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9" r:id="rId4"/>
    <p:sldId id="300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309" r:id="rId21"/>
    <p:sldId id="310" r:id="rId22"/>
    <p:sldId id="306" r:id="rId23"/>
    <p:sldId id="307" r:id="rId24"/>
    <p:sldId id="302" r:id="rId25"/>
    <p:sldId id="290" r:id="rId26"/>
    <p:sldId id="276" r:id="rId27"/>
    <p:sldId id="277" r:id="rId28"/>
    <p:sldId id="278" r:id="rId29"/>
    <p:sldId id="279" r:id="rId30"/>
    <p:sldId id="303" r:id="rId31"/>
    <p:sldId id="281" r:id="rId32"/>
    <p:sldId id="296" r:id="rId33"/>
    <p:sldId id="297" r:id="rId34"/>
    <p:sldId id="283" r:id="rId35"/>
    <p:sldId id="284" r:id="rId36"/>
    <p:sldId id="288" r:id="rId37"/>
    <p:sldId id="287" r:id="rId38"/>
    <p:sldId id="28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>
      <p:cViewPr varScale="1">
        <p:scale>
          <a:sx n="115" d="100"/>
          <a:sy n="115" d="100"/>
        </p:scale>
        <p:origin x="141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CC673-0DFB-4CC5-A772-B44858C668B4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CBA0F-8876-4092-B7FC-CB2608F58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82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CBA0F-8876-4092-B7FC-CB2608F58E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1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5.png"/><Relationship Id="rId5" Type="http://schemas.openxmlformats.org/officeDocument/2006/relationships/image" Target="../media/image141.png"/><Relationship Id="rId10" Type="http://schemas.openxmlformats.org/officeDocument/2006/relationships/image" Target="../media/image14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5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1.png"/><Relationship Id="rId7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3.bp.blogspot.com/-9zyBFdtLffE/TlShCGa5GbI/AAAAAAAAAa0/MUeECmi2PS4/s1600/Art-Canvas-Abst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492375"/>
            <a:ext cx="8229600" cy="1470025"/>
          </a:xfrm>
          <a:effectLst>
            <a:outerShdw blurRad="50800" dist="38100" dir="5400000" algn="t" rotWithShape="0">
              <a:prstClr val="black">
                <a:alpha val="82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Bringing Semantics Into Focus Using Visual Abstraction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6400800" cy="1752600"/>
          </a:xfr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Larry Zitnick			Devi Parikh	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Microsoft Research		Virginia Tech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\\research\root\web\external\en-us\UM\People\larryz\clipart\t_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0" r="16117" b="50000"/>
          <a:stretch/>
        </p:blipFill>
        <p:spPr bwMode="auto">
          <a:xfrm>
            <a:off x="4998096" y="212380"/>
            <a:ext cx="1072718" cy="9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research\root\web\external\en-us\UM\People\larryz\clipart\t_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1" r="4721"/>
          <a:stretch/>
        </p:blipFill>
        <p:spPr bwMode="auto">
          <a:xfrm>
            <a:off x="5163044" y="1781996"/>
            <a:ext cx="453925" cy="7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research\root\web\external\en-us\UM\People\larryz\clipart\t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11"/>
          <a:stretch/>
        </p:blipFill>
        <p:spPr bwMode="auto">
          <a:xfrm>
            <a:off x="4504022" y="1285797"/>
            <a:ext cx="267002" cy="4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research\root\web\external\en-us\UM\People\larryz\clipart\t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6"/>
          <a:stretch/>
        </p:blipFill>
        <p:spPr bwMode="auto">
          <a:xfrm>
            <a:off x="3185772" y="2004147"/>
            <a:ext cx="356342" cy="3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research\root\web\external\en-us\UM\People\larryz\clipart\t_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74" b="22255"/>
          <a:stretch/>
        </p:blipFill>
        <p:spPr bwMode="auto">
          <a:xfrm>
            <a:off x="4466695" y="2134728"/>
            <a:ext cx="466226" cy="50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\\research\root\web\external\en-us\UM\People\larryz\clipart\t_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8" b="19965"/>
          <a:stretch/>
        </p:blipFill>
        <p:spPr bwMode="auto">
          <a:xfrm>
            <a:off x="3859112" y="2247789"/>
            <a:ext cx="451057" cy="45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\\research\root\web\external\en-us\UM\People\larryz\clipart\t_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/>
          <a:stretch/>
        </p:blipFill>
        <p:spPr bwMode="auto">
          <a:xfrm>
            <a:off x="3882863" y="1657072"/>
            <a:ext cx="318611" cy="3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\\research\root\web\external\en-us\UM\People\larryz\clipart\t_6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6"/>
          <a:stretch/>
        </p:blipFill>
        <p:spPr bwMode="auto">
          <a:xfrm>
            <a:off x="4851588" y="1704028"/>
            <a:ext cx="403480" cy="3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\\research\root\web\external\en-us\UM\People\larryz\clipart\t_7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8"/>
          <a:stretch/>
        </p:blipFill>
        <p:spPr bwMode="auto">
          <a:xfrm>
            <a:off x="5014316" y="2574209"/>
            <a:ext cx="497100" cy="3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\\research\root\web\external\en-us\UM\People\larryz\clipart\t_8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76"/>
          <a:stretch/>
        </p:blipFill>
        <p:spPr bwMode="auto">
          <a:xfrm>
            <a:off x="4271250" y="742669"/>
            <a:ext cx="232772" cy="5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\\research\root\web\external\en-us\UM\People\larryz\clipart\t_9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5" r="42755" b="30465"/>
          <a:stretch/>
        </p:blipFill>
        <p:spPr bwMode="auto">
          <a:xfrm>
            <a:off x="5393855" y="872644"/>
            <a:ext cx="446228" cy="10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\\research\root\web\external\en-us\UM\People\larryz\clipart\t_10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55"/>
          <a:stretch/>
        </p:blipFill>
        <p:spPr bwMode="auto">
          <a:xfrm>
            <a:off x="3627675" y="1078972"/>
            <a:ext cx="366880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\\research\root\web\external\en-us\UM\People\larryz\clipart\t_1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64459" b="19894"/>
          <a:stretch/>
        </p:blipFill>
        <p:spPr bwMode="auto">
          <a:xfrm>
            <a:off x="4061910" y="118489"/>
            <a:ext cx="315770" cy="6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\\research\root\web\external\en-us\UM\People\larryz\clipart\t_12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2"/>
          <a:stretch/>
        </p:blipFill>
        <p:spPr bwMode="auto">
          <a:xfrm>
            <a:off x="4691729" y="305952"/>
            <a:ext cx="413380" cy="6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\\research\root\web\external\en-us\UM\People\larryz\clipart\t_14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57"/>
          <a:stretch/>
        </p:blipFill>
        <p:spPr bwMode="auto">
          <a:xfrm>
            <a:off x="2909852" y="1354809"/>
            <a:ext cx="308407" cy="4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\\research\root\web\external\en-us\UM\People\larryz\clipart\a_0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27"/>
          <a:stretch/>
        </p:blipFill>
        <p:spPr bwMode="auto">
          <a:xfrm>
            <a:off x="299159" y="3463586"/>
            <a:ext cx="1314230" cy="18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\\research\root\web\external\en-us\UM\People\larryz\clipart\a_1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2"/>
          <a:stretch/>
        </p:blipFill>
        <p:spPr bwMode="auto">
          <a:xfrm>
            <a:off x="2822392" y="4110522"/>
            <a:ext cx="688775" cy="104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\\research\root\web\external\en-us\UM\People\larryz\clipart\a_2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r="59680" b="182"/>
          <a:stretch/>
        </p:blipFill>
        <p:spPr bwMode="auto">
          <a:xfrm>
            <a:off x="2615226" y="5338445"/>
            <a:ext cx="1063538" cy="9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\\research\root\web\external\en-us\UM\People\larryz\clipart\a_3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27"/>
          <a:stretch/>
        </p:blipFill>
        <p:spPr bwMode="auto">
          <a:xfrm>
            <a:off x="1446645" y="5211996"/>
            <a:ext cx="893903" cy="103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\\research\root\web\external\en-us\UM\People\larryz\clipart\a_4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38"/>
          <a:stretch/>
        </p:blipFill>
        <p:spPr bwMode="auto">
          <a:xfrm>
            <a:off x="618408" y="5745721"/>
            <a:ext cx="466661" cy="8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\\research\root\web\external\en-us\UM\People\larryz\clipart\a_5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3"/>
          <a:stretch/>
        </p:blipFill>
        <p:spPr bwMode="auto">
          <a:xfrm>
            <a:off x="1568941" y="4068588"/>
            <a:ext cx="903735" cy="6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\\research\root\web\external\en-us\UM\People\larryz\clipart\c_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26"/>
          <a:stretch/>
        </p:blipFill>
        <p:spPr bwMode="auto">
          <a:xfrm>
            <a:off x="5597184" y="4146371"/>
            <a:ext cx="591992" cy="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\\research\root\web\external\en-us\UM\People\larryz\clipart\c_1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08"/>
          <a:stretch/>
        </p:blipFill>
        <p:spPr bwMode="auto">
          <a:xfrm>
            <a:off x="4710455" y="4419600"/>
            <a:ext cx="584638" cy="48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\\research\root\web\external\en-us\UM\People\larryz\clipart\c_2.pn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64"/>
          <a:stretch/>
        </p:blipFill>
        <p:spPr bwMode="auto">
          <a:xfrm>
            <a:off x="3938460" y="4500610"/>
            <a:ext cx="645931" cy="5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\\research\root\web\external\en-us\UM\People\larryz\clipart\c_3.pn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57"/>
          <a:stretch/>
        </p:blipFill>
        <p:spPr bwMode="auto">
          <a:xfrm>
            <a:off x="4829969" y="5177027"/>
            <a:ext cx="767215" cy="3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\\research\root\web\external\en-us\UM\People\larryz\clipart\c_4.pn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84"/>
          <a:stretch/>
        </p:blipFill>
        <p:spPr bwMode="auto">
          <a:xfrm>
            <a:off x="5887323" y="5502326"/>
            <a:ext cx="618562" cy="4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\\research\root\web\external\en-us\UM\People\larryz\clipart\c_5.pn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6"/>
          <a:stretch/>
        </p:blipFill>
        <p:spPr bwMode="auto">
          <a:xfrm>
            <a:off x="4094747" y="5338445"/>
            <a:ext cx="655160" cy="4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\\research\root\web\external\en-us\UM\People\larryz\clipart\c_6.pn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94"/>
          <a:stretch/>
        </p:blipFill>
        <p:spPr bwMode="auto">
          <a:xfrm>
            <a:off x="5733657" y="4813302"/>
            <a:ext cx="584638" cy="4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\\research\root\web\external\en-us\UM\People\larryz\clipart\c_7.pn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3"/>
          <a:stretch/>
        </p:blipFill>
        <p:spPr bwMode="auto">
          <a:xfrm>
            <a:off x="2813948" y="3391855"/>
            <a:ext cx="634327" cy="4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\\research\root\web\external\en-us\UM\People\larryz\clipart\c_8.pn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64895" b="20646"/>
          <a:stretch/>
        </p:blipFill>
        <p:spPr bwMode="auto">
          <a:xfrm>
            <a:off x="3882863" y="6174886"/>
            <a:ext cx="796928" cy="28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\\research\root\web\external\en-us\UM\People\larryz\clipart\c_9.pn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64932"/>
          <a:stretch/>
        </p:blipFill>
        <p:spPr bwMode="auto">
          <a:xfrm>
            <a:off x="5091248" y="6070116"/>
            <a:ext cx="796075" cy="25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\\research\root\web\external\en-us\UM\People\larryz\clipart\e_0.png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22"/>
          <a:stretch/>
        </p:blipFill>
        <p:spPr bwMode="auto">
          <a:xfrm>
            <a:off x="7785768" y="6046657"/>
            <a:ext cx="646801" cy="4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\\research\root\web\external\en-us\UM\People\larryz\clipart\e_1.png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61"/>
          <a:stretch/>
        </p:blipFill>
        <p:spPr bwMode="auto">
          <a:xfrm>
            <a:off x="7789525" y="5502653"/>
            <a:ext cx="1080737" cy="4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\\research\root\web\external\en-us\UM\People\larryz\clipart\e_2.png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8"/>
          <a:stretch/>
        </p:blipFill>
        <p:spPr bwMode="auto">
          <a:xfrm>
            <a:off x="6673090" y="5439456"/>
            <a:ext cx="751289" cy="4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\\research\root\web\external\en-us\UM\People\larryz\clipart\e_3.png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4"/>
          <a:stretch/>
        </p:blipFill>
        <p:spPr bwMode="auto">
          <a:xfrm>
            <a:off x="8350421" y="4355659"/>
            <a:ext cx="234119" cy="6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\\research\root\web\external\en-us\UM\People\larryz\clipart\e_4.png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7"/>
          <a:stretch/>
        </p:blipFill>
        <p:spPr bwMode="auto">
          <a:xfrm>
            <a:off x="7695296" y="4501488"/>
            <a:ext cx="230584" cy="6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\\research\root\web\external\en-us\UM\People\larryz\clipart\e_5.png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/>
          <a:stretch/>
        </p:blipFill>
        <p:spPr bwMode="auto">
          <a:xfrm>
            <a:off x="6609989" y="6182838"/>
            <a:ext cx="556975" cy="43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\\research\root\web\external\en-us\UM\People\larryz\clipart\e_6.png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7"/>
          <a:stretch/>
        </p:blipFill>
        <p:spPr bwMode="auto">
          <a:xfrm>
            <a:off x="6827939" y="4737499"/>
            <a:ext cx="481008" cy="6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523918" y="2928867"/>
            <a:ext cx="1893574" cy="1394623"/>
            <a:chOff x="1225941" y="2852778"/>
            <a:chExt cx="1403607" cy="987165"/>
          </a:xfrm>
        </p:grpSpPr>
        <p:pic>
          <p:nvPicPr>
            <p:cNvPr id="1071" name="Picture 47" descr="\\research\root\web\external\en-us\UM\People\larryz\clipart\hb0_32.png"/>
            <p:cNvPicPr>
              <a:picLocks noChangeAspect="1" noChangeArrowheads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99"/>
            <a:stretch/>
          </p:blipFill>
          <p:spPr bwMode="auto">
            <a:xfrm>
              <a:off x="2057457" y="2852778"/>
              <a:ext cx="572091" cy="952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\\research\root\web\external\en-us\UM\People\larryz\clipart\hb1_32.png"/>
            <p:cNvPicPr>
              <a:picLocks noChangeAspect="1" noChangeArrowheads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20"/>
            <a:stretch/>
          </p:blipFill>
          <p:spPr bwMode="auto">
            <a:xfrm>
              <a:off x="1225941" y="2857977"/>
              <a:ext cx="697717" cy="98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3" name="Picture 49" descr="\\research\root\web\external\en-us\UM\People\larryz\clipart\p_0.png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31"/>
          <a:stretch/>
        </p:blipFill>
        <p:spPr bwMode="auto">
          <a:xfrm>
            <a:off x="7395345" y="3667506"/>
            <a:ext cx="415243" cy="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\\research\root\web\external\en-us\UM\People\larryz\clipart\p_1.pn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 r="42306" b="30370"/>
          <a:stretch/>
        </p:blipFill>
        <p:spPr bwMode="auto">
          <a:xfrm>
            <a:off x="8028656" y="1888778"/>
            <a:ext cx="640302" cy="6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\\research\root\web\external\en-us\UM\People\larryz\clipart\p_2.png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5" r="41112" b="29234"/>
          <a:stretch/>
        </p:blipFill>
        <p:spPr bwMode="auto">
          <a:xfrm>
            <a:off x="5604372" y="3391855"/>
            <a:ext cx="1028937" cy="3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\\research\root\web\external\en-us\UM\People\larryz\clipart\p_3.png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99"/>
          <a:stretch/>
        </p:blipFill>
        <p:spPr bwMode="auto">
          <a:xfrm>
            <a:off x="6414015" y="3872282"/>
            <a:ext cx="366243" cy="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\\research\root\web\external\en-us\UM\People\larryz\clipart\p_4.png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8" r="41244" b="28998"/>
          <a:stretch/>
        </p:blipFill>
        <p:spPr bwMode="auto">
          <a:xfrm>
            <a:off x="7048561" y="1870457"/>
            <a:ext cx="892474" cy="7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\\research\root\web\external\en-us\UM\People\larryz\clipart\p_5.pn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1" r="40856" b="28797"/>
          <a:stretch/>
        </p:blipFill>
        <p:spPr bwMode="auto">
          <a:xfrm>
            <a:off x="5679309" y="2097200"/>
            <a:ext cx="1463029" cy="7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\\research\root\web\external\en-us\UM\People\larryz\clipart\p_6.png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2" r="42169"/>
          <a:stretch/>
        </p:blipFill>
        <p:spPr bwMode="auto">
          <a:xfrm>
            <a:off x="7810282" y="3141424"/>
            <a:ext cx="1077048" cy="6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\\research\root\web\external\en-us\UM\People\larryz\clipart\p_7.pn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8" r="13136" b="50000"/>
          <a:stretch/>
        </p:blipFill>
        <p:spPr bwMode="auto">
          <a:xfrm>
            <a:off x="6118841" y="307983"/>
            <a:ext cx="583963" cy="12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\\research\root\web\external\en-us\UM\People\larryz\clipart\p_8.png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0" r="14322" b="50000"/>
          <a:stretch/>
        </p:blipFill>
        <p:spPr bwMode="auto">
          <a:xfrm>
            <a:off x="6912973" y="681910"/>
            <a:ext cx="618574" cy="11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\\research\root\web\external\en-us\UM\People\larryz\clipart\p_9.png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7" r="14718" b="50000"/>
          <a:stretch/>
        </p:blipFill>
        <p:spPr bwMode="auto">
          <a:xfrm>
            <a:off x="7881966" y="327089"/>
            <a:ext cx="933681" cy="10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esearch\root\web\external\en-us\UM\People\larryz\clipart\s_2.png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93"/>
          <a:stretch/>
        </p:blipFill>
        <p:spPr bwMode="auto">
          <a:xfrm>
            <a:off x="6681514" y="2986121"/>
            <a:ext cx="869123" cy="51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research\root\web\external\en-us\UM\People\larryz\clipart\s_3.png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02"/>
          <a:stretch/>
        </p:blipFill>
        <p:spPr bwMode="auto">
          <a:xfrm>
            <a:off x="2582947" y="190017"/>
            <a:ext cx="819687" cy="80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research\root\web\external\en-us\UM\People\larryz\clipart\s_4.png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6" r="43802" b="29591"/>
          <a:stretch/>
        </p:blipFill>
        <p:spPr bwMode="auto">
          <a:xfrm>
            <a:off x="1747467" y="1470724"/>
            <a:ext cx="725209" cy="8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research\root\web\external\en-us\UM\People\larryz\clipart\s_5.png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0" r="28814" b="27305"/>
          <a:stretch/>
        </p:blipFill>
        <p:spPr bwMode="auto">
          <a:xfrm>
            <a:off x="1210692" y="190017"/>
            <a:ext cx="810116" cy="100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research\root\web\external\en-us\UM\People\larryz\clipart\s_6.png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2"/>
          <a:stretch/>
        </p:blipFill>
        <p:spPr bwMode="auto">
          <a:xfrm>
            <a:off x="589823" y="1232343"/>
            <a:ext cx="685654" cy="6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research\root\web\external\en-us\UM\People\larryz\clipart\s_7.png"/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5" r="17612" b="50000"/>
          <a:stretch/>
        </p:blipFill>
        <p:spPr bwMode="auto">
          <a:xfrm>
            <a:off x="2297524" y="2487459"/>
            <a:ext cx="889850" cy="4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\\research\root\web\external\en-us\UM\People\larryz\clipart\s_0.png"/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0"/>
          <a:stretch/>
        </p:blipFill>
        <p:spPr bwMode="auto">
          <a:xfrm>
            <a:off x="618408" y="2475490"/>
            <a:ext cx="1025063" cy="5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\\research\root\web\external\en-us\UM\People\larryz\clipart\s_1.png"/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16"/>
          <a:stretch/>
        </p:blipFill>
        <p:spPr bwMode="auto">
          <a:xfrm>
            <a:off x="1942589" y="3195748"/>
            <a:ext cx="522535" cy="7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ata\Clipart\JG Icons\Clipart\f0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37" y="1212624"/>
            <a:ext cx="850588" cy="77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ata\Clipart\JG Icons\Clipart\f0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00" y="1066313"/>
            <a:ext cx="848343" cy="7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ata\Clipart\JG Icons\Clipart\f0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0" y="1292921"/>
            <a:ext cx="848343" cy="7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ata\Clipart\JG Icons\Clipart\f0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49" y="282930"/>
            <a:ext cx="850588" cy="77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ata\Clipart\JG Icons\Clipart\f0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91" y="282930"/>
            <a:ext cx="848343" cy="80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ata\Clipart\JG Icons\Clipart\f1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29" y="1401834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data\Clipart\JG Icons\Clipart\f1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45" y="1425683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data\Clipart\JG Icons\Clipart\f1_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83" y="1457942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data\Clipart\JG Icons\Clipart\f1_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33" y="371247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data\Clipart\JG Icons\Clipart\f1_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90" y="371248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data\Clipart\JG Icons\Clipart\h0_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00" y="5029200"/>
            <a:ext cx="1099143" cy="16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data\Clipart\JG Icons\Clipart\h0_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22" y="4411348"/>
            <a:ext cx="1173205" cy="22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data\Clipart\JG Icons\Clipart\h0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10" y="3156043"/>
            <a:ext cx="1471135" cy="165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data\Clipart\JG Icons\Clipart\h0_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16" y="2793096"/>
            <a:ext cx="1035181" cy="160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data\Clipart\JG Icons\Clipart\h0_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8" y="2825384"/>
            <a:ext cx="1578861" cy="10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data\Clipart\JG Icons\Clipart\h0_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25" y="1999171"/>
            <a:ext cx="1814512" cy="9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data\Clipart\JG Icons\Clipart\h0_6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0" y="3968745"/>
            <a:ext cx="1206869" cy="163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data\Clipart\JG Icons\Clipart\h1_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67" y="3826333"/>
            <a:ext cx="998150" cy="149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data\Clipart\JG Icons\Clipart\h1_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67" y="3923066"/>
            <a:ext cx="1178255" cy="19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data\Clipart\JG Icons\Clipart\h1_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40" y="2981200"/>
            <a:ext cx="1363409" cy="15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data\Clipart\JG Icons\Clipart\h1_3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21" y="2596381"/>
            <a:ext cx="1181621" cy="14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data\Clipart\JG Icons\Clipart\h1_4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01" y="5221567"/>
            <a:ext cx="1400440" cy="12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data\Clipart\JG Icons\Clipart\h1_5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77" y="2629756"/>
            <a:ext cx="1698370" cy="10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data\Clipart\JG Icons\Clipart\h1_6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11" y="4709868"/>
            <a:ext cx="1402123" cy="17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17722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do we generate scenes?</a:t>
            </a:r>
            <a:endParaRPr lang="en-US" sz="3200" dirty="0"/>
          </a:p>
        </p:txBody>
      </p:sp>
      <p:pic>
        <p:nvPicPr>
          <p:cNvPr id="5" name="CreatingSc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1019175"/>
            <a:ext cx="7848600" cy="57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8" name="Picture 4" descr="http://ttic.uchicago.edu/~dparikh/clipart/10scenes_for_each_300_sentence/10scenes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0103"/>
          <a:stretch/>
        </p:blipFill>
        <p:spPr bwMode="auto">
          <a:xfrm>
            <a:off x="838200" y="1750741"/>
            <a:ext cx="3341782" cy="2687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4579203"/>
            <a:ext cx="3341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ffectLst/>
              </a:rPr>
              <a:t>Jenny loves to play soccer but she is worried that Mike will kick the ball too hard. </a:t>
            </a:r>
            <a:endParaRPr lang="en-US" sz="1600" dirty="0"/>
          </a:p>
        </p:txBody>
      </p:sp>
      <p:pic>
        <p:nvPicPr>
          <p:cNvPr id="6150" name="Picture 6" descr="http://ttic.uchicago.edu/~dparikh/clipart/10scenes_for_each_300_sentence/10scenes_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0065"/>
          <a:stretch/>
        </p:blipFill>
        <p:spPr bwMode="auto">
          <a:xfrm>
            <a:off x="4881282" y="1750740"/>
            <a:ext cx="3348318" cy="26873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76801" y="45720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ffectLst/>
              </a:rPr>
              <a:t>Mike and Jenny play outside in the sandbox. Mike is afraid of an owl that is in the tree.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624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Generating sentences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600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152400"/>
            <a:ext cx="624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Previous work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38200" y="1409134"/>
            <a:ext cx="8158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Farhadi et al.,  </a:t>
            </a:r>
            <a:r>
              <a:rPr lang="en-US" sz="1400" dirty="0"/>
              <a:t>Every picture tells a story: </a:t>
            </a:r>
            <a:r>
              <a:rPr lang="en-US" sz="1400" dirty="0" smtClean="0"/>
              <a:t>Generating sentences </a:t>
            </a:r>
            <a:r>
              <a:rPr lang="en-US" sz="1400" dirty="0"/>
              <a:t>from images. ECCV, </a:t>
            </a:r>
            <a:r>
              <a:rPr lang="en-US" sz="1400" b="1" dirty="0">
                <a:solidFill>
                  <a:srgbClr val="FF0000"/>
                </a:solidFill>
              </a:rPr>
              <a:t>2010</a:t>
            </a:r>
            <a:r>
              <a:rPr lang="en-US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689913"/>
            <a:ext cx="8387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Ordonez et al., </a:t>
            </a:r>
            <a:r>
              <a:rPr lang="en-US" sz="1400" dirty="0"/>
              <a:t>Im2text: Describing </a:t>
            </a:r>
            <a:r>
              <a:rPr lang="en-US" sz="1400" dirty="0" smtClean="0"/>
              <a:t>images using </a:t>
            </a:r>
            <a:r>
              <a:rPr lang="en-US" sz="1400" dirty="0"/>
              <a:t>1 million captioned photographs. </a:t>
            </a:r>
            <a:r>
              <a:rPr lang="en-US" sz="1400" dirty="0" smtClean="0"/>
              <a:t>NIPS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1970692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Yang et al., Corpus-guided sentence </a:t>
            </a:r>
            <a:r>
              <a:rPr lang="en-US" sz="1400" dirty="0"/>
              <a:t>generation of natural images. </a:t>
            </a:r>
            <a:r>
              <a:rPr lang="en-US" sz="1400" dirty="0" smtClean="0"/>
              <a:t>EMNLP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2251471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Kulkarni</a:t>
            </a:r>
            <a:r>
              <a:rPr lang="en-US" sz="1400" dirty="0" smtClean="0"/>
              <a:t> et al.,</a:t>
            </a:r>
            <a:r>
              <a:rPr lang="en-US" sz="1400" dirty="0"/>
              <a:t> </a:t>
            </a:r>
            <a:r>
              <a:rPr lang="en-US" sz="1400" dirty="0" smtClean="0"/>
              <a:t>Baby </a:t>
            </a:r>
            <a:r>
              <a:rPr lang="en-US" sz="1400" dirty="0"/>
              <a:t>talk: Understanding and generating simple image </a:t>
            </a:r>
            <a:r>
              <a:rPr lang="en-US" sz="1400" dirty="0" smtClean="0"/>
              <a:t>descriptions. CVPR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06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Sentence generation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7200" y="337458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Nouns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716921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Spain </a:t>
            </a:r>
            <a:r>
              <a:rPr lang="en-US" sz="1400" dirty="0"/>
              <a:t>and </a:t>
            </a:r>
            <a:r>
              <a:rPr lang="en-US" sz="1400" dirty="0" err="1" smtClean="0"/>
              <a:t>Perona</a:t>
            </a:r>
            <a:r>
              <a:rPr lang="en-US" sz="1400" dirty="0" smtClean="0"/>
              <a:t>, </a:t>
            </a:r>
            <a:r>
              <a:rPr lang="en-US" sz="1400" dirty="0"/>
              <a:t>Measuring and </a:t>
            </a:r>
            <a:r>
              <a:rPr lang="en-US" sz="1400" dirty="0" smtClean="0"/>
              <a:t>predicting object importance. IJCV </a:t>
            </a:r>
            <a:r>
              <a:rPr lang="en-US" sz="1400" b="1" dirty="0" smtClean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0" y="3997700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Hwang and Grauman, </a:t>
            </a:r>
            <a:r>
              <a:rPr lang="en-US" sz="1400" dirty="0"/>
              <a:t>Learning the relative importance </a:t>
            </a:r>
            <a:r>
              <a:rPr lang="en-US" sz="1400" dirty="0" smtClean="0"/>
              <a:t>of objects… IJCV, </a:t>
            </a:r>
            <a:r>
              <a:rPr lang="en-US" sz="1400" b="1" dirty="0" smtClean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7200" y="427847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Adjectives, prepositions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46208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Gupta </a:t>
            </a:r>
            <a:r>
              <a:rPr lang="en-US" sz="1400" dirty="0"/>
              <a:t>and </a:t>
            </a:r>
            <a:r>
              <a:rPr lang="en-US" sz="1400" dirty="0" smtClean="0"/>
              <a:t>Davis, </a:t>
            </a:r>
            <a:r>
              <a:rPr lang="en-US" sz="1400" dirty="0"/>
              <a:t>Beyond </a:t>
            </a:r>
            <a:r>
              <a:rPr lang="en-US" sz="1400" dirty="0" smtClean="0"/>
              <a:t>nouns …, </a:t>
            </a:r>
            <a:r>
              <a:rPr lang="en-US" sz="1400" dirty="0"/>
              <a:t>ECCV, </a:t>
            </a:r>
            <a:r>
              <a:rPr lang="en-US" sz="1400" b="1" dirty="0">
                <a:solidFill>
                  <a:srgbClr val="FF0000"/>
                </a:solidFill>
              </a:rPr>
              <a:t>2008</a:t>
            </a:r>
            <a:r>
              <a:rPr lang="en-US" sz="1400" dirty="0"/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" y="4901592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Farhadi et al., </a:t>
            </a:r>
            <a:r>
              <a:rPr lang="en-US" sz="1400" dirty="0"/>
              <a:t>Describing </a:t>
            </a:r>
            <a:r>
              <a:rPr lang="en-US" sz="1400" dirty="0" smtClean="0"/>
              <a:t>objects by </a:t>
            </a:r>
            <a:r>
              <a:rPr lang="en-US" sz="1400" dirty="0"/>
              <a:t>their attributes. </a:t>
            </a:r>
            <a:r>
              <a:rPr lang="en-US" sz="1400" dirty="0" smtClean="0"/>
              <a:t>CVPR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2009</a:t>
            </a:r>
            <a:r>
              <a:rPr lang="en-US" sz="1400" dirty="0"/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" y="5182371"/>
            <a:ext cx="832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Berg et al., </a:t>
            </a:r>
            <a:r>
              <a:rPr lang="en-US" sz="1400" dirty="0"/>
              <a:t>Automatic attribute discovery </a:t>
            </a:r>
            <a:r>
              <a:rPr lang="en-US" sz="1400" dirty="0" smtClean="0"/>
              <a:t>and characterization </a:t>
            </a:r>
            <a:r>
              <a:rPr lang="en-US" sz="1400" dirty="0"/>
              <a:t>from noisy web data. </a:t>
            </a:r>
            <a:r>
              <a:rPr lang="en-US" sz="1400" dirty="0" smtClean="0"/>
              <a:t>ECCV </a:t>
            </a:r>
            <a:r>
              <a:rPr lang="en-US" sz="1400" b="1" dirty="0">
                <a:solidFill>
                  <a:srgbClr val="FF0000"/>
                </a:solidFill>
              </a:rPr>
              <a:t>2010</a:t>
            </a:r>
            <a:r>
              <a:rPr lang="en-US" sz="1400" dirty="0"/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" y="5463150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Parikh </a:t>
            </a:r>
            <a:r>
              <a:rPr lang="en-US" sz="1400" dirty="0"/>
              <a:t>and </a:t>
            </a:r>
            <a:r>
              <a:rPr lang="en-US" sz="1400" dirty="0" err="1" smtClean="0"/>
              <a:t>Grauman</a:t>
            </a:r>
            <a:r>
              <a:rPr lang="en-US" sz="1400" dirty="0"/>
              <a:t>. Relative attributes. </a:t>
            </a:r>
            <a:r>
              <a:rPr lang="en-US" sz="1400" dirty="0" smtClean="0"/>
              <a:t>ICCV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57200" y="574392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Verbs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8200" y="6397823"/>
            <a:ext cx="723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Sadeghi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smtClean="0"/>
              <a:t>Farhadi, </a:t>
            </a:r>
            <a:r>
              <a:rPr lang="en-US" sz="1400" dirty="0"/>
              <a:t>Recognition using visual phrases. </a:t>
            </a:r>
            <a:r>
              <a:rPr lang="en-US" sz="1400" dirty="0" smtClean="0"/>
              <a:t>CVPR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6086263"/>
            <a:ext cx="975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Yao </a:t>
            </a:r>
            <a:r>
              <a:rPr lang="en-US" sz="1600" dirty="0"/>
              <a:t>and </a:t>
            </a:r>
            <a:r>
              <a:rPr lang="en-US" sz="1600" dirty="0" smtClean="0"/>
              <a:t>Fei-Fei, </a:t>
            </a:r>
            <a:r>
              <a:rPr lang="en-US" sz="1600" dirty="0"/>
              <a:t>Modeling mutual context </a:t>
            </a:r>
            <a:r>
              <a:rPr lang="en-US" sz="1600" dirty="0" smtClean="0"/>
              <a:t>… in </a:t>
            </a:r>
            <a:r>
              <a:rPr lang="en-US" sz="1600" dirty="0"/>
              <a:t>human-object interaction activities. </a:t>
            </a:r>
            <a:r>
              <a:rPr lang="en-US" sz="1600" dirty="0" smtClean="0"/>
              <a:t>CVPR </a:t>
            </a:r>
            <a:r>
              <a:rPr lang="en-US" sz="1600" b="1" dirty="0">
                <a:solidFill>
                  <a:srgbClr val="FF0000"/>
                </a:solidFill>
              </a:rPr>
              <a:t>2010</a:t>
            </a:r>
            <a:r>
              <a:rPr lang="en-US" sz="1600" dirty="0"/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5478" y="2532250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Kuznetsova</a:t>
            </a:r>
            <a:r>
              <a:rPr lang="en-US" sz="1400" dirty="0" smtClean="0"/>
              <a:t> et al.,</a:t>
            </a:r>
            <a:r>
              <a:rPr lang="en-US" sz="1400" dirty="0"/>
              <a:t> Collective Generation of Natural Image Descriptions</a:t>
            </a:r>
            <a:r>
              <a:rPr lang="en-US" sz="1400" dirty="0" smtClean="0"/>
              <a:t>. ACL, </a:t>
            </a:r>
            <a:r>
              <a:rPr lang="en-US" sz="1400" b="1" dirty="0" smtClean="0">
                <a:solidFill>
                  <a:srgbClr val="FF0000"/>
                </a:solidFill>
              </a:rPr>
              <a:t>2012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835478" y="2813029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Gupta et al.,</a:t>
            </a:r>
            <a:r>
              <a:rPr lang="en-US" sz="1400" dirty="0"/>
              <a:t> Choosing Linguistics over Vision to Describe Images</a:t>
            </a:r>
            <a:r>
              <a:rPr lang="en-US" sz="1400" dirty="0" smtClean="0"/>
              <a:t>. AAAI, </a:t>
            </a:r>
            <a:r>
              <a:rPr lang="en-US" sz="1400" b="1" dirty="0" smtClean="0">
                <a:solidFill>
                  <a:srgbClr val="FF0000"/>
                </a:solidFill>
              </a:rPr>
              <a:t>2012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835478" y="3093808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Mitchell et al.,</a:t>
            </a:r>
            <a:r>
              <a:rPr lang="en-US" sz="1400" dirty="0"/>
              <a:t> Midge: Generating Image Descriptions From Computer Vision Detections</a:t>
            </a:r>
            <a:r>
              <a:rPr lang="en-US" sz="1400" dirty="0" smtClean="0"/>
              <a:t>. EACL, </a:t>
            </a:r>
            <a:r>
              <a:rPr lang="en-US" sz="1400" b="1" dirty="0" smtClean="0">
                <a:solidFill>
                  <a:srgbClr val="FF0000"/>
                </a:solidFill>
              </a:rPr>
              <a:t>2012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40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090563" y="1447800"/>
            <a:ext cx="4572000" cy="4419600"/>
          </a:xfrm>
          <a:prstGeom prst="ellipse">
            <a:avLst/>
          </a:pr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3628955">
            <a:off x="1678284" y="1542336"/>
            <a:ext cx="1828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3628955">
            <a:off x="5727738" y="1612336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117877">
            <a:off x="5811917" y="1906440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530760">
            <a:off x="5372243" y="4637418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2530760">
            <a:off x="2746390" y="5039982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4388065">
            <a:off x="617799" y="3424842"/>
            <a:ext cx="3046689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152400"/>
            <a:ext cx="624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Generating data</a:t>
            </a:r>
            <a:endParaRPr lang="en-US" sz="3200" dirty="0"/>
          </a:p>
        </p:txBody>
      </p:sp>
      <p:pic>
        <p:nvPicPr>
          <p:cNvPr id="12" name="Picture 3" descr="C:\larryz\projects\SD\users\larryz\ClipArtRender\Release\10K\Render\10K_1529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853" y="4170039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larryz\projects\SD\users\larryz\ClipArtRender\Release\10K\Render\10K_1521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31" y="4620002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larryz\projects\SD\users\larryz\ClipArtRender\Release\10K\Render\10K_1522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08" y="5417436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larryz\projects\SD\users\larryz\ClipArtRender\Release\10K\Render\10K_1524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33" y="4213180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larryz\projects\SD\users\larryz\ClipArtRender\Release\10K\Render\10K_1526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99" y="4764848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larryz\projects\SD\users\larryz\ClipArtRender\Release\10K\Render\10K_1527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97" y="5069967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larryz\projects\SD\users\larryz\ClipArtRender\Release\10K\Render\10K_1528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93" y="5258166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238140" y="2150949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“Jenny </a:t>
            </a:r>
            <a:r>
              <a:rPr lang="en-US" dirty="0"/>
              <a:t>just threw the beach ball angrily at Mike while the dog watches them both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 rot="7961300">
            <a:off x="5618969" y="1802543"/>
            <a:ext cx="457200" cy="399098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 rot="5400000">
            <a:off x="6219171" y="4511105"/>
            <a:ext cx="457200" cy="399098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950136" y="3074279"/>
            <a:ext cx="4517464" cy="3555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 descr="C:\larryz\projects\SD\users\larryz\ClipArtRender\Release\10K\Render\10K_1523_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1959536" cy="1567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2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</a:rPr>
              <a:t>Mike fights off a bear by giving him a hotdog while jenny runs away. 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76200" y="1205753"/>
            <a:ext cx="8994162" cy="4966447"/>
            <a:chOff x="76200" y="1205753"/>
            <a:chExt cx="8994162" cy="4966447"/>
          </a:xfrm>
        </p:grpSpPr>
        <p:pic>
          <p:nvPicPr>
            <p:cNvPr id="9218" name="Picture 2" descr="http://ttic.uchicago.edu/~dparikh/clipart/10scenes_for_each_300_sentence/10scenes_6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65"/>
            <a:stretch/>
          </p:blipFill>
          <p:spPr bwMode="auto">
            <a:xfrm>
              <a:off x="76422" y="1205753"/>
              <a:ext cx="8991378" cy="480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0480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0198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" y="3618992"/>
              <a:ext cx="899416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68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395" y="464403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</a:rPr>
              <a:t>It was raining in the park and a duck and a snake were trying to take shelter. 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49838" y="1219200"/>
            <a:ext cx="8994162" cy="4953000"/>
            <a:chOff x="149838" y="1219200"/>
            <a:chExt cx="8994162" cy="4953000"/>
          </a:xfrm>
        </p:grpSpPr>
        <p:pic>
          <p:nvPicPr>
            <p:cNvPr id="7172" name="Picture 4" descr="http://ttic.uchicago.edu/~dparikh/clipart/10scenes_for_each_300_sentence/10scenes_20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1"/>
            <a:stretch/>
          </p:blipFill>
          <p:spPr bwMode="auto">
            <a:xfrm>
              <a:off x="152400" y="1345721"/>
              <a:ext cx="8775395" cy="467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80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198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9838" y="3682760"/>
              <a:ext cx="899416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45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533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Jenny and Mike are both playing dangerously in the park.</a:t>
            </a:r>
          </a:p>
        </p:txBody>
      </p:sp>
      <p:pic>
        <p:nvPicPr>
          <p:cNvPr id="20" name="Picture 5" descr="C:\larryz\projects\SD\users\larryz\ClipArtRender\Release\10K\Render\10K_12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6" y="39624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larryz\projects\SD\users\larryz\ClipArtRender\Release\10K\Render\10K_13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47" y="14478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larryz\projects\SD\users\larryz\ClipArtRender\Release\10K\Render\10K_14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47" y="39624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larryz\projects\SD\users\larryz\ClipArtRender\Release\10K\Render\10K_15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" y="14478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larryz\projects\SD\users\larryz\ClipArtRender\Release\10K\Render\10K_16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6" y="14478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:\larryz\projects\SD\users\larryz\ClipArtRender\Release\10K\Render\10K_17_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" y="39624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2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/>
              <a:t>Semantic importance of visual features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996" y="2077044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1,000 classes of semantically similar scenes:</a:t>
            </a:r>
            <a:endParaRPr lang="en-US" sz="24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762000" y="2797515"/>
            <a:ext cx="2062843" cy="1779947"/>
            <a:chOff x="2342513" y="4382430"/>
            <a:chExt cx="2062843" cy="1779947"/>
          </a:xfrm>
        </p:grpSpPr>
        <p:sp>
          <p:nvSpPr>
            <p:cNvPr id="10" name="Rounded Rectangle 9"/>
            <p:cNvSpPr/>
            <p:nvPr/>
          </p:nvSpPr>
          <p:spPr>
            <a:xfrm>
              <a:off x="2342513" y="4382430"/>
              <a:ext cx="2062843" cy="17799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608152" y="4701260"/>
              <a:ext cx="1581834" cy="1301509"/>
              <a:chOff x="76200" y="990600"/>
              <a:chExt cx="6019800" cy="4953000"/>
            </a:xfrm>
          </p:grpSpPr>
          <p:pic>
            <p:nvPicPr>
              <p:cNvPr id="22" name="Picture 2" descr="http://ttic.uchicago.edu/~dparikh/clipart/10scenes_for_each_300_sentence/10scenes_50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865"/>
              <a:stretch/>
            </p:blipFill>
            <p:spPr bwMode="auto">
              <a:xfrm>
                <a:off x="76200" y="1066802"/>
                <a:ext cx="6019800" cy="4799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3" name="Straight Connector 22"/>
              <p:cNvCxnSpPr/>
              <p:nvPr/>
            </p:nvCxnSpPr>
            <p:spPr>
              <a:xfrm>
                <a:off x="3048000" y="9906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096000" y="9906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2" idx="1"/>
                <a:endCxn id="22" idx="3"/>
              </p:cNvCxnSpPr>
              <p:nvPr/>
            </p:nvCxnSpPr>
            <p:spPr>
              <a:xfrm>
                <a:off x="76200" y="3466597"/>
                <a:ext cx="6019800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2509759" y="4419600"/>
              <a:ext cx="140176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Class 1</a:t>
              </a:r>
              <a:endParaRPr lang="en-US" sz="1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48000" y="2797515"/>
            <a:ext cx="2062843" cy="1779947"/>
            <a:chOff x="2364815" y="2548585"/>
            <a:chExt cx="2062843" cy="1779947"/>
          </a:xfrm>
        </p:grpSpPr>
        <p:sp>
          <p:nvSpPr>
            <p:cNvPr id="30" name="Rounded Rectangle 29"/>
            <p:cNvSpPr/>
            <p:nvPr/>
          </p:nvSpPr>
          <p:spPr>
            <a:xfrm>
              <a:off x="2364815" y="2548585"/>
              <a:ext cx="2062843" cy="17799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20416" y="2835331"/>
              <a:ext cx="1646784" cy="1352918"/>
              <a:chOff x="152397" y="1219200"/>
              <a:chExt cx="6028837" cy="4953000"/>
            </a:xfrm>
          </p:grpSpPr>
          <p:pic>
            <p:nvPicPr>
              <p:cNvPr id="17" name="Picture 4" descr="http://ttic.uchicago.edu/~dparikh/clipart/10scenes_for_each_300_sentence/10scenes_208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21" r="19909"/>
              <a:stretch/>
            </p:blipFill>
            <p:spPr bwMode="auto">
              <a:xfrm>
                <a:off x="152399" y="1345722"/>
                <a:ext cx="5867402" cy="4674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Straight Connector 17"/>
              <p:cNvCxnSpPr/>
              <p:nvPr/>
            </p:nvCxnSpPr>
            <p:spPr>
              <a:xfrm>
                <a:off x="30480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0198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7" idx="1"/>
              </p:cNvCxnSpPr>
              <p:nvPr/>
            </p:nvCxnSpPr>
            <p:spPr>
              <a:xfrm flipV="1">
                <a:off x="152397" y="3682762"/>
                <a:ext cx="6028837" cy="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514600" y="2579003"/>
              <a:ext cx="1401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Class 2</a:t>
              </a:r>
              <a:endParaRPr lang="en-US" sz="1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24599" y="2797515"/>
            <a:ext cx="2062843" cy="1779947"/>
            <a:chOff x="5815493" y="2518848"/>
            <a:chExt cx="2062843" cy="1779947"/>
          </a:xfrm>
        </p:grpSpPr>
        <p:sp>
          <p:nvSpPr>
            <p:cNvPr id="31" name="Rounded Rectangle 30"/>
            <p:cNvSpPr/>
            <p:nvPr/>
          </p:nvSpPr>
          <p:spPr>
            <a:xfrm>
              <a:off x="5815493" y="2518848"/>
              <a:ext cx="2062843" cy="17799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096000" y="2860598"/>
              <a:ext cx="1650380" cy="1312031"/>
              <a:chOff x="76200" y="1205753"/>
              <a:chExt cx="6247205" cy="4966447"/>
            </a:xfrm>
          </p:grpSpPr>
          <p:pic>
            <p:nvPicPr>
              <p:cNvPr id="12" name="Picture 2" descr="http://ttic.uchicago.edu/~dparikh/clipart/10scenes_for_each_300_sentence/10scenes_63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65" r="20317"/>
              <a:stretch/>
            </p:blipFill>
            <p:spPr bwMode="auto">
              <a:xfrm>
                <a:off x="76422" y="1205753"/>
                <a:ext cx="5943378" cy="4800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30480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0198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6200" y="3618992"/>
                <a:ext cx="6247205" cy="1271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5997498" y="2563614"/>
              <a:ext cx="1401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Class 1,000</a:t>
              </a:r>
              <a:endParaRPr lang="en-US" sz="1600" dirty="0"/>
            </a:p>
          </p:txBody>
        </p:sp>
      </p:grpSp>
      <p:sp>
        <p:nvSpPr>
          <p:cNvPr id="46" name="Oval 45"/>
          <p:cNvSpPr/>
          <p:nvPr/>
        </p:nvSpPr>
        <p:spPr>
          <a:xfrm>
            <a:off x="5334000" y="3630470"/>
            <a:ext cx="152400" cy="146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38800" y="3630470"/>
            <a:ext cx="152400" cy="146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43600" y="3630470"/>
            <a:ext cx="152400" cy="146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0396" y="5223924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1,000 classes x 10 scenes per class = 10,000 scenes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5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1" y="208811"/>
            <a:ext cx="7696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Two professors converse </a:t>
            </a:r>
            <a:r>
              <a:rPr lang="en-US" sz="2800" dirty="0"/>
              <a:t>in front of a </a:t>
            </a:r>
            <a:r>
              <a:rPr lang="en-US" sz="2800" dirty="0" smtClean="0"/>
              <a:t>blackboard.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8" y="907472"/>
            <a:ext cx="8305799" cy="56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Visual features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5532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553200" cy="52425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Visual features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2746082" y="3352800"/>
            <a:ext cx="982274" cy="2686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3207" y="4114800"/>
            <a:ext cx="2249993" cy="19365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0091" y="1308464"/>
            <a:ext cx="2078510" cy="30349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08501" y="128475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Cloud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3999" y="480816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Cat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1331236" y="1308464"/>
            <a:ext cx="1945364" cy="105373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/>
          <p:cNvSpPr/>
          <p:nvPr/>
        </p:nvSpPr>
        <p:spPr>
          <a:xfrm rot="5400000">
            <a:off x="2783019" y="3418229"/>
            <a:ext cx="993864" cy="756556"/>
          </a:xfrm>
          <a:prstGeom prst="trapezoid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/>
          <p:cNvSpPr/>
          <p:nvPr/>
        </p:nvSpPr>
        <p:spPr>
          <a:xfrm rot="16200000">
            <a:off x="5162586" y="4094256"/>
            <a:ext cx="991617" cy="728020"/>
          </a:xfrm>
          <a:prstGeom prst="trapezoid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36642" y="4183494"/>
            <a:ext cx="770175" cy="78417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89593" y="4655769"/>
            <a:ext cx="575777" cy="114701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538788" y="4928778"/>
            <a:ext cx="140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Basketball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130024" y="3606191"/>
            <a:ext cx="81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Smile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258344" y="4065560"/>
            <a:ext cx="8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Gaze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856219" y="335553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Gaze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280496" y="5638800"/>
            <a:ext cx="1777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Person sitting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782919" y="1322131"/>
            <a:ext cx="136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Tree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1524000" y="4821728"/>
            <a:ext cx="841082" cy="10456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64327" y="3982194"/>
            <a:ext cx="575777" cy="114701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endCxn id="23" idx="0"/>
          </p:cNvCxnSpPr>
          <p:nvPr/>
        </p:nvCxnSpPr>
        <p:spPr>
          <a:xfrm>
            <a:off x="4820967" y="3870524"/>
            <a:ext cx="856515" cy="785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0" idx="3"/>
          </p:cNvCxnSpPr>
          <p:nvPr/>
        </p:nvCxnSpPr>
        <p:spPr>
          <a:xfrm flipH="1">
            <a:off x="3640104" y="3880199"/>
            <a:ext cx="535885" cy="1593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03817" y="5341314"/>
            <a:ext cx="1777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Person standing</a:t>
            </a:r>
            <a:endParaRPr lang="en-US" sz="2000" dirty="0"/>
          </a:p>
        </p:txBody>
      </p:sp>
      <p:sp>
        <p:nvSpPr>
          <p:cNvPr id="47" name="Trapezoid 46"/>
          <p:cNvSpPr/>
          <p:nvPr/>
        </p:nvSpPr>
        <p:spPr>
          <a:xfrm rot="5400000">
            <a:off x="1883661" y="4840130"/>
            <a:ext cx="551081" cy="411761"/>
          </a:xfrm>
          <a:prstGeom prst="trapezoid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295400" y="1284759"/>
            <a:ext cx="6553201" cy="5268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2400" y="152400"/>
            <a:ext cx="8763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Which visual features are semantically meaningful?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812867" y="5916653"/>
            <a:ext cx="410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Attachment to hand/head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0" y="1489248"/>
            <a:ext cx="2133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8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2575031"/>
            <a:ext cx="103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2875" y="501902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Co-occurrence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44958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Relative position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4375" y="365637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4038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Gaze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7800" y="1543132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Absolute depth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0" y="2595218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Relative depth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46031" y="1628248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Absolute position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68485" y="285682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Occurrence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5169" y="5419709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Category vs. instance</a:t>
            </a:r>
          </a:p>
        </p:txBody>
      </p:sp>
    </p:spTree>
    <p:extLst>
      <p:ext uri="{BB962C8B-B14F-4D97-AF65-F5344CB8AC3E}">
        <p14:creationId xmlns:p14="http://schemas.microsoft.com/office/powerpoint/2010/main" val="41990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8763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Which words are visually meaningful?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09448" y="270542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Very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7200" y="1447800"/>
            <a:ext cx="2438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8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015" y="5810067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5941" y="2168920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Kicking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7836" y="1747273"/>
            <a:ext cx="1139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4222" y="4053854"/>
            <a:ext cx="227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Distinguished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4378" y="191131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6876" y="3382609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Cloud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27771" y="4731747"/>
            <a:ext cx="76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6600" y="5791200"/>
            <a:ext cx="114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Help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9448" y="5587151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" y="15240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Happy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64481" y="440089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88324" y="3133138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Run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56478" y="489142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3500" y="307027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08822" y="136716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Bike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91452" y="5869998"/>
            <a:ext cx="175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Basketball</a:t>
            </a:r>
          </a:p>
        </p:txBody>
      </p:sp>
    </p:spTree>
    <p:extLst>
      <p:ext uri="{BB962C8B-B14F-4D97-AF65-F5344CB8AC3E}">
        <p14:creationId xmlns:p14="http://schemas.microsoft.com/office/powerpoint/2010/main" val="13746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Mutual information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114800" y="1828800"/>
            <a:ext cx="4343400" cy="4191000"/>
            <a:chOff x="990600" y="1143000"/>
            <a:chExt cx="5638800" cy="5562600"/>
          </a:xfrm>
        </p:grpSpPr>
        <p:sp>
          <p:nvSpPr>
            <p:cNvPr id="35" name="Oval 34"/>
            <p:cNvSpPr/>
            <p:nvPr/>
          </p:nvSpPr>
          <p:spPr>
            <a:xfrm>
              <a:off x="990600" y="29718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33500" y="35715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Visual</a:t>
              </a:r>
            </a:p>
            <a:p>
              <a:pPr algn="ctr"/>
              <a:r>
                <a:rPr lang="en-US" sz="2000" dirty="0" smtClean="0"/>
                <a:t>features</a:t>
              </a:r>
              <a:endParaRPr lang="en-US" sz="2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4191000" y="11430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33900" y="17427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Semantic classes</a:t>
              </a:r>
              <a:endParaRPr lang="en-US" sz="20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343400" y="44196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86300" y="5300990"/>
              <a:ext cx="1600199" cy="53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Words</a:t>
              </a:r>
              <a:endParaRPr lang="en-US" sz="2000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3306154" y="2847347"/>
              <a:ext cx="800100" cy="473407"/>
            </a:xfrm>
            <a:prstGeom prst="line">
              <a:avLst/>
            </a:prstGeom>
            <a:ln w="152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349240" y="4653271"/>
              <a:ext cx="875944" cy="374591"/>
            </a:xfrm>
            <a:prstGeom prst="line">
              <a:avLst/>
            </a:prstGeom>
            <a:ln w="152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676400"/>
            <a:ext cx="5440680" cy="91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1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68580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4166" y="672419"/>
            <a:ext cx="4120243" cy="1877437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bg1">
                <a:alpha val="67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Information shared between:</a:t>
            </a:r>
          </a:p>
          <a:p>
            <a:pPr algn="ctr"/>
            <a:r>
              <a:rPr lang="en-US" sz="3200" dirty="0" smtClean="0"/>
              <a:t>Visual features</a:t>
            </a:r>
            <a:r>
              <a:rPr lang="en-US" sz="1100" dirty="0" smtClean="0"/>
              <a:t> </a:t>
            </a:r>
          </a:p>
          <a:p>
            <a:pPr algn="ctr"/>
            <a:r>
              <a:rPr lang="en-US" sz="3200" dirty="0" smtClean="0"/>
              <a:t>&amp;</a:t>
            </a:r>
            <a:endParaRPr lang="en-US" sz="1100" dirty="0" smtClean="0"/>
          </a:p>
          <a:p>
            <a:pPr algn="ctr"/>
            <a:r>
              <a:rPr lang="en-US" sz="3200" dirty="0" smtClean="0"/>
              <a:t>Semantic classes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4114800" y="1828800"/>
            <a:ext cx="4343400" cy="4191000"/>
            <a:chOff x="990600" y="1143000"/>
            <a:chExt cx="5638800" cy="5562600"/>
          </a:xfrm>
        </p:grpSpPr>
        <p:sp>
          <p:nvSpPr>
            <p:cNvPr id="10" name="Oval 9"/>
            <p:cNvSpPr/>
            <p:nvPr/>
          </p:nvSpPr>
          <p:spPr>
            <a:xfrm>
              <a:off x="990600" y="29718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3500" y="35715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Visual</a:t>
              </a:r>
            </a:p>
            <a:p>
              <a:pPr algn="ctr"/>
              <a:r>
                <a:rPr lang="en-US" sz="2000" dirty="0" smtClean="0"/>
                <a:t>features</a:t>
              </a:r>
              <a:endParaRPr lang="en-US" sz="20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191000" y="11430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3900" y="17427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Semantic classes</a:t>
              </a:r>
              <a:endParaRPr lang="en-US" sz="2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343400" y="44196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86300" y="5300990"/>
              <a:ext cx="1600199" cy="53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Words</a:t>
              </a:r>
              <a:endPara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306154" y="2847347"/>
              <a:ext cx="800100" cy="473407"/>
            </a:xfrm>
            <a:prstGeom prst="line">
              <a:avLst/>
            </a:prstGeom>
            <a:ln w="152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49240" y="4653271"/>
              <a:ext cx="875944" cy="374591"/>
            </a:xfrm>
            <a:prstGeom prst="line">
              <a:avLst/>
            </a:prstGeom>
            <a:ln w="152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67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Object occurrence</a:t>
            </a:r>
            <a:endParaRPr lang="en-US" sz="3200" dirty="0"/>
          </a:p>
        </p:txBody>
      </p:sp>
      <p:pic>
        <p:nvPicPr>
          <p:cNvPr id="13" name="Picture 22" descr="\\research\root\web\external\en-us\UM\People\larryz\clipart\t_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0" r="16117" b="50000"/>
          <a:stretch/>
        </p:blipFill>
        <p:spPr bwMode="auto">
          <a:xfrm>
            <a:off x="1283302" y="3531084"/>
            <a:ext cx="1072718" cy="9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\\research\root\web\external\en-us\UM\People\larryz\clipart\t_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1" r="4721"/>
          <a:stretch/>
        </p:blipFill>
        <p:spPr bwMode="auto">
          <a:xfrm>
            <a:off x="5007799" y="1537250"/>
            <a:ext cx="453925" cy="7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\\research\root\web\external\en-us\UM\People\larryz\clipart\t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11"/>
          <a:stretch/>
        </p:blipFill>
        <p:spPr bwMode="auto">
          <a:xfrm>
            <a:off x="4662835" y="1145947"/>
            <a:ext cx="267002" cy="4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\\research\root\web\external\en-us\UM\People\larryz\clipart\t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6"/>
          <a:stretch/>
        </p:blipFill>
        <p:spPr bwMode="auto">
          <a:xfrm>
            <a:off x="3680941" y="1801810"/>
            <a:ext cx="356342" cy="3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\\research\root\web\external\en-us\UM\People\larryz\clipart\t_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74" b="22255"/>
          <a:stretch/>
        </p:blipFill>
        <p:spPr bwMode="auto">
          <a:xfrm>
            <a:off x="4503276" y="2319109"/>
            <a:ext cx="466226" cy="50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\\research\root\web\external\en-us\UM\People\larryz\clipart\t_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8" b="19965"/>
          <a:stretch/>
        </p:blipFill>
        <p:spPr bwMode="auto">
          <a:xfrm>
            <a:off x="3742693" y="2415728"/>
            <a:ext cx="451057" cy="45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\\research\root\web\external\en-us\UM\People\larryz\clipart\t_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/>
          <a:stretch/>
        </p:blipFill>
        <p:spPr bwMode="auto">
          <a:xfrm>
            <a:off x="4184665" y="1926856"/>
            <a:ext cx="318611" cy="3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\\research\root\web\external\en-us\UM\People\larryz\clipart\t_6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6"/>
          <a:stretch/>
        </p:blipFill>
        <p:spPr bwMode="auto">
          <a:xfrm>
            <a:off x="4594634" y="1805017"/>
            <a:ext cx="403480" cy="3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\\research\root\web\external\en-us\UM\People\larryz\clipart\t_7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8"/>
          <a:stretch/>
        </p:blipFill>
        <p:spPr bwMode="auto">
          <a:xfrm>
            <a:off x="4969502" y="2205467"/>
            <a:ext cx="497100" cy="3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 descr="\\research\root\web\external\en-us\UM\People\larryz\clipart\t_8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76"/>
          <a:stretch/>
        </p:blipFill>
        <p:spPr bwMode="auto">
          <a:xfrm>
            <a:off x="467690" y="3305389"/>
            <a:ext cx="232772" cy="5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\\research\root\web\external\en-us\UM\People\larryz\clipart\t_9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5" r="42755" b="30465"/>
          <a:stretch/>
        </p:blipFill>
        <p:spPr bwMode="auto">
          <a:xfrm>
            <a:off x="5479359" y="1293743"/>
            <a:ext cx="446228" cy="10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 descr="\\research\root\web\external\en-us\UM\People\larryz\clipart\t_10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55"/>
          <a:stretch/>
        </p:blipFill>
        <p:spPr bwMode="auto">
          <a:xfrm>
            <a:off x="3808607" y="1324871"/>
            <a:ext cx="366880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\\research\root\web\external\en-us\UM\People\larryz\clipart\t_1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64459" b="19894"/>
          <a:stretch/>
        </p:blipFill>
        <p:spPr bwMode="auto">
          <a:xfrm>
            <a:off x="1239634" y="2834536"/>
            <a:ext cx="315770" cy="6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1" descr="\\research\root\web\external\en-us\UM\People\larryz\clipart\t_12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2"/>
          <a:stretch/>
        </p:blipFill>
        <p:spPr bwMode="auto">
          <a:xfrm>
            <a:off x="869922" y="3433574"/>
            <a:ext cx="413380" cy="6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3" descr="\\research\root\web\external\en-us\UM\People\larryz\clipart\t_14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57"/>
          <a:stretch/>
        </p:blipFill>
        <p:spPr bwMode="auto">
          <a:xfrm>
            <a:off x="2992791" y="1413597"/>
            <a:ext cx="308407" cy="4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\\research\root\web\external\en-us\UM\People\larryz\clipart\a_0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27"/>
          <a:stretch/>
        </p:blipFill>
        <p:spPr bwMode="auto">
          <a:xfrm>
            <a:off x="500211" y="4274518"/>
            <a:ext cx="739423" cy="10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5" descr="\\research\root\web\external\en-us\UM\People\larryz\clipart\a_1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2"/>
          <a:stretch/>
        </p:blipFill>
        <p:spPr bwMode="auto">
          <a:xfrm>
            <a:off x="2822392" y="4110522"/>
            <a:ext cx="688775" cy="104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\\research\root\web\external\en-us\UM\People\larryz\clipart\a_2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r="59680" b="182"/>
          <a:stretch/>
        </p:blipFill>
        <p:spPr bwMode="auto">
          <a:xfrm>
            <a:off x="2615226" y="5338445"/>
            <a:ext cx="1063538" cy="9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7" descr="\\research\root\web\external\en-us\UM\People\larryz\clipart\a_3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27"/>
          <a:stretch/>
        </p:blipFill>
        <p:spPr bwMode="auto">
          <a:xfrm>
            <a:off x="1446645" y="5211996"/>
            <a:ext cx="893903" cy="103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\\research\root\web\external\en-us\UM\People\larryz\clipart\a_4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38"/>
          <a:stretch/>
        </p:blipFill>
        <p:spPr bwMode="auto">
          <a:xfrm>
            <a:off x="801624" y="5627329"/>
            <a:ext cx="567435" cy="113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9" descr="\\research\root\web\external\en-us\UM\People\larryz\clipart\a_5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3"/>
          <a:stretch/>
        </p:blipFill>
        <p:spPr bwMode="auto">
          <a:xfrm>
            <a:off x="1568941" y="4068588"/>
            <a:ext cx="903735" cy="6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0" descr="\\research\root\web\external\en-us\UM\People\larryz\clipart\c_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26"/>
          <a:stretch/>
        </p:blipFill>
        <p:spPr bwMode="auto">
          <a:xfrm>
            <a:off x="5597184" y="4146371"/>
            <a:ext cx="591992" cy="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1" descr="\\research\root\web\external\en-us\UM\People\larryz\clipart\c_1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08"/>
          <a:stretch/>
        </p:blipFill>
        <p:spPr bwMode="auto">
          <a:xfrm>
            <a:off x="4710455" y="4419600"/>
            <a:ext cx="584638" cy="48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2" descr="\\research\root\web\external\en-us\UM\People\larryz\clipart\c_2.pn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64"/>
          <a:stretch/>
        </p:blipFill>
        <p:spPr bwMode="auto">
          <a:xfrm>
            <a:off x="3938460" y="4500610"/>
            <a:ext cx="645931" cy="5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3" descr="\\research\root\web\external\en-us\UM\People\larryz\clipart\c_3.pn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57"/>
          <a:stretch/>
        </p:blipFill>
        <p:spPr bwMode="auto">
          <a:xfrm>
            <a:off x="4829969" y="5177027"/>
            <a:ext cx="767215" cy="3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4" descr="\\research\root\web\external\en-us\UM\People\larryz\clipart\c_4.pn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84"/>
          <a:stretch/>
        </p:blipFill>
        <p:spPr bwMode="auto">
          <a:xfrm>
            <a:off x="5887323" y="5502326"/>
            <a:ext cx="618562" cy="4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5" descr="\\research\root\web\external\en-us\UM\People\larryz\clipart\c_5.pn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6"/>
          <a:stretch/>
        </p:blipFill>
        <p:spPr bwMode="auto">
          <a:xfrm>
            <a:off x="4094747" y="5338445"/>
            <a:ext cx="655160" cy="4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6" descr="\\research\root\web\external\en-us\UM\People\larryz\clipart\c_6.pn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94"/>
          <a:stretch/>
        </p:blipFill>
        <p:spPr bwMode="auto">
          <a:xfrm>
            <a:off x="5733657" y="4813302"/>
            <a:ext cx="584638" cy="4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7" descr="\\research\root\web\external\en-us\UM\People\larryz\clipart\c_7.pn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3"/>
          <a:stretch/>
        </p:blipFill>
        <p:spPr bwMode="auto">
          <a:xfrm>
            <a:off x="2813948" y="3391855"/>
            <a:ext cx="634327" cy="4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8" descr="\\research\root\web\external\en-us\UM\People\larryz\clipart\c_8.pn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64895" b="20646"/>
          <a:stretch/>
        </p:blipFill>
        <p:spPr bwMode="auto">
          <a:xfrm>
            <a:off x="3882863" y="6174886"/>
            <a:ext cx="796928" cy="28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9" descr="\\research\root\web\external\en-us\UM\People\larryz\clipart\c_9.pn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64932"/>
          <a:stretch/>
        </p:blipFill>
        <p:spPr bwMode="auto">
          <a:xfrm>
            <a:off x="5091248" y="6070116"/>
            <a:ext cx="796075" cy="25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0" descr="\\research\root\web\external\en-us\UM\People\larryz\clipart\e_0.png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22"/>
          <a:stretch/>
        </p:blipFill>
        <p:spPr bwMode="auto">
          <a:xfrm>
            <a:off x="7785768" y="6046657"/>
            <a:ext cx="646801" cy="4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1" descr="\\research\root\web\external\en-us\UM\People\larryz\clipart\e_1.png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61"/>
          <a:stretch/>
        </p:blipFill>
        <p:spPr bwMode="auto">
          <a:xfrm>
            <a:off x="7789525" y="5502653"/>
            <a:ext cx="1080737" cy="4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2" descr="\\research\root\web\external\en-us\UM\People\larryz\clipart\e_2.png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8"/>
          <a:stretch/>
        </p:blipFill>
        <p:spPr bwMode="auto">
          <a:xfrm>
            <a:off x="6673090" y="5439456"/>
            <a:ext cx="751289" cy="4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3" descr="\\research\root\web\external\en-us\UM\People\larryz\clipart\e_3.png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4"/>
          <a:stretch/>
        </p:blipFill>
        <p:spPr bwMode="auto">
          <a:xfrm>
            <a:off x="8350421" y="4355659"/>
            <a:ext cx="234119" cy="6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4" descr="\\research\root\web\external\en-us\UM\People\larryz\clipart\e_4.png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7"/>
          <a:stretch/>
        </p:blipFill>
        <p:spPr bwMode="auto">
          <a:xfrm>
            <a:off x="7695296" y="4501488"/>
            <a:ext cx="230584" cy="6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5" descr="\\research\root\web\external\en-us\UM\People\larryz\clipart\e_5.png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/>
          <a:stretch/>
        </p:blipFill>
        <p:spPr bwMode="auto">
          <a:xfrm>
            <a:off x="6609989" y="6182838"/>
            <a:ext cx="556975" cy="43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6" descr="\\research\root\web\external\en-us\UM\People\larryz\clipart\e_6.png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7"/>
          <a:stretch/>
        </p:blipFill>
        <p:spPr bwMode="auto">
          <a:xfrm>
            <a:off x="6827939" y="4737499"/>
            <a:ext cx="481008" cy="6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3523918" y="2928867"/>
            <a:ext cx="1893574" cy="1394623"/>
            <a:chOff x="1225941" y="2852778"/>
            <a:chExt cx="1403607" cy="987165"/>
          </a:xfrm>
        </p:grpSpPr>
        <p:pic>
          <p:nvPicPr>
            <p:cNvPr id="53" name="Picture 47" descr="\\research\root\web\external\en-us\UM\People\larryz\clipart\hb0_32.png"/>
            <p:cNvPicPr>
              <a:picLocks noChangeAspect="1" noChangeArrowheads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99"/>
            <a:stretch/>
          </p:blipFill>
          <p:spPr bwMode="auto">
            <a:xfrm>
              <a:off x="2057457" y="2852778"/>
              <a:ext cx="572091" cy="952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8" descr="\\research\root\web\external\en-us\UM\People\larryz\clipart\hb1_32.png"/>
            <p:cNvPicPr>
              <a:picLocks noChangeAspect="1" noChangeArrowheads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20"/>
            <a:stretch/>
          </p:blipFill>
          <p:spPr bwMode="auto">
            <a:xfrm>
              <a:off x="1225941" y="2857977"/>
              <a:ext cx="697717" cy="98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49" descr="\\research\root\web\external\en-us\UM\People\larryz\clipart\p_0.png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31"/>
          <a:stretch/>
        </p:blipFill>
        <p:spPr bwMode="auto">
          <a:xfrm>
            <a:off x="6934716" y="4127112"/>
            <a:ext cx="415243" cy="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0" descr="\\research\root\web\external\en-us\UM\People\larryz\clipart\p_1.pn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 r="42306" b="30370"/>
          <a:stretch/>
        </p:blipFill>
        <p:spPr bwMode="auto">
          <a:xfrm>
            <a:off x="8147329" y="2997483"/>
            <a:ext cx="640302" cy="6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1" descr="\\research\root\web\external\en-us\UM\People\larryz\clipart\p_2.png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5" r="41112" b="29234"/>
          <a:stretch/>
        </p:blipFill>
        <p:spPr bwMode="auto">
          <a:xfrm>
            <a:off x="5604372" y="3391855"/>
            <a:ext cx="1028937" cy="3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2" descr="\\research\root\web\external\en-us\UM\People\larryz\clipart\p_3.png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99"/>
          <a:stretch/>
        </p:blipFill>
        <p:spPr bwMode="auto">
          <a:xfrm>
            <a:off x="6414015" y="3872282"/>
            <a:ext cx="366243" cy="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3" descr="\\research\root\web\external\en-us\UM\People\larryz\clipart\p_4.png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8" r="41244" b="28998"/>
          <a:stretch/>
        </p:blipFill>
        <p:spPr bwMode="auto">
          <a:xfrm>
            <a:off x="7171089" y="2515844"/>
            <a:ext cx="892474" cy="7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4" descr="\\research\root\web\external\en-us\UM\People\larryz\clipart\p_5.pn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1" r="40856" b="28797"/>
          <a:stretch/>
        </p:blipFill>
        <p:spPr bwMode="auto">
          <a:xfrm>
            <a:off x="5679309" y="2097200"/>
            <a:ext cx="1463029" cy="7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5" descr="\\research\root\web\external\en-us\UM\People\larryz\clipart\p_6.png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2" r="42169"/>
          <a:stretch/>
        </p:blipFill>
        <p:spPr bwMode="auto">
          <a:xfrm>
            <a:off x="7793214" y="3859561"/>
            <a:ext cx="1077048" cy="6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6" descr="\\research\root\web\external\en-us\UM\People\larryz\clipart\p_7.pn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8" r="13136" b="50000"/>
          <a:stretch/>
        </p:blipFill>
        <p:spPr bwMode="auto">
          <a:xfrm>
            <a:off x="8352401" y="1322407"/>
            <a:ext cx="583963" cy="12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7" descr="\\research\root\web\external\en-us\UM\People\larryz\clipart\p_8.png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0" r="14322" b="50000"/>
          <a:stretch/>
        </p:blipFill>
        <p:spPr bwMode="auto">
          <a:xfrm>
            <a:off x="7614413" y="1251377"/>
            <a:ext cx="618574" cy="11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8" descr="\\research\root\web\external\en-us\UM\People\larryz\clipart\p_9.png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7" r="14718" b="50000"/>
          <a:stretch/>
        </p:blipFill>
        <p:spPr bwMode="auto">
          <a:xfrm>
            <a:off x="6328819" y="1095809"/>
            <a:ext cx="933681" cy="10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\\research\root\web\external\en-us\UM\People\larryz\clipart\s_2.png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93"/>
          <a:stretch/>
        </p:blipFill>
        <p:spPr bwMode="auto">
          <a:xfrm>
            <a:off x="6827939" y="3371506"/>
            <a:ext cx="869123" cy="51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\\research\root\web\external\en-us\UM\People\larryz\clipart\s_3.png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02"/>
          <a:stretch/>
        </p:blipFill>
        <p:spPr bwMode="auto">
          <a:xfrm>
            <a:off x="749254" y="1123335"/>
            <a:ext cx="819687" cy="80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 descr="\\research\root\web\external\en-us\UM\People\larryz\clipart\s_4.png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6" r="43802" b="29591"/>
          <a:stretch/>
        </p:blipFill>
        <p:spPr bwMode="auto">
          <a:xfrm>
            <a:off x="2768508" y="2213618"/>
            <a:ext cx="725209" cy="8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\\research\root\web\external\en-us\UM\People\larryz\clipart\s_5.png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0" r="28814" b="27305"/>
          <a:stretch/>
        </p:blipFill>
        <p:spPr bwMode="auto">
          <a:xfrm>
            <a:off x="1805110" y="1080321"/>
            <a:ext cx="810116" cy="100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7" descr="\\research\root\web\external\en-us\UM\People\larryz\clipart\s_6.png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2"/>
          <a:stretch/>
        </p:blipFill>
        <p:spPr bwMode="auto">
          <a:xfrm>
            <a:off x="299159" y="1787653"/>
            <a:ext cx="685654" cy="6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\\research\root\web\external\en-us\UM\People\larryz\clipart\s_7.png"/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5" r="17612" b="50000"/>
          <a:stretch/>
        </p:blipFill>
        <p:spPr bwMode="auto">
          <a:xfrm>
            <a:off x="1558457" y="2385505"/>
            <a:ext cx="889850" cy="4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9" descr="\\research\root\web\external\en-us\UM\People\larryz\clipart\s_0.png"/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0"/>
          <a:stretch/>
        </p:blipFill>
        <p:spPr bwMode="auto">
          <a:xfrm>
            <a:off x="398184" y="2530686"/>
            <a:ext cx="1025063" cy="5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0" descr="\\research\root\web\external\en-us\UM\People\larryz\clipart\s_1.png"/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16"/>
          <a:stretch/>
        </p:blipFill>
        <p:spPr bwMode="auto">
          <a:xfrm>
            <a:off x="1942589" y="3195748"/>
            <a:ext cx="522535" cy="7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Object occurrence</a:t>
            </a:r>
            <a:endParaRPr lang="en-US" sz="3200" dirty="0"/>
          </a:p>
        </p:txBody>
      </p:sp>
      <p:pic>
        <p:nvPicPr>
          <p:cNvPr id="7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53" r="38801" b="2319"/>
          <a:stretch/>
        </p:blipFill>
        <p:spPr bwMode="auto">
          <a:xfrm>
            <a:off x="5867400" y="4420975"/>
            <a:ext cx="1835331" cy="183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1219060" y="1295400"/>
            <a:ext cx="18135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90" name="TextBox 89"/>
          <p:cNvSpPr txBox="1"/>
          <p:nvPr/>
        </p:nvSpPr>
        <p:spPr>
          <a:xfrm>
            <a:off x="6324600" y="6150503"/>
            <a:ext cx="150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Mutual Information</a:t>
            </a:r>
            <a:endParaRPr lang="en-US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09600" y="4495800"/>
            <a:ext cx="2829881" cy="1931702"/>
            <a:chOff x="294319" y="1524000"/>
            <a:chExt cx="2829881" cy="1931702"/>
          </a:xfrm>
        </p:grpSpPr>
        <p:grpSp>
          <p:nvGrpSpPr>
            <p:cNvPr id="9" name="Group 8"/>
            <p:cNvGrpSpPr/>
            <p:nvPr/>
          </p:nvGrpSpPr>
          <p:grpSpPr>
            <a:xfrm>
              <a:off x="294319" y="1581230"/>
              <a:ext cx="2773621" cy="1874472"/>
              <a:chOff x="304800" y="4405747"/>
              <a:chExt cx="2773621" cy="1874472"/>
            </a:xfrm>
          </p:grpSpPr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76" r="7548" b="79327"/>
              <a:stretch/>
            </p:blipFill>
            <p:spPr bwMode="auto">
              <a:xfrm>
                <a:off x="305833" y="4405747"/>
                <a:ext cx="2772588" cy="1335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76" r="7548" b="958"/>
              <a:stretch/>
            </p:blipFill>
            <p:spPr bwMode="auto">
              <a:xfrm>
                <a:off x="304800" y="5710472"/>
                <a:ext cx="2772590" cy="504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543456" y="6035040"/>
                <a:ext cx="1295400" cy="213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244921" y="6003220"/>
                <a:ext cx="18135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Mutual Information</a:t>
                </a:r>
                <a:endParaRPr lang="en-US" sz="1200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590800" y="1524000"/>
              <a:ext cx="533400" cy="1686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4343400" y="1295400"/>
            <a:ext cx="0" cy="5410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295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High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0600" y="128001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Low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23" y="1672814"/>
            <a:ext cx="531879" cy="5318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76" y="1461052"/>
            <a:ext cx="546048" cy="639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32" y="3047103"/>
            <a:ext cx="404843" cy="391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2" y="1709618"/>
            <a:ext cx="725380" cy="10513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64" y="2337461"/>
            <a:ext cx="325753" cy="4308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3371" y="2324763"/>
            <a:ext cx="728014" cy="5434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54" y="2921126"/>
            <a:ext cx="553702" cy="10356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133" y="2957496"/>
            <a:ext cx="707508" cy="9946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29" y="2878028"/>
            <a:ext cx="337351" cy="5280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56" y="1925149"/>
            <a:ext cx="249346" cy="4400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6" y="2435678"/>
            <a:ext cx="704037" cy="7627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89" y="3132264"/>
            <a:ext cx="436584" cy="3367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81" y="2066176"/>
            <a:ext cx="476820" cy="4026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44" y="2468461"/>
            <a:ext cx="393789" cy="2812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51" y="2071885"/>
            <a:ext cx="454690" cy="1613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20" y="2700520"/>
            <a:ext cx="117339" cy="2933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1" y="2690588"/>
            <a:ext cx="117339" cy="2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7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Person attributes</a:t>
            </a:r>
            <a:endParaRPr lang="en-US" sz="3200" dirty="0"/>
          </a:p>
        </p:txBody>
      </p:sp>
      <p:sp>
        <p:nvSpPr>
          <p:cNvPr id="82" name="TextBox 81"/>
          <p:cNvSpPr txBox="1"/>
          <p:nvPr/>
        </p:nvSpPr>
        <p:spPr>
          <a:xfrm>
            <a:off x="1428204" y="1295400"/>
            <a:ext cx="18135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1752600" y="6035040"/>
            <a:ext cx="129540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90" y="1420064"/>
            <a:ext cx="2667000" cy="397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ata\Clipart\JG Icons\Clipart\hb0_3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1464677"/>
            <a:ext cx="1855939" cy="36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ata\Clipart\JG Icons\Clipart\hb1_5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56750"/>
            <a:ext cx="3052763" cy="26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Relative spatial</a:t>
            </a:r>
            <a:endParaRPr lang="en-US" sz="3200" dirty="0"/>
          </a:p>
        </p:txBody>
      </p:sp>
      <p:pic>
        <p:nvPicPr>
          <p:cNvPr id="2052" name="Picture 4" descr="C:\data\Clipart\JG Icons\Clipart\a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58" y="3966415"/>
            <a:ext cx="1176100" cy="78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3733800"/>
            <a:ext cx="6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2"/>
                </a:solidFill>
              </a:rPr>
              <a:t>≠</a:t>
            </a:r>
            <a:endParaRPr lang="en-US" sz="6600" dirty="0">
              <a:solidFill>
                <a:schemeClr val="tx2"/>
              </a:solidFill>
            </a:endParaRPr>
          </a:p>
        </p:txBody>
      </p:sp>
      <p:pic>
        <p:nvPicPr>
          <p:cNvPr id="22" name="Picture 4" descr="C:\data\Clipart\JG Icons\Clipart\a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9378" y="3993134"/>
            <a:ext cx="1176100" cy="78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95004" y="1693182"/>
            <a:ext cx="642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Relative orientation is very informative.</a:t>
            </a:r>
            <a:endParaRPr lang="en-US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2" y="3153857"/>
            <a:ext cx="1147533" cy="22652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3267" y="3153857"/>
            <a:ext cx="1147533" cy="22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1" y="208811"/>
            <a:ext cx="7696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Two professors stand </a:t>
            </a:r>
            <a:r>
              <a:rPr lang="en-US" sz="2800" dirty="0"/>
              <a:t>in front of a </a:t>
            </a:r>
            <a:r>
              <a:rPr lang="en-US" sz="2800" dirty="0" smtClean="0"/>
              <a:t>blackboard.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8" y="907472"/>
            <a:ext cx="8305799" cy="5682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8" y="907471"/>
            <a:ext cx="8305800" cy="56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68580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4166" y="672419"/>
            <a:ext cx="4120243" cy="1877437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bg1">
                <a:alpha val="67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Information shared between:</a:t>
            </a:r>
          </a:p>
          <a:p>
            <a:pPr algn="ctr"/>
            <a:r>
              <a:rPr lang="en-US" sz="3200" dirty="0" smtClean="0"/>
              <a:t>Visual features</a:t>
            </a:r>
            <a:r>
              <a:rPr lang="en-US" sz="1100" dirty="0" smtClean="0"/>
              <a:t> </a:t>
            </a:r>
          </a:p>
          <a:p>
            <a:pPr algn="ctr"/>
            <a:r>
              <a:rPr lang="en-US" sz="3200" dirty="0" smtClean="0"/>
              <a:t>&amp;</a:t>
            </a:r>
            <a:endParaRPr lang="en-US" sz="1100" dirty="0" smtClean="0"/>
          </a:p>
          <a:p>
            <a:pPr algn="ctr"/>
            <a:r>
              <a:rPr lang="en-US" sz="3200" dirty="0" smtClean="0"/>
              <a:t>Words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4114800" y="1828800"/>
            <a:ext cx="4343400" cy="4191000"/>
            <a:chOff x="990600" y="1143000"/>
            <a:chExt cx="5638800" cy="5562600"/>
          </a:xfrm>
        </p:grpSpPr>
        <p:sp>
          <p:nvSpPr>
            <p:cNvPr id="10" name="Oval 9"/>
            <p:cNvSpPr/>
            <p:nvPr/>
          </p:nvSpPr>
          <p:spPr>
            <a:xfrm>
              <a:off x="990600" y="29718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3500" y="35715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Visual</a:t>
              </a:r>
            </a:p>
            <a:p>
              <a:pPr algn="ctr"/>
              <a:r>
                <a:rPr lang="en-US" sz="2000" dirty="0" smtClean="0"/>
                <a:t>features</a:t>
              </a:r>
              <a:endParaRPr lang="en-US" sz="20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191000" y="11430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3900" y="17427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Semantic classes</a:t>
              </a:r>
              <a:endPara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343400" y="44196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86300" y="5300990"/>
              <a:ext cx="1600199" cy="53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Words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306154" y="2847347"/>
              <a:ext cx="800100" cy="473407"/>
            </a:xfrm>
            <a:prstGeom prst="line">
              <a:avLst/>
            </a:prstGeom>
            <a:ln w="152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49240" y="4653271"/>
              <a:ext cx="875944" cy="374591"/>
            </a:xfrm>
            <a:prstGeom prst="line">
              <a:avLst/>
            </a:prstGeom>
            <a:ln w="152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45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Most visually informative words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886" y="1244400"/>
            <a:ext cx="9154886" cy="5215151"/>
            <a:chOff x="-10886" y="1244400"/>
            <a:chExt cx="9154886" cy="52151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44400"/>
              <a:ext cx="9144000" cy="5004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0886" y="1244400"/>
              <a:ext cx="9154886" cy="12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0886" y="6019800"/>
              <a:ext cx="915488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39200" y="1244400"/>
              <a:ext cx="304800" cy="5133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573" y="1326011"/>
              <a:ext cx="304800" cy="5133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0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Least visually informative words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78727" y="1810151"/>
            <a:ext cx="17506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using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isn’t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doing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went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give</a:t>
            </a:r>
          </a:p>
          <a:p>
            <a:endParaRPr lang="en-US" sz="54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6276" y="1810151"/>
            <a:ext cx="2207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behind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before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during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onto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through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8109" y="1810150"/>
            <a:ext cx="1750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how 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since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why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finally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almost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810151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today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home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something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attention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5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768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/>
              <a:t>Most informative of </a:t>
            </a:r>
            <a:r>
              <a:rPr lang="en-US" sz="3200" dirty="0" smtClean="0"/>
              <a:t>relative position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1480871"/>
            <a:ext cx="2291443" cy="3293209"/>
          </a:xfrm>
          <a:prstGeom prst="rect">
            <a:avLst/>
          </a:prstGeom>
          <a:noFill/>
          <a:effectLst>
            <a:outerShdw blurRad="63500" dist="25400" dir="2700000" algn="tl" rotWithShape="0">
              <a:schemeClr val="bg1">
                <a:alpha val="58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he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him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holding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sandbox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a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playing</a:t>
            </a:r>
            <a:endParaRPr lang="en-US" sz="1600" dirty="0" smtClean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endParaRPr lang="en-US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1487783"/>
            <a:ext cx="2057400" cy="3108543"/>
          </a:xfrm>
          <a:prstGeom prst="rect">
            <a:avLst/>
          </a:prstGeom>
          <a:noFill/>
          <a:effectLst>
            <a:outerShdw blurRad="63500" dist="25400" dir="2700000" algn="tl" rotWithShape="0">
              <a:schemeClr val="bg1">
                <a:alpha val="5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kicking</a:t>
            </a:r>
            <a:endParaRPr lang="en-US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pPr lvl="0"/>
            <a:r>
              <a:rPr lang="en-US" sz="3600" dirty="0">
                <a:solidFill>
                  <a:srgbClr val="4F81BD">
                    <a:lumMod val="50000"/>
                  </a:srgbClr>
                </a:solidFill>
                <a:latin typeface="Arial Black" panose="020B0A04020102020204" pitchFamily="34" charset="0"/>
              </a:rPr>
              <a:t>M</a:t>
            </a:r>
            <a:r>
              <a:rPr lang="en-US" sz="3600" dirty="0" smtClean="0">
                <a:solidFill>
                  <a:srgbClr val="4F81BD">
                    <a:lumMod val="50000"/>
                  </a:srgbClr>
                </a:solidFill>
                <a:latin typeface="Arial Black" panose="020B0A04020102020204" pitchFamily="34" charset="0"/>
              </a:rPr>
              <a:t>ike</a:t>
            </a:r>
            <a:endParaRPr lang="en-US" sz="3600" dirty="0">
              <a:solidFill>
                <a:srgbClr val="4F81BD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from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on</a:t>
            </a:r>
          </a:p>
          <a:p>
            <a:pPr lvl="0"/>
            <a:r>
              <a:rPr lang="en-US" sz="3200" dirty="0" smtClean="0">
                <a:solidFill>
                  <a:srgbClr val="4F81BD">
                    <a:lumMod val="50000"/>
                  </a:srgbClr>
                </a:solidFill>
                <a:latin typeface="Arial Black" panose="020B0A04020102020204" pitchFamily="34" charset="0"/>
              </a:rPr>
              <a:t>his</a:t>
            </a:r>
          </a:p>
          <a:p>
            <a:pPr lvl="0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to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16" y="2971800"/>
            <a:ext cx="3089977" cy="4380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65" y="4676477"/>
            <a:ext cx="1174470" cy="1117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2422" y="1371600"/>
            <a:ext cx="2291443" cy="2923877"/>
          </a:xfrm>
          <a:prstGeom prst="rect">
            <a:avLst/>
          </a:prstGeom>
          <a:noFill/>
          <a:effectLst>
            <a:outerShdw blurRad="63500" dist="25400" dir="2700000" algn="tl" rotWithShape="0">
              <a:schemeClr val="bg1">
                <a:alpha val="58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</a:t>
            </a: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ear</a:t>
            </a:r>
          </a:p>
          <a:p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away</a:t>
            </a:r>
          </a:p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ball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soccer</a:t>
            </a:r>
          </a:p>
        </p:txBody>
      </p:sp>
    </p:spTree>
    <p:extLst>
      <p:ext uri="{BB962C8B-B14F-4D97-AF65-F5344CB8AC3E}">
        <p14:creationId xmlns:p14="http://schemas.microsoft.com/office/powerpoint/2010/main" val="15000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4620563" y="717694"/>
            <a:ext cx="4240543" cy="3873610"/>
            <a:chOff x="3039616" y="9901146"/>
            <a:chExt cx="1352060" cy="1240203"/>
          </a:xfrm>
        </p:grpSpPr>
        <p:pic>
          <p:nvPicPr>
            <p:cNvPr id="35" name="Picture 34" descr="C:\larryz\projects\SD\users\larryz\ClipArtRender\Release\10K\Flip_GMM\10K_Flip_GMM_19_18_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8" t="27383" r="16031" b="28724"/>
            <a:stretch/>
          </p:blipFill>
          <p:spPr bwMode="auto">
            <a:xfrm>
              <a:off x="3039616" y="9901146"/>
              <a:ext cx="1352060" cy="1240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8" descr="\\research\root\web\external\en-us\UM\People\larryz\clipart\hb1_3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20"/>
            <a:stretch/>
          </p:blipFill>
          <p:spPr bwMode="auto">
            <a:xfrm>
              <a:off x="3270570" y="10302496"/>
              <a:ext cx="322574" cy="4754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7" descr="\\research\root\web\external\en-us\UM\People\larryz\clipart\hb0_3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99"/>
            <a:stretch/>
          </p:blipFill>
          <p:spPr bwMode="auto">
            <a:xfrm>
              <a:off x="3656447" y="10298995"/>
              <a:ext cx="264492" cy="461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689254" y="996179"/>
            <a:ext cx="3233033" cy="3629236"/>
            <a:chOff x="8763473" y="9840860"/>
            <a:chExt cx="1131412" cy="1275347"/>
          </a:xfrm>
        </p:grpSpPr>
        <p:pic>
          <p:nvPicPr>
            <p:cNvPr id="39" name="Picture 32" descr="C:\larryz\projects\SD\users\larryz\ClipArtRender\Release\10K\Flip_GMM\10K_Flip_GMM_25_18_1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3" t="25249" r="23083" b="29614"/>
            <a:stretch/>
          </p:blipFill>
          <p:spPr bwMode="auto">
            <a:xfrm>
              <a:off x="8763473" y="9840860"/>
              <a:ext cx="1131412" cy="1275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9" descr="\\research\root\web\external\en-us\UM\People\larryz\clipart\a_5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33"/>
            <a:stretch/>
          </p:blipFill>
          <p:spPr bwMode="auto">
            <a:xfrm>
              <a:off x="8963518" y="10431077"/>
              <a:ext cx="316585" cy="2182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7" descr="\\research\root\web\external\en-us\UM\People\larryz\clipart\hb0_3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99"/>
            <a:stretch/>
          </p:blipFill>
          <p:spPr bwMode="auto">
            <a:xfrm>
              <a:off x="9334895" y="10144122"/>
              <a:ext cx="309628" cy="5398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/>
              <a:t>Most informative of </a:t>
            </a:r>
            <a:r>
              <a:rPr lang="en-US" sz="3200" dirty="0" smtClean="0"/>
              <a:t>relative position</a:t>
            </a:r>
            <a:endParaRPr lang="en-US" sz="3200" dirty="0"/>
          </a:p>
        </p:txBody>
      </p:sp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48" y="4198351"/>
            <a:ext cx="2596529" cy="21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9" y="4198351"/>
            <a:ext cx="2788569" cy="197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24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11855"/>
            <a:ext cx="1496763" cy="14441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did we learn?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1524000"/>
            <a:ext cx="7239000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Occurrence </a:t>
            </a:r>
            <a:r>
              <a:rPr lang="en-US" sz="2000" dirty="0"/>
              <a:t>of object </a:t>
            </a:r>
            <a:r>
              <a:rPr lang="en-US" sz="2000" dirty="0" smtClean="0"/>
              <a:t>instances provides significant semantic information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Frequency of occurrence ≠ </a:t>
            </a:r>
            <a:r>
              <a:rPr lang="en-US" sz="2000" dirty="0"/>
              <a:t>semantic importance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Human </a:t>
            </a:r>
            <a:r>
              <a:rPr lang="en-US" sz="2000" dirty="0"/>
              <a:t>expression and </a:t>
            </a:r>
            <a:r>
              <a:rPr lang="en-US" sz="2000" dirty="0" smtClean="0"/>
              <a:t>pose are </a:t>
            </a:r>
            <a:r>
              <a:rPr lang="en-US" sz="2000" dirty="0"/>
              <a:t>important </a:t>
            </a:r>
            <a:r>
              <a:rPr lang="en-US" sz="2000" dirty="0" smtClean="0"/>
              <a:t>attributes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Occurrence </a:t>
            </a:r>
            <a:r>
              <a:rPr lang="en-US" sz="2000" dirty="0"/>
              <a:t>of objects </a:t>
            </a:r>
            <a:r>
              <a:rPr lang="en-US" sz="2000" dirty="0" smtClean="0"/>
              <a:t>= nouns</a:t>
            </a:r>
            <a:r>
              <a:rPr lang="en-US" sz="2000" dirty="0"/>
              <a:t>, while relative position is more predictive of verbs, adverbs and </a:t>
            </a:r>
            <a:r>
              <a:rPr lang="en-US" sz="2000" dirty="0" smtClean="0"/>
              <a:t>prepositions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Relative </a:t>
            </a:r>
            <a:r>
              <a:rPr lang="en-US" sz="2000" dirty="0"/>
              <a:t>position is more important than absolute </a:t>
            </a:r>
            <a:r>
              <a:rPr lang="en-US" sz="2000" dirty="0" smtClean="0"/>
              <a:t>position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Co-occurrence </a:t>
            </a:r>
            <a:r>
              <a:rPr lang="en-US" sz="2000" dirty="0"/>
              <a:t>of the boy/girl and animals are </a:t>
            </a:r>
            <a:r>
              <a:rPr lang="en-US" sz="2000" dirty="0" smtClean="0"/>
              <a:t>important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196721"/>
            <a:ext cx="1345803" cy="13458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76400" y="4507944"/>
            <a:ext cx="5050971" cy="533401"/>
            <a:chOff x="2566060" y="4355544"/>
            <a:chExt cx="5050971" cy="533401"/>
          </a:xfrm>
        </p:grpSpPr>
        <p:sp>
          <p:nvSpPr>
            <p:cNvPr id="14" name="TextBox 13"/>
            <p:cNvSpPr txBox="1"/>
            <p:nvPr/>
          </p:nvSpPr>
          <p:spPr>
            <a:xfrm>
              <a:off x="2587831" y="4391412"/>
              <a:ext cx="5029200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uxton Sketch" panose="03080500000500000004" pitchFamily="66" charset="0"/>
                </a:rPr>
                <a:t>Duh, we already know that…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uxton Sketch" panose="03080500000500000004" pitchFamily="66" charset="0"/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2566060" y="4355544"/>
              <a:ext cx="3276600" cy="533401"/>
            </a:xfrm>
            <a:prstGeom prst="wedgeRoundRectCallout">
              <a:avLst>
                <a:gd name="adj1" fmla="val -38107"/>
                <a:gd name="adj2" fmla="val 109860"/>
                <a:gd name="adj3" fmla="val 16667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9058" y="4507943"/>
            <a:ext cx="1898142" cy="533401"/>
            <a:chOff x="2566059" y="4355544"/>
            <a:chExt cx="1898142" cy="533401"/>
          </a:xfrm>
        </p:grpSpPr>
        <p:sp>
          <p:nvSpPr>
            <p:cNvPr id="45" name="TextBox 44"/>
            <p:cNvSpPr txBox="1"/>
            <p:nvPr/>
          </p:nvSpPr>
          <p:spPr>
            <a:xfrm>
              <a:off x="2587831" y="4391412"/>
              <a:ext cx="1876370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uxton Sketch" panose="03080500000500000004" pitchFamily="66" charset="0"/>
                </a:rPr>
                <a:t>…but I didn’t.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uxton Sketch" panose="03080500000500000004" pitchFamily="66" charset="0"/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2566059" y="4355544"/>
              <a:ext cx="1669541" cy="533401"/>
            </a:xfrm>
            <a:prstGeom prst="wedgeRoundRectCallout">
              <a:avLst>
                <a:gd name="adj1" fmla="val 8257"/>
                <a:gd name="adj2" fmla="val 106743"/>
                <a:gd name="adj3" fmla="val 16667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did we learn?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1905000"/>
            <a:ext cx="594360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approach to learning “common sense” knowledge about our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38200" y="4696596"/>
            <a:ext cx="7239000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Goes beyond “Jenny and Mike.”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3523"/>
            <a:ext cx="1327000" cy="1923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53523"/>
            <a:ext cx="537204" cy="3837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3101">
            <a:off x="1715657" y="1592244"/>
            <a:ext cx="514350" cy="4762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167573" y="3756360"/>
            <a:ext cx="2771253" cy="2161201"/>
            <a:chOff x="5077511" y="4007473"/>
            <a:chExt cx="3475654" cy="27105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77511" y="4186193"/>
              <a:ext cx="1505235" cy="25318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5546" y="4251436"/>
              <a:ext cx="1757619" cy="24665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9158" y="4007473"/>
              <a:ext cx="901162" cy="525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0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096" y="1771962"/>
            <a:ext cx="92645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Jenny loves to play soccer but she is worried that Mike will kick the ball too hard.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and Jenny play outside in the sandbox. Mike is afraid of an owl that is in the tree.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Jenny had a pie that she didn't want to share.  That made Mike angry.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Mike's soccer ball almost got struck by lightening.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 cat anxiously sits in the park and stares at a unattended hot dog that someone left on a yellow bench.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and Jenny are enjoying playing with a volleyball in the park.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and Jenny are Playing pirates and their dog wants to play with the beach ball.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and Jenny are laughing while they play with the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frisbee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'OH NO!" shouts Mike as Jenny runs from the green snake!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Jenny runs to ask mike if he can play tennis with her.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and Jenny are playing catch with a football while a dog watches and a hot air balloon flies past them.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Jenny wants to play on the side but it's raining over there.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Jenny and Mike are having a great time in the sunny park as she pitches a baseball to Mike who is waiting with his bat.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and Jenny are happy that it is finally time to eat!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Jenny is scared of a snake at their campsite but Mike wants to go catch it.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was about to step into the sandbox when he saw there was snake in there.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went down the slide too quickly and Jenny is worried that he is hurt.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is sliding down the red slide and Jenny is asking him if he wants to play tennis or baseball.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Nobody is playing at the park because a thunder storm started and rain came pouring down.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is so sad that he has to play alone.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Mike is sad that the hot dogs are burning on the grill! Jenny is happy just to have the sandwich and pizza.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Jenny is talking to an owl in the tree. The owl is actually a wizard that is disguised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429686"/>
            <a:ext cx="7315200" cy="16619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Don’t wait!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800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3534" y="2189852"/>
            <a:ext cx="7585116" cy="4016117"/>
            <a:chOff x="663534" y="2189852"/>
            <a:chExt cx="7585116" cy="401611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189852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19" y="4483849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362" y="3276707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323" y="4432838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451" y="2264320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731" y="3326948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34" y="2264320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155" y="4451480"/>
              <a:ext cx="2152650" cy="1722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3669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9346" y="2128157"/>
            <a:ext cx="11430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706" y="2185307"/>
            <a:ext cx="1314450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65" y="3252107"/>
            <a:ext cx="590550" cy="78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8096" y="3048000"/>
            <a:ext cx="1352550" cy="1009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1695450" cy="245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30" y="2705100"/>
            <a:ext cx="7239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96" y="1696685"/>
            <a:ext cx="816429" cy="38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6246" y="44958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uxton Sketch" panose="03080500000500000004" pitchFamily="66" charset="0"/>
              </a:rPr>
              <a:t>Thanks!</a:t>
            </a:r>
            <a:endParaRPr lang="en-US" sz="6000" dirty="0">
              <a:latin typeface="Buxton Sketch" panose="030805000005000000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15000" y="-303272"/>
            <a:ext cx="4572000" cy="2355894"/>
            <a:chOff x="4876800" y="4331319"/>
            <a:chExt cx="4572000" cy="2272725"/>
          </a:xfrm>
        </p:grpSpPr>
        <p:sp>
          <p:nvSpPr>
            <p:cNvPr id="3" name="Explosion 2 2"/>
            <p:cNvSpPr/>
            <p:nvPr/>
          </p:nvSpPr>
          <p:spPr>
            <a:xfrm>
              <a:off x="4876800" y="4331319"/>
              <a:ext cx="4153982" cy="2272725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715000" y="5285474"/>
              <a:ext cx="3733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Buxton Sketch" panose="03080500000500000004" pitchFamily="66" charset="0"/>
                </a:rPr>
                <a:t>Dataset online</a:t>
              </a:r>
              <a:endParaRPr lang="en-US" sz="3200" dirty="0">
                <a:solidFill>
                  <a:schemeClr val="bg1"/>
                </a:solidFill>
                <a:latin typeface="Buxton Sketch" panose="03080500000500000004" pitchFamily="66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9600" y="591604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Special thanks to Bryan Russell, Lucy </a:t>
            </a:r>
            <a:r>
              <a:rPr lang="en-US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Vanderwende</a:t>
            </a:r>
            <a:r>
              <a:rPr lang="en-US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Michel Galley, Luke </a:t>
            </a:r>
            <a:r>
              <a:rPr lang="en-US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Zettlemoyer</a:t>
            </a:r>
            <a:r>
              <a:rPr lang="en-US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1" y="208811"/>
            <a:ext cx="7696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Two professors converse </a:t>
            </a:r>
            <a:r>
              <a:rPr lang="en-US" sz="2800" dirty="0"/>
              <a:t>in front of a </a:t>
            </a:r>
            <a:r>
              <a:rPr lang="en-US" sz="2800" dirty="0" smtClean="0"/>
              <a:t>blackboard.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8" y="907472"/>
            <a:ext cx="8305799" cy="56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371600"/>
            <a:ext cx="2438400" cy="419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19600" y="1219200"/>
            <a:ext cx="2819400" cy="403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4800600"/>
            <a:ext cx="7772400" cy="9442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13114" y="1371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Person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121919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Person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85949" y="4824116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Dining table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05600" y="634385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Felzenszwalb</a:t>
            </a:r>
            <a:r>
              <a:rPr lang="en-US" dirty="0" smtClean="0"/>
              <a:t>, 2010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14600" y="1371600"/>
            <a:ext cx="838200" cy="1143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29200" y="1219200"/>
            <a:ext cx="914400" cy="1143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5038" y="11950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84864" y="13474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391400" y="2667000"/>
            <a:ext cx="1295400" cy="9906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91400" y="2667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7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350035"/>
            <a:ext cx="8828314" cy="5517365"/>
            <a:chOff x="381000" y="350035"/>
            <a:chExt cx="8828314" cy="5517365"/>
          </a:xfrm>
        </p:grpSpPr>
        <p:sp>
          <p:nvSpPr>
            <p:cNvPr id="5" name="Rectangle 4"/>
            <p:cNvSpPr/>
            <p:nvPr/>
          </p:nvSpPr>
          <p:spPr>
            <a:xfrm>
              <a:off x="1524000" y="1371600"/>
              <a:ext cx="2438400" cy="4191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419600" y="1219200"/>
              <a:ext cx="2819400" cy="40386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0" y="4800600"/>
              <a:ext cx="7772400" cy="94423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13114" y="1371600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Person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19600" y="1219200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Person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5949" y="4824116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Table</a:t>
              </a:r>
              <a:endParaRPr lang="en-US" sz="20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203371" y="2272937"/>
              <a:ext cx="762000" cy="304800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28256" y="2425336"/>
              <a:ext cx="272143" cy="1041763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18114" y="923106"/>
              <a:ext cx="1611086" cy="182009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rapezoid 2"/>
            <p:cNvSpPr/>
            <p:nvPr/>
          </p:nvSpPr>
          <p:spPr>
            <a:xfrm rot="5400000">
              <a:off x="2426426" y="1435826"/>
              <a:ext cx="1206136" cy="951412"/>
            </a:xfrm>
            <a:prstGeom prst="trapezoid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4799798" y="1280787"/>
              <a:ext cx="1206136" cy="951412"/>
            </a:xfrm>
            <a:prstGeom prst="trapezoid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23314" y="2328453"/>
              <a:ext cx="1611086" cy="1481547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67300" y="2007326"/>
              <a:ext cx="335566" cy="152400"/>
            </a:xfrm>
            <a:prstGeom prst="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53787" y="1454387"/>
              <a:ext cx="646611" cy="226478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79560" y="1227909"/>
              <a:ext cx="646611" cy="226478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18114" y="908354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Equation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23314" y="2327851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Equation</a:t>
              </a:r>
              <a:endParaRPr lang="en-US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29200" y="1511422"/>
              <a:ext cx="8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Gaze</a:t>
              </a:r>
              <a:endParaRPr lang="en-US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67000" y="1676400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Gaze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13597" y="2225282"/>
              <a:ext cx="8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Tie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28256" y="2420739"/>
              <a:ext cx="8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Tie</a:t>
              </a:r>
              <a:endParaRPr lang="en-US" sz="2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2404" y="1567868"/>
              <a:ext cx="13689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Mustache</a:t>
              </a:r>
              <a:endParaRPr lang="en-US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29494" y="350035"/>
              <a:ext cx="274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Receding hairline</a:t>
              </a:r>
              <a:endParaRPr lang="en-US" sz="20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3064327" y="750145"/>
              <a:ext cx="353787" cy="7042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648200" y="750145"/>
              <a:ext cx="586883" cy="46905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1"/>
              <a:endCxn id="17" idx="3"/>
            </p:cNvCxnSpPr>
            <p:nvPr/>
          </p:nvCxnSpPr>
          <p:spPr>
            <a:xfrm flipH="1">
              <a:off x="5402866" y="1767923"/>
              <a:ext cx="619538" cy="3156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381000" y="350035"/>
              <a:ext cx="8534400" cy="5517365"/>
            </a:xfrm>
            <a:prstGeom prst="rect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1000" y="352698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Wall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88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418157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47650"/>
            <a:ext cx="8102600" cy="6076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5955268"/>
            <a:ext cx="452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Apparent Behavior, </a:t>
            </a:r>
            <a:r>
              <a:rPr lang="en-US" dirty="0" err="1" smtClean="0"/>
              <a:t>Heider</a:t>
            </a:r>
            <a:r>
              <a:rPr lang="en-US" dirty="0" smtClean="0"/>
              <a:t> and </a:t>
            </a:r>
            <a:r>
              <a:rPr lang="en-US" dirty="0" err="1" smtClean="0"/>
              <a:t>Simmel</a:t>
            </a:r>
            <a:r>
              <a:rPr lang="en-US" dirty="0" smtClean="0"/>
              <a:t>, 1944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5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0010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Is photorealism necessary?</a:t>
            </a:r>
            <a:endParaRPr 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1500" y="5021590"/>
            <a:ext cx="129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Jenny</a:t>
            </a:r>
            <a:endParaRPr lang="en-US" sz="2800" dirty="0"/>
          </a:p>
        </p:txBody>
      </p:sp>
      <p:sp>
        <p:nvSpPr>
          <p:cNvPr id="64" name="TextBox 63"/>
          <p:cNvSpPr txBox="1"/>
          <p:nvPr/>
        </p:nvSpPr>
        <p:spPr>
          <a:xfrm>
            <a:off x="5036303" y="5021590"/>
            <a:ext cx="98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</a:t>
            </a:r>
            <a:endParaRPr lang="en-US" sz="2800" dirty="0"/>
          </a:p>
        </p:txBody>
      </p:sp>
      <p:pic>
        <p:nvPicPr>
          <p:cNvPr id="4" name="Picture 2" descr="C:\data\Clipart\JG Icons\Clipart\hb0_6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99866"/>
            <a:ext cx="1741404" cy="29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ata\Clipart\JG Icons\Clipart\hb1_6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2076704" cy="29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5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8597</TotalTime>
  <Words>1114</Words>
  <Application>Microsoft Office PowerPoint</Application>
  <PresentationFormat>On-screen Show (4:3)</PresentationFormat>
  <Paragraphs>218</Paragraphs>
  <Slides>38</Slides>
  <Notes>1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Buxton Sketch</vt:lpstr>
      <vt:lpstr>Calibri</vt:lpstr>
      <vt:lpstr>Comic Sans MS</vt:lpstr>
      <vt:lpstr>Wingdings</vt:lpstr>
      <vt:lpstr>Office Theme</vt:lpstr>
      <vt:lpstr>Bringing Semantics Into Focus Using Visual Abstraction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Semantic Meaning of Visual Information Using Abstract Scenes</dc:title>
  <dc:creator>Larry Zitnick</dc:creator>
  <cp:lastModifiedBy>Larry Zitnick</cp:lastModifiedBy>
  <cp:revision>68</cp:revision>
  <dcterms:created xsi:type="dcterms:W3CDTF">2006-08-16T00:00:00Z</dcterms:created>
  <dcterms:modified xsi:type="dcterms:W3CDTF">2013-07-08T21:21:08Z</dcterms:modified>
</cp:coreProperties>
</file>