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0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262" r:id="rId2"/>
    <p:sldId id="263" r:id="rId3"/>
    <p:sldId id="264" r:id="rId4"/>
    <p:sldId id="360" r:id="rId5"/>
    <p:sldId id="261" r:id="rId6"/>
    <p:sldId id="257" r:id="rId7"/>
    <p:sldId id="258" r:id="rId8"/>
    <p:sldId id="259" r:id="rId9"/>
    <p:sldId id="260" r:id="rId10"/>
    <p:sldId id="265" r:id="rId11"/>
    <p:sldId id="266" r:id="rId12"/>
    <p:sldId id="363" r:id="rId13"/>
    <p:sldId id="364" r:id="rId14"/>
    <p:sldId id="267" r:id="rId15"/>
    <p:sldId id="270" r:id="rId16"/>
    <p:sldId id="271" r:id="rId17"/>
    <p:sldId id="272" r:id="rId18"/>
    <p:sldId id="273" r:id="rId19"/>
    <p:sldId id="295" r:id="rId20"/>
    <p:sldId id="368" r:id="rId21"/>
    <p:sldId id="369" r:id="rId22"/>
    <p:sldId id="370" r:id="rId23"/>
    <p:sldId id="371" r:id="rId24"/>
    <p:sldId id="274" r:id="rId25"/>
    <p:sldId id="275" r:id="rId26"/>
    <p:sldId id="276" r:id="rId27"/>
    <p:sldId id="277" r:id="rId28"/>
    <p:sldId id="278" r:id="rId29"/>
    <p:sldId id="304" r:id="rId30"/>
    <p:sldId id="305" r:id="rId31"/>
    <p:sldId id="306" r:id="rId32"/>
    <p:sldId id="307" r:id="rId33"/>
    <p:sldId id="279" r:id="rId34"/>
    <p:sldId id="280" r:id="rId35"/>
    <p:sldId id="281" r:id="rId36"/>
    <p:sldId id="282" r:id="rId37"/>
    <p:sldId id="283" r:id="rId38"/>
    <p:sldId id="350" r:id="rId39"/>
    <p:sldId id="354" r:id="rId40"/>
    <p:sldId id="284" r:id="rId41"/>
    <p:sldId id="342" r:id="rId42"/>
    <p:sldId id="343" r:id="rId43"/>
    <p:sldId id="344" r:id="rId44"/>
    <p:sldId id="285" r:id="rId45"/>
    <p:sldId id="286" r:id="rId46"/>
    <p:sldId id="287" r:id="rId47"/>
    <p:sldId id="288" r:id="rId48"/>
    <p:sldId id="289" r:id="rId49"/>
    <p:sldId id="290" r:id="rId50"/>
    <p:sldId id="297" r:id="rId51"/>
    <p:sldId id="366" r:id="rId52"/>
    <p:sldId id="302" r:id="rId53"/>
    <p:sldId id="365" r:id="rId54"/>
    <p:sldId id="298" r:id="rId55"/>
    <p:sldId id="367" r:id="rId56"/>
    <p:sldId id="372" r:id="rId57"/>
    <p:sldId id="355" r:id="rId58"/>
    <p:sldId id="356" r:id="rId59"/>
    <p:sldId id="294" r:id="rId60"/>
    <p:sldId id="296" r:id="rId61"/>
    <p:sldId id="308" r:id="rId62"/>
    <p:sldId id="309" r:id="rId63"/>
    <p:sldId id="310" r:id="rId64"/>
    <p:sldId id="311" r:id="rId65"/>
    <p:sldId id="312" r:id="rId66"/>
    <p:sldId id="313" r:id="rId67"/>
    <p:sldId id="330" r:id="rId68"/>
    <p:sldId id="331" r:id="rId69"/>
    <p:sldId id="333" r:id="rId70"/>
    <p:sldId id="334" r:id="rId71"/>
    <p:sldId id="335" r:id="rId72"/>
    <p:sldId id="357" r:id="rId73"/>
    <p:sldId id="358" r:id="rId74"/>
    <p:sldId id="359" r:id="rId75"/>
    <p:sldId id="332" r:id="rId76"/>
    <p:sldId id="314" r:id="rId77"/>
    <p:sldId id="315" r:id="rId78"/>
    <p:sldId id="316" r:id="rId79"/>
    <p:sldId id="317" r:id="rId80"/>
    <p:sldId id="318" r:id="rId81"/>
    <p:sldId id="319" r:id="rId82"/>
    <p:sldId id="352" r:id="rId83"/>
    <p:sldId id="353" r:id="rId84"/>
    <p:sldId id="320" r:id="rId85"/>
    <p:sldId id="321" r:id="rId86"/>
    <p:sldId id="322" r:id="rId87"/>
    <p:sldId id="323" r:id="rId88"/>
    <p:sldId id="339" r:id="rId89"/>
    <p:sldId id="340" r:id="rId90"/>
    <p:sldId id="326" r:id="rId91"/>
    <p:sldId id="345" r:id="rId92"/>
    <p:sldId id="329"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58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F7A9E2-B17A-4613-AD17-823414A77A14}" type="datetimeFigureOut">
              <a:rPr lang="en-US" smtClean="0"/>
              <a:t>2/3/2015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6B3E0-6CD1-4BA4-A8F4-8E86B78901E2}" type="slidenum">
              <a:rPr lang="en-US" smtClean="0"/>
              <a:t>‹#›</a:t>
            </a:fld>
            <a:endParaRPr lang="en-US"/>
          </a:p>
        </p:txBody>
      </p:sp>
    </p:spTree>
    <p:extLst>
      <p:ext uri="{BB962C8B-B14F-4D97-AF65-F5344CB8AC3E}">
        <p14:creationId xmlns:p14="http://schemas.microsoft.com/office/powerpoint/2010/main" val="3727795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very </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23</a:t>
            </a:fld>
            <a:endParaRPr lang="en-US" dirty="0"/>
          </a:p>
        </p:txBody>
      </p:sp>
    </p:spTree>
    <p:extLst>
      <p:ext uri="{BB962C8B-B14F-4D97-AF65-F5344CB8AC3E}">
        <p14:creationId xmlns:p14="http://schemas.microsoft.com/office/powerpoint/2010/main" val="416947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baseline="0" dirty="0" smtClean="0"/>
              <a:t>I am happy to introduce the </a:t>
            </a:r>
            <a:r>
              <a:rPr lang="en-US" baseline="0" dirty="0" err="1" smtClean="0"/>
              <a:t>microsoft</a:t>
            </a:r>
            <a:r>
              <a:rPr lang="en-US" baseline="0" dirty="0" smtClean="0"/>
              <a:t> coco dataset today. </a:t>
            </a:r>
          </a:p>
          <a:p>
            <a:r>
              <a:rPr lang="en-US" baseline="0" dirty="0" smtClean="0"/>
              <a:t>That is generously funded by Microsoft. </a:t>
            </a:r>
          </a:p>
          <a:p>
            <a:r>
              <a:rPr lang="en-US" baseline="0" dirty="0" smtClean="0"/>
              <a:t>While it is funded by </a:t>
            </a:r>
            <a:r>
              <a:rPr lang="en-US" baseline="0" dirty="0" err="1" smtClean="0"/>
              <a:t>microsoft</a:t>
            </a:r>
            <a:r>
              <a:rPr lang="en-US" baseline="0" dirty="0" smtClean="0"/>
              <a:t>, I would like to stress (pause) this dataset is made by academics (pause) and made for academics (pause).</a:t>
            </a:r>
          </a:p>
          <a:p>
            <a:r>
              <a:rPr lang="en-US" baseline="0" dirty="0" smtClean="0"/>
              <a:t>And the license for the annotations is under simplified BSD so there is no restriction for commercial use.</a:t>
            </a:r>
          </a:p>
          <a:p>
            <a:r>
              <a:rPr lang="en-US" baseline="0" dirty="0" smtClean="0"/>
              <a:t>  </a:t>
            </a:r>
          </a:p>
          <a:p>
            <a:endParaRPr lang="en-US" baseline="0" dirty="0" smtClean="0"/>
          </a:p>
          <a:p>
            <a:endParaRPr lang="en-US" baseline="0" dirty="0" smtClean="0"/>
          </a:p>
          <a:p>
            <a:endParaRPr lang="en-US" baseline="0" dirty="0" smtClean="0"/>
          </a:p>
          <a:p>
            <a:r>
              <a:rPr lang="en-US" baseline="0" dirty="0" smtClean="0"/>
              <a:t>We would like to thank Microsoft for generously funding the dataset.  Though the dataset is funded by company, it is made for academic and by academic.  Here you might see some familiar faces from people behind COCO.</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29</a:t>
            </a:fld>
            <a:endParaRPr lang="en-US"/>
          </a:p>
        </p:txBody>
      </p:sp>
    </p:spTree>
    <p:extLst>
      <p:ext uri="{BB962C8B-B14F-4D97-AF65-F5344CB8AC3E}">
        <p14:creationId xmlns:p14="http://schemas.microsoft.com/office/powerpoint/2010/main" val="256089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We want to explore realistic and difficult detection</a:t>
            </a:r>
            <a:r>
              <a:rPr lang="en-US" baseline="0" dirty="0" smtClean="0"/>
              <a:t> scenarios such as the bikes in this image.</a:t>
            </a:r>
          </a:p>
        </p:txBody>
      </p:sp>
      <p:sp>
        <p:nvSpPr>
          <p:cNvPr id="4" name="投影片編號版面配置區 3"/>
          <p:cNvSpPr>
            <a:spLocks noGrp="1"/>
          </p:cNvSpPr>
          <p:nvPr>
            <p:ph type="sldNum" sz="quarter" idx="10"/>
          </p:nvPr>
        </p:nvSpPr>
        <p:spPr/>
        <p:txBody>
          <a:bodyPr/>
          <a:lstStyle/>
          <a:p>
            <a:fld id="{FA6589EE-1082-46E8-A7E3-14CF0450E91B}" type="slidenum">
              <a:rPr lang="en-US" smtClean="0"/>
              <a:t>30</a:t>
            </a:fld>
            <a:endParaRPr lang="en-US"/>
          </a:p>
        </p:txBody>
      </p:sp>
    </p:spTree>
    <p:extLst>
      <p:ext uri="{BB962C8B-B14F-4D97-AF65-F5344CB8AC3E}">
        <p14:creationId xmlns:p14="http://schemas.microsoft.com/office/powerpoint/2010/main" val="792443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As well as accurately localizing the instances</a:t>
            </a:r>
            <a:r>
              <a:rPr lang="en-US" baseline="0" dirty="0" smtClean="0"/>
              <a:t> that are small and require contextual information to find them.</a:t>
            </a:r>
            <a:endParaRPr lang="en-US" dirty="0" smtClean="0"/>
          </a:p>
          <a:p>
            <a:r>
              <a:rPr lang="en-US" dirty="0" smtClean="0"/>
              <a:t>As I will</a:t>
            </a:r>
            <a:r>
              <a:rPr lang="en-US" baseline="0" dirty="0" smtClean="0"/>
              <a:t> </a:t>
            </a:r>
            <a:r>
              <a:rPr lang="en-US" dirty="0" smtClean="0"/>
              <a:t>describe</a:t>
            </a:r>
            <a:r>
              <a:rPr lang="en-US" baseline="0" dirty="0" smtClean="0"/>
              <a:t> later we also want to enable new research directions.</a:t>
            </a:r>
            <a:endParaRPr lang="en-US" dirty="0" smtClean="0"/>
          </a:p>
        </p:txBody>
      </p:sp>
      <p:sp>
        <p:nvSpPr>
          <p:cNvPr id="4" name="投影片編號版面配置區 3"/>
          <p:cNvSpPr>
            <a:spLocks noGrp="1"/>
          </p:cNvSpPr>
          <p:nvPr>
            <p:ph type="sldNum" sz="quarter" idx="10"/>
          </p:nvPr>
        </p:nvSpPr>
        <p:spPr/>
        <p:txBody>
          <a:bodyPr/>
          <a:lstStyle/>
          <a:p>
            <a:fld id="{FA6589EE-1082-46E8-A7E3-14CF0450E91B}" type="slidenum">
              <a:rPr lang="en-US" smtClean="0"/>
              <a:t>31</a:t>
            </a:fld>
            <a:endParaRPr lang="en-US"/>
          </a:p>
        </p:txBody>
      </p:sp>
    </p:spTree>
    <p:extLst>
      <p:ext uri="{BB962C8B-B14F-4D97-AF65-F5344CB8AC3E}">
        <p14:creationId xmlns:p14="http://schemas.microsoft.com/office/powerpoint/2010/main" val="122337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35,000 hours.</a:t>
            </a:r>
          </a:p>
          <a:p>
            <a:endParaRPr lang="en-US" dirty="0" smtClean="0"/>
          </a:p>
          <a:p>
            <a:r>
              <a:rPr lang="en-US" dirty="0" smtClean="0"/>
              <a:t>Which we will</a:t>
            </a:r>
            <a:r>
              <a:rPr lang="en-US" baseline="0" dirty="0" smtClean="0"/>
              <a:t> have 330 images labeled and </a:t>
            </a:r>
            <a:r>
              <a:rPr lang="en-US" baseline="0" dirty="0" err="1" smtClean="0"/>
              <a:t>keypoints</a:t>
            </a:r>
            <a:r>
              <a:rPr lang="en-US" baseline="0" dirty="0" smtClean="0"/>
              <a:t> annotations.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32</a:t>
            </a:fld>
            <a:endParaRPr lang="en-US"/>
          </a:p>
        </p:txBody>
      </p:sp>
    </p:spTree>
    <p:extLst>
      <p:ext uri="{BB962C8B-B14F-4D97-AF65-F5344CB8AC3E}">
        <p14:creationId xmlns:p14="http://schemas.microsoft.com/office/powerpoint/2010/main" val="49313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E7B4505-C65D-48D4-BFE1-BDDFEE15FFCD}"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409945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7B4505-C65D-48D4-BFE1-BDDFEE15FFCD}"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103564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7B4505-C65D-48D4-BFE1-BDDFEE15FFCD}"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209115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7B4505-C65D-48D4-BFE1-BDDFEE15FFCD}"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2992653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7B4505-C65D-48D4-BFE1-BDDFEE15FFCD}" type="datetimeFigureOut">
              <a:rPr lang="en-US" smtClean="0"/>
              <a:t>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252301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7B4505-C65D-48D4-BFE1-BDDFEE15FFCD}"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348329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7B4505-C65D-48D4-BFE1-BDDFEE15FFCD}" type="datetimeFigureOut">
              <a:rPr lang="en-US" smtClean="0"/>
              <a:t>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2106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7B4505-C65D-48D4-BFE1-BDDFEE15FFCD}" type="datetimeFigureOut">
              <a:rPr lang="en-US" smtClean="0"/>
              <a:t>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243806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B4505-C65D-48D4-BFE1-BDDFEE15FFCD}" type="datetimeFigureOut">
              <a:rPr lang="en-US" smtClean="0"/>
              <a:t>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1620911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7B4505-C65D-48D4-BFE1-BDDFEE15FFCD}"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1267895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7B4505-C65D-48D4-BFE1-BDDFEE15FFCD}" type="datetimeFigureOut">
              <a:rPr lang="en-US" smtClean="0"/>
              <a:t>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FCD915-23D1-46B7-B4E9-EA99CB041229}" type="slidenum">
              <a:rPr lang="en-US" smtClean="0"/>
              <a:t>‹#›</a:t>
            </a:fld>
            <a:endParaRPr lang="en-US"/>
          </a:p>
        </p:txBody>
      </p:sp>
    </p:spTree>
    <p:extLst>
      <p:ext uri="{BB962C8B-B14F-4D97-AF65-F5344CB8AC3E}">
        <p14:creationId xmlns:p14="http://schemas.microsoft.com/office/powerpoint/2010/main" val="3031743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B4505-C65D-48D4-BFE1-BDDFEE15FFCD}" type="datetimeFigureOut">
              <a:rPr lang="en-US" smtClean="0"/>
              <a:t>2/3/2015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CD915-23D1-46B7-B4E9-EA99CB041229}" type="slidenum">
              <a:rPr lang="en-US" smtClean="0"/>
              <a:t>‹#›</a:t>
            </a:fld>
            <a:endParaRPr lang="en-US"/>
          </a:p>
        </p:txBody>
      </p:sp>
    </p:spTree>
    <p:extLst>
      <p:ext uri="{BB962C8B-B14F-4D97-AF65-F5344CB8AC3E}">
        <p14:creationId xmlns:p14="http://schemas.microsoft.com/office/powerpoint/2010/main" val="1804970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28.jpg"/><Relationship Id="rId12"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1.jpg"/><Relationship Id="rId9"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youtube.com/watch?v=8ftDjebw8aA" TargetMode="Externa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png"/><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3" Type="http://schemas.openxmlformats.org/officeDocument/2006/relationships/image" Target="../media/image90.png"/><Relationship Id="rId21" Type="http://schemas.openxmlformats.org/officeDocument/2006/relationships/image" Target="../media/image108.png"/><Relationship Id="rId34" Type="http://schemas.openxmlformats.org/officeDocument/2006/relationships/image" Target="../media/image121.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29"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s>
</file>

<file path=ppt/slides/_rels/slide6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26" Type="http://schemas.openxmlformats.org/officeDocument/2006/relationships/image" Target="../media/image152.png"/><Relationship Id="rId39" Type="http://schemas.openxmlformats.org/officeDocument/2006/relationships/image" Target="../media/image165.png"/><Relationship Id="rId3" Type="http://schemas.openxmlformats.org/officeDocument/2006/relationships/image" Target="../media/image129.png"/><Relationship Id="rId21" Type="http://schemas.openxmlformats.org/officeDocument/2006/relationships/image" Target="../media/image147.png"/><Relationship Id="rId34" Type="http://schemas.openxmlformats.org/officeDocument/2006/relationships/image" Target="../media/image160.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5" Type="http://schemas.openxmlformats.org/officeDocument/2006/relationships/image" Target="../media/image151.png"/><Relationship Id="rId33" Type="http://schemas.openxmlformats.org/officeDocument/2006/relationships/image" Target="../media/image159.png"/><Relationship Id="rId38" Type="http://schemas.openxmlformats.org/officeDocument/2006/relationships/image" Target="../media/image164.png"/><Relationship Id="rId2" Type="http://schemas.openxmlformats.org/officeDocument/2006/relationships/image" Target="../media/image128.png"/><Relationship Id="rId16" Type="http://schemas.openxmlformats.org/officeDocument/2006/relationships/image" Target="../media/image142.png"/><Relationship Id="rId20" Type="http://schemas.openxmlformats.org/officeDocument/2006/relationships/image" Target="../media/image146.png"/><Relationship Id="rId29"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150.png"/><Relationship Id="rId32" Type="http://schemas.openxmlformats.org/officeDocument/2006/relationships/image" Target="../media/image158.png"/><Relationship Id="rId37" Type="http://schemas.openxmlformats.org/officeDocument/2006/relationships/image" Target="../media/image163.png"/><Relationship Id="rId5" Type="http://schemas.openxmlformats.org/officeDocument/2006/relationships/image" Target="../media/image131.png"/><Relationship Id="rId15" Type="http://schemas.openxmlformats.org/officeDocument/2006/relationships/image" Target="../media/image141.png"/><Relationship Id="rId23" Type="http://schemas.openxmlformats.org/officeDocument/2006/relationships/image" Target="../media/image149.png"/><Relationship Id="rId28" Type="http://schemas.openxmlformats.org/officeDocument/2006/relationships/image" Target="../media/image154.png"/><Relationship Id="rId36" Type="http://schemas.openxmlformats.org/officeDocument/2006/relationships/image" Target="../media/image162.png"/><Relationship Id="rId10" Type="http://schemas.openxmlformats.org/officeDocument/2006/relationships/image" Target="../media/image136.png"/><Relationship Id="rId19" Type="http://schemas.openxmlformats.org/officeDocument/2006/relationships/image" Target="../media/image145.png"/><Relationship Id="rId31" Type="http://schemas.openxmlformats.org/officeDocument/2006/relationships/image" Target="../media/image157.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png"/><Relationship Id="rId27" Type="http://schemas.openxmlformats.org/officeDocument/2006/relationships/image" Target="../media/image153.png"/><Relationship Id="rId30" Type="http://schemas.openxmlformats.org/officeDocument/2006/relationships/image" Target="../media/image156.png"/><Relationship Id="rId35"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jpeg"/><Relationship Id="rId4" Type="http://schemas.openxmlformats.org/officeDocument/2006/relationships/image" Target="../media/image1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png"/><Relationship Id="rId2" Type="http://schemas.openxmlformats.org/officeDocument/2006/relationships/image" Target="../media/image170.png"/><Relationship Id="rId16"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s>
</file>

<file path=ppt/slides/_rels/slide7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 Id="rId9" Type="http://schemas.openxmlformats.org/officeDocument/2006/relationships/image" Target="../media/image19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82.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8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png"/></Relationships>
</file>

<file path=ppt/slides/_rels/slide8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9514"/>
          <a:stretch/>
        </p:blipFill>
        <p:spPr>
          <a:xfrm>
            <a:off x="0" y="0"/>
            <a:ext cx="9144000" cy="6861976"/>
          </a:xfrm>
          <a:prstGeom prst="rect">
            <a:avLst/>
          </a:prstGeom>
        </p:spPr>
      </p:pic>
      <p:sp>
        <p:nvSpPr>
          <p:cNvPr id="5" name="Rectangle 4"/>
          <p:cNvSpPr/>
          <p:nvPr/>
        </p:nvSpPr>
        <p:spPr>
          <a:xfrm>
            <a:off x="0" y="0"/>
            <a:ext cx="9144000" cy="68619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527879"/>
            <a:ext cx="7772400" cy="2387600"/>
          </a:xfrm>
          <a:effectLst>
            <a:outerShdw blurRad="50800" dist="25400" dir="5400000" algn="ctr" rotWithShape="0">
              <a:schemeClr val="bg1"/>
            </a:outerShdw>
          </a:effectLst>
        </p:spPr>
        <p:txBody>
          <a:bodyPr>
            <a:normAutofit/>
          </a:bodyPr>
          <a:lstStyle/>
          <a:p>
            <a:pPr algn="l"/>
            <a:r>
              <a:rPr lang="en-US" sz="4900" dirty="0" smtClean="0">
                <a:latin typeface="Segoe UI Semilight" panose="020B0402040204020203" pitchFamily="34" charset="0"/>
                <a:cs typeface="Segoe UI Semilight" panose="020B0402040204020203" pitchFamily="34" charset="0"/>
              </a:rPr>
              <a:t>Commonsense, vision and language</a:t>
            </a:r>
            <a:r>
              <a:rPr lang="en-US" sz="4400" dirty="0">
                <a:latin typeface="Segoe UI Semilight" panose="020B0402040204020203" pitchFamily="34" charset="0"/>
                <a:cs typeface="Segoe UI Semilight" panose="020B0402040204020203" pitchFamily="34" charset="0"/>
              </a:rPr>
              <a:t/>
            </a:r>
            <a:br>
              <a:rPr lang="en-US" sz="4400" dirty="0">
                <a:latin typeface="Segoe UI Semilight" panose="020B0402040204020203" pitchFamily="34" charset="0"/>
                <a:cs typeface="Segoe UI Semilight" panose="020B0402040204020203" pitchFamily="34" charset="0"/>
              </a:rPr>
            </a:br>
            <a:endParaRPr lang="en-US" dirty="0">
              <a:latin typeface="Segoe UI Semilight" panose="020B0402040204020203" pitchFamily="34" charset="0"/>
              <a:cs typeface="Segoe UI Semilight" panose="020B0402040204020203" pitchFamily="34" charset="0"/>
            </a:endParaRPr>
          </a:p>
        </p:txBody>
      </p:sp>
      <p:sp>
        <p:nvSpPr>
          <p:cNvPr id="3" name="Subtitle 2"/>
          <p:cNvSpPr>
            <a:spLocks noGrp="1"/>
          </p:cNvSpPr>
          <p:nvPr>
            <p:ph type="subTitle" idx="1"/>
          </p:nvPr>
        </p:nvSpPr>
        <p:spPr>
          <a:xfrm>
            <a:off x="767994" y="4352051"/>
            <a:ext cx="6858000" cy="1655762"/>
          </a:xfrm>
          <a:effectLst>
            <a:outerShdw blurRad="50800" dist="12700" dir="5400000" algn="ctr" rotWithShape="0">
              <a:schemeClr val="bg1"/>
            </a:outerShdw>
          </a:effectLst>
        </p:spPr>
        <p:txBody>
          <a:bodyPr/>
          <a:lstStyle/>
          <a:p>
            <a:pPr algn="l"/>
            <a:r>
              <a:rPr lang="en-US" dirty="0" smtClean="0">
                <a:latin typeface="Segoe UI Semilight" panose="020B0402040204020203" pitchFamily="34" charset="0"/>
                <a:cs typeface="Segoe UI Semilight" panose="020B0402040204020203" pitchFamily="34" charset="0"/>
              </a:rPr>
              <a:t>Larry Zitnick</a:t>
            </a:r>
          </a:p>
          <a:p>
            <a:pPr algn="l"/>
            <a:r>
              <a:rPr lang="en-US" sz="1800" dirty="0" smtClean="0">
                <a:latin typeface="Segoe UI Semilight" panose="020B0402040204020203" pitchFamily="34" charset="0"/>
                <a:cs typeface="Segoe UI Semilight" panose="020B0402040204020203" pitchFamily="34" charset="0"/>
              </a:rPr>
              <a:t>Microsoft Research</a:t>
            </a:r>
            <a:endParaRPr lang="en-US" sz="1800" dirty="0">
              <a:latin typeface="Segoe UI Semilight" panose="020B0402040204020203" pitchFamily="34" charset="0"/>
              <a:cs typeface="Segoe UI Semilight" panose="020B0402040204020203" pitchFamily="34" charset="0"/>
            </a:endParaRPr>
          </a:p>
        </p:txBody>
      </p:sp>
      <p:sp>
        <p:nvSpPr>
          <p:cNvPr id="6" name="Subtitle 2"/>
          <p:cNvSpPr txBox="1">
            <a:spLocks/>
          </p:cNvSpPr>
          <p:nvPr/>
        </p:nvSpPr>
        <p:spPr>
          <a:xfrm>
            <a:off x="7864849" y="6333066"/>
            <a:ext cx="1822805" cy="401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bg1">
                    <a:lumMod val="50000"/>
                  </a:schemeClr>
                </a:solidFill>
                <a:latin typeface="Segoe UI Semilight" panose="020B0402040204020203" pitchFamily="34" charset="0"/>
                <a:cs typeface="Segoe UI Semilight" panose="020B0402040204020203" pitchFamily="34" charset="0"/>
              </a:rPr>
              <a:t>Joan Miro</a:t>
            </a:r>
            <a:endParaRPr lang="en-US" sz="1200" dirty="0">
              <a:solidFill>
                <a:schemeClr val="bg1">
                  <a:lumMod val="50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62021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31" y="375758"/>
            <a:ext cx="7886700" cy="613069"/>
          </a:xfrm>
        </p:spPr>
        <p:txBody>
          <a:bodyPr>
            <a:normAutofit fontScale="90000"/>
          </a:bodyPr>
          <a:lstStyle/>
          <a:p>
            <a:r>
              <a:rPr lang="en-US" dirty="0" smtClean="0">
                <a:latin typeface="Segoe UI Semilight" panose="020B0402040204020203" pitchFamily="34" charset="0"/>
                <a:cs typeface="Segoe UI Semilight" panose="020B0402040204020203" pitchFamily="34" charset="0"/>
              </a:rPr>
              <a:t>Recurrent Neural Networks</a:t>
            </a:r>
            <a:endParaRPr lang="en-US" dirty="0">
              <a:latin typeface="Segoe UI Semilight" panose="020B0402040204020203" pitchFamily="34" charset="0"/>
              <a:cs typeface="Segoe UI Semilight" panose="020B0402040204020203" pitchFamily="34" charset="0"/>
            </a:endParaRPr>
          </a:p>
        </p:txBody>
      </p:sp>
      <p:sp>
        <p:nvSpPr>
          <p:cNvPr id="117" name="Rectangle 116"/>
          <p:cNvSpPr/>
          <p:nvPr/>
        </p:nvSpPr>
        <p:spPr>
          <a:xfrm>
            <a:off x="426631" y="5877690"/>
            <a:ext cx="2697192" cy="646331"/>
          </a:xfrm>
          <a:prstGeom prst="rect">
            <a:avLst/>
          </a:prstGeom>
        </p:spPr>
        <p:txBody>
          <a:bodyPr wrap="square">
            <a:spAutoFit/>
          </a:bodyPr>
          <a:lstStyle/>
          <a:p>
            <a:r>
              <a:rPr lang="en-US" sz="1200" dirty="0">
                <a:latin typeface="NimbusRomNo9L-Regu"/>
              </a:rPr>
              <a:t>T. </a:t>
            </a:r>
            <a:r>
              <a:rPr lang="en-US" sz="1200" dirty="0" err="1">
                <a:latin typeface="NimbusRomNo9L-Regu"/>
              </a:rPr>
              <a:t>Mikolov</a:t>
            </a:r>
            <a:r>
              <a:rPr lang="en-US" sz="1200" dirty="0">
                <a:latin typeface="NimbusRomNo9L-Regu"/>
              </a:rPr>
              <a:t> and G. Zweig. Context dependent recurrent </a:t>
            </a:r>
            <a:r>
              <a:rPr lang="en-US" sz="1200" dirty="0" smtClean="0">
                <a:latin typeface="NimbusRomNo9L-Regu"/>
              </a:rPr>
              <a:t>neural network </a:t>
            </a:r>
            <a:r>
              <a:rPr lang="en-US" sz="1200" dirty="0">
                <a:latin typeface="NimbusRomNo9L-Regu"/>
              </a:rPr>
              <a:t>language model. In </a:t>
            </a:r>
            <a:r>
              <a:rPr lang="en-US" sz="1200" dirty="0" smtClean="0">
                <a:latin typeface="NimbusRomNo9L-ReguItal"/>
              </a:rPr>
              <a:t>SLT</a:t>
            </a:r>
            <a:r>
              <a:rPr lang="en-US" sz="1200" dirty="0" smtClean="0">
                <a:latin typeface="NimbusRomNo9L-Regu"/>
              </a:rPr>
              <a:t> </a:t>
            </a:r>
            <a:r>
              <a:rPr lang="en-US" sz="1200" dirty="0">
                <a:latin typeface="NimbusRomNo9L-Regu"/>
              </a:rPr>
              <a:t>2012.</a:t>
            </a:r>
            <a:endParaRPr lang="en-US" sz="1200" dirty="0"/>
          </a:p>
        </p:txBody>
      </p:sp>
      <p:grpSp>
        <p:nvGrpSpPr>
          <p:cNvPr id="4" name="Group 3"/>
          <p:cNvGrpSpPr/>
          <p:nvPr/>
        </p:nvGrpSpPr>
        <p:grpSpPr>
          <a:xfrm>
            <a:off x="3255283" y="1921863"/>
            <a:ext cx="5491966" cy="2548815"/>
            <a:chOff x="329988" y="1833261"/>
            <a:chExt cx="5491966" cy="2548815"/>
          </a:xfrm>
        </p:grpSpPr>
        <p:sp>
          <p:nvSpPr>
            <p:cNvPr id="116" name="Right Arrow 115"/>
            <p:cNvSpPr/>
            <p:nvPr/>
          </p:nvSpPr>
          <p:spPr>
            <a:xfrm rot="16200000">
              <a:off x="2638485" y="4109824"/>
              <a:ext cx="315569" cy="228935"/>
            </a:xfrm>
            <a:prstGeom prst="rightArrow">
              <a:avLst>
                <a:gd name="adj1" fmla="val 50000"/>
                <a:gd name="adj2" fmla="val 6872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329988" y="1833261"/>
              <a:ext cx="5491966" cy="2172869"/>
              <a:chOff x="989310" y="1259900"/>
              <a:chExt cx="6371255" cy="2520753"/>
            </a:xfrm>
          </p:grpSpPr>
          <p:grpSp>
            <p:nvGrpSpPr>
              <p:cNvPr id="76" name="Group 75"/>
              <p:cNvGrpSpPr/>
              <p:nvPr/>
            </p:nvGrpSpPr>
            <p:grpSpPr>
              <a:xfrm>
                <a:off x="989310" y="1259900"/>
                <a:ext cx="6371255" cy="2520753"/>
                <a:chOff x="1021207" y="1321096"/>
                <a:chExt cx="6371255" cy="2520753"/>
              </a:xfrm>
            </p:grpSpPr>
            <p:grpSp>
              <p:nvGrpSpPr>
                <p:cNvPr id="80" name="Group 79"/>
                <p:cNvGrpSpPr/>
                <p:nvPr/>
              </p:nvGrpSpPr>
              <p:grpSpPr>
                <a:xfrm>
                  <a:off x="3495139" y="1748640"/>
                  <a:ext cx="500863" cy="651291"/>
                  <a:chOff x="3513910" y="-326574"/>
                  <a:chExt cx="617089" cy="1018903"/>
                </a:xfrm>
              </p:grpSpPr>
              <p:sp>
                <p:nvSpPr>
                  <p:cNvPr id="136" name="Rectangle 135"/>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7" name="TextBox 136"/>
                  <p:cNvSpPr txBox="1"/>
                  <p:nvPr/>
                </p:nvSpPr>
                <p:spPr>
                  <a:xfrm>
                    <a:off x="3545503" y="-175396"/>
                    <a:ext cx="585496" cy="55858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w</a:t>
                    </a:r>
                    <a:r>
                      <a:rPr lang="en-US" sz="1400" baseline="-25000" dirty="0" smtClean="0">
                        <a:latin typeface="Times New Roman" panose="02020603050405020304" pitchFamily="18" charset="0"/>
                        <a:cs typeface="Times New Roman" panose="02020603050405020304" pitchFamily="18" charset="0"/>
                      </a:rPr>
                      <a:t>1</a:t>
                    </a:r>
                    <a:endParaRPr lang="en-US" sz="1400" baseline="-25000" dirty="0">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1021207" y="3480317"/>
                  <a:ext cx="5897675" cy="361532"/>
                  <a:chOff x="3513913" y="-342895"/>
                  <a:chExt cx="548635" cy="1316611"/>
                </a:xfrm>
              </p:grpSpPr>
              <p:sp>
                <p:nvSpPr>
                  <p:cNvPr id="134" name="Rectangle 133"/>
                  <p:cNvSpPr/>
                  <p:nvPr/>
                </p:nvSpPr>
                <p:spPr>
                  <a:xfrm flipV="1">
                    <a:off x="3513913" y="-326579"/>
                    <a:ext cx="548635" cy="1300295"/>
                  </a:xfrm>
                  <a:prstGeom prst="rect">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5" name="TextBox 134"/>
                  <p:cNvSpPr txBox="1"/>
                  <p:nvPr/>
                </p:nvSpPr>
                <p:spPr>
                  <a:xfrm>
                    <a:off x="3764764" y="-342895"/>
                    <a:ext cx="94916" cy="1300299"/>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v</a:t>
                    </a:r>
                    <a:endParaRPr lang="en-US" sz="1400" dirty="0">
                      <a:latin typeface="Times New Roman" panose="02020603050405020304" pitchFamily="18" charset="0"/>
                      <a:cs typeface="Times New Roman" panose="02020603050405020304" pitchFamily="18" charset="0"/>
                    </a:endParaRPr>
                  </a:p>
                </p:txBody>
              </p:sp>
            </p:grpSp>
            <p:grpSp>
              <p:nvGrpSpPr>
                <p:cNvPr id="82" name="Group 81"/>
                <p:cNvGrpSpPr/>
                <p:nvPr/>
              </p:nvGrpSpPr>
              <p:grpSpPr>
                <a:xfrm>
                  <a:off x="2052095" y="1748640"/>
                  <a:ext cx="639683" cy="651291"/>
                  <a:chOff x="3508199" y="-326574"/>
                  <a:chExt cx="788122" cy="1018903"/>
                </a:xfrm>
              </p:grpSpPr>
              <p:sp>
                <p:nvSpPr>
                  <p:cNvPr id="132" name="Rectangle 131"/>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3" name="TextBox 132"/>
                  <p:cNvSpPr txBox="1"/>
                  <p:nvPr/>
                </p:nvSpPr>
                <p:spPr>
                  <a:xfrm>
                    <a:off x="3508199" y="-175394"/>
                    <a:ext cx="788122" cy="55858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w</a:t>
                    </a:r>
                    <a:r>
                      <a:rPr lang="en-US" sz="1400" baseline="-25000" dirty="0" smtClean="0">
                        <a:latin typeface="Times New Roman" panose="02020603050405020304" pitchFamily="18" charset="0"/>
                        <a:cs typeface="Times New Roman" panose="02020603050405020304" pitchFamily="18" charset="0"/>
                      </a:rPr>
                      <a:t>0</a:t>
                    </a:r>
                    <a:endParaRPr lang="en-US" sz="1400" baseline="-25000" dirty="0">
                      <a:latin typeface="Times New Roman" panose="02020603050405020304" pitchFamily="18" charset="0"/>
                      <a:cs typeface="Times New Roman" panose="02020603050405020304" pitchFamily="18" charset="0"/>
                    </a:endParaRPr>
                  </a:p>
                </p:txBody>
              </p:sp>
            </p:grpSp>
            <p:grpSp>
              <p:nvGrpSpPr>
                <p:cNvPr id="83" name="Group 82"/>
                <p:cNvGrpSpPr/>
                <p:nvPr/>
              </p:nvGrpSpPr>
              <p:grpSpPr>
                <a:xfrm>
                  <a:off x="2816563" y="2598822"/>
                  <a:ext cx="555777" cy="651291"/>
                  <a:chOff x="3513910" y="-326574"/>
                  <a:chExt cx="684745" cy="1018903"/>
                </a:xfrm>
              </p:grpSpPr>
              <p:sp>
                <p:nvSpPr>
                  <p:cNvPr id="130" name="Rectangle 129"/>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1" name="TextBox 130"/>
                  <p:cNvSpPr txBox="1"/>
                  <p:nvPr/>
                </p:nvSpPr>
                <p:spPr>
                  <a:xfrm>
                    <a:off x="3580343" y="-168927"/>
                    <a:ext cx="618312" cy="55858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s</a:t>
                    </a:r>
                    <a:r>
                      <a:rPr lang="en-US" sz="1400" baseline="-25000" dirty="0" smtClean="0">
                        <a:latin typeface="Times New Roman" panose="02020603050405020304" pitchFamily="18" charset="0"/>
                        <a:cs typeface="Times New Roman" panose="02020603050405020304" pitchFamily="18" charset="0"/>
                      </a:rPr>
                      <a:t>1</a:t>
                    </a:r>
                    <a:endParaRPr lang="en-US" sz="1400" baseline="-25000" dirty="0">
                      <a:latin typeface="Times New Roman" panose="02020603050405020304" pitchFamily="18" charset="0"/>
                      <a:cs typeface="Times New Roman" panose="02020603050405020304" pitchFamily="18" charset="0"/>
                    </a:endParaRPr>
                  </a:p>
                </p:txBody>
              </p:sp>
            </p:grpSp>
            <p:grpSp>
              <p:nvGrpSpPr>
                <p:cNvPr id="84" name="Group 83"/>
                <p:cNvGrpSpPr/>
                <p:nvPr/>
              </p:nvGrpSpPr>
              <p:grpSpPr>
                <a:xfrm>
                  <a:off x="1325145" y="2598705"/>
                  <a:ext cx="549886" cy="651291"/>
                  <a:chOff x="3513910" y="-326574"/>
                  <a:chExt cx="677488" cy="1018903"/>
                </a:xfrm>
              </p:grpSpPr>
              <p:sp>
                <p:nvSpPr>
                  <p:cNvPr id="128" name="Rectangle 127"/>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9" name="TextBox 128"/>
                  <p:cNvSpPr txBox="1"/>
                  <p:nvPr/>
                </p:nvSpPr>
                <p:spPr>
                  <a:xfrm>
                    <a:off x="3573088" y="-157925"/>
                    <a:ext cx="618310" cy="55858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s</a:t>
                    </a:r>
                    <a:r>
                      <a:rPr lang="en-US" sz="1400" baseline="-25000" dirty="0">
                        <a:latin typeface="Times New Roman" panose="02020603050405020304" pitchFamily="18" charset="0"/>
                        <a:cs typeface="Times New Roman" panose="02020603050405020304" pitchFamily="18" charset="0"/>
                      </a:rPr>
                      <a:t>0</a:t>
                    </a:r>
                  </a:p>
                </p:txBody>
              </p:sp>
            </p:grpSp>
            <p:cxnSp>
              <p:nvCxnSpPr>
                <p:cNvPr id="85" name="Straight Arrow Connector 84"/>
                <p:cNvCxnSpPr/>
                <p:nvPr/>
              </p:nvCxnSpPr>
              <p:spPr>
                <a:xfrm>
                  <a:off x="1770447" y="2924350"/>
                  <a:ext cx="1046116" cy="117"/>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136" idx="1"/>
                </p:cNvCxnSpPr>
                <p:nvPr/>
              </p:nvCxnSpPr>
              <p:spPr>
                <a:xfrm>
                  <a:off x="2502033" y="2074285"/>
                  <a:ext cx="993106"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2502033" y="2397265"/>
                  <a:ext cx="314530" cy="20422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258332" y="2397265"/>
                  <a:ext cx="236807" cy="20573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130" idx="0"/>
                </p:cNvCxnSpPr>
                <p:nvPr/>
              </p:nvCxnSpPr>
              <p:spPr>
                <a:xfrm flipV="1">
                  <a:off x="3037447" y="3250113"/>
                  <a:ext cx="1766" cy="2353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endCxn id="124" idx="1"/>
                </p:cNvCxnSpPr>
                <p:nvPr/>
              </p:nvCxnSpPr>
              <p:spPr>
                <a:xfrm>
                  <a:off x="3940441" y="2074285"/>
                  <a:ext cx="1094731" cy="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1768681" y="2392970"/>
                  <a:ext cx="288049" cy="205734"/>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120" idx="1"/>
                </p:cNvCxnSpPr>
                <p:nvPr/>
              </p:nvCxnSpPr>
              <p:spPr>
                <a:xfrm>
                  <a:off x="3258332" y="2917390"/>
                  <a:ext cx="1045255" cy="696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1532763" y="3243406"/>
                  <a:ext cx="1766" cy="2353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6473580" y="1748640"/>
                  <a:ext cx="500863" cy="651291"/>
                  <a:chOff x="3513910" y="-326574"/>
                  <a:chExt cx="617089" cy="1018903"/>
                </a:xfrm>
              </p:grpSpPr>
              <p:sp>
                <p:nvSpPr>
                  <p:cNvPr id="126" name="Rectangle 125"/>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7" name="TextBox 126"/>
                  <p:cNvSpPr txBox="1"/>
                  <p:nvPr/>
                </p:nvSpPr>
                <p:spPr>
                  <a:xfrm>
                    <a:off x="3545503" y="-175396"/>
                    <a:ext cx="585496" cy="55858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w</a:t>
                    </a:r>
                    <a:r>
                      <a:rPr lang="en-US" sz="1400" baseline="-25000" dirty="0" smtClean="0">
                        <a:latin typeface="Times New Roman" panose="02020603050405020304" pitchFamily="18" charset="0"/>
                        <a:cs typeface="Times New Roman" panose="02020603050405020304" pitchFamily="18" charset="0"/>
                      </a:rPr>
                      <a:t>3</a:t>
                    </a:r>
                    <a:endParaRPr lang="en-US" sz="1400" baseline="-25000" dirty="0">
                      <a:latin typeface="Times New Roman" panose="02020603050405020304" pitchFamily="18" charset="0"/>
                      <a:cs typeface="Times New Roman" panose="02020603050405020304" pitchFamily="18" charset="0"/>
                    </a:endParaRPr>
                  </a:p>
                </p:txBody>
              </p:sp>
            </p:grpSp>
            <p:grpSp>
              <p:nvGrpSpPr>
                <p:cNvPr id="95" name="Group 94"/>
                <p:cNvGrpSpPr/>
                <p:nvPr/>
              </p:nvGrpSpPr>
              <p:grpSpPr>
                <a:xfrm>
                  <a:off x="5035174" y="1748640"/>
                  <a:ext cx="646740" cy="651291"/>
                  <a:chOff x="3513911" y="-326574"/>
                  <a:chExt cx="796816" cy="1018903"/>
                </a:xfrm>
              </p:grpSpPr>
              <p:sp>
                <p:nvSpPr>
                  <p:cNvPr id="124" name="Rectangle 123"/>
                  <p:cNvSpPr/>
                  <p:nvPr/>
                </p:nvSpPr>
                <p:spPr>
                  <a:xfrm flipV="1">
                    <a:off x="3513911"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5" name="TextBox 124"/>
                  <p:cNvSpPr txBox="1"/>
                  <p:nvPr/>
                </p:nvSpPr>
                <p:spPr>
                  <a:xfrm>
                    <a:off x="3522605" y="-175394"/>
                    <a:ext cx="788122" cy="55858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w</a:t>
                    </a:r>
                    <a:r>
                      <a:rPr lang="en-US" sz="1400" baseline="-25000" dirty="0" smtClean="0">
                        <a:latin typeface="Times New Roman" panose="02020603050405020304" pitchFamily="18" charset="0"/>
                        <a:cs typeface="Times New Roman" panose="02020603050405020304" pitchFamily="18" charset="0"/>
                      </a:rPr>
                      <a:t>2</a:t>
                    </a:r>
                    <a:endParaRPr lang="en-US" sz="1400" baseline="-25000" dirty="0">
                      <a:latin typeface="Times New Roman" panose="02020603050405020304" pitchFamily="18" charset="0"/>
                      <a:cs typeface="Times New Roman" panose="02020603050405020304" pitchFamily="18" charset="0"/>
                    </a:endParaRPr>
                  </a:p>
                </p:txBody>
              </p:sp>
            </p:grpSp>
            <p:grpSp>
              <p:nvGrpSpPr>
                <p:cNvPr id="96" name="Group 95"/>
                <p:cNvGrpSpPr/>
                <p:nvPr/>
              </p:nvGrpSpPr>
              <p:grpSpPr>
                <a:xfrm>
                  <a:off x="5795003" y="2598822"/>
                  <a:ext cx="560172" cy="651291"/>
                  <a:chOff x="3513910" y="-326574"/>
                  <a:chExt cx="690160" cy="1018903"/>
                </a:xfrm>
              </p:grpSpPr>
              <p:sp>
                <p:nvSpPr>
                  <p:cNvPr id="122" name="Rectangle 121"/>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3" name="TextBox 122"/>
                  <p:cNvSpPr txBox="1"/>
                  <p:nvPr/>
                </p:nvSpPr>
                <p:spPr>
                  <a:xfrm>
                    <a:off x="3585758" y="-168927"/>
                    <a:ext cx="618312" cy="558587"/>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s</a:t>
                    </a:r>
                    <a:r>
                      <a:rPr lang="en-US" sz="1400" baseline="-25000" dirty="0">
                        <a:latin typeface="Times New Roman" panose="02020603050405020304" pitchFamily="18" charset="0"/>
                        <a:cs typeface="Times New Roman" panose="02020603050405020304" pitchFamily="18" charset="0"/>
                      </a:rPr>
                      <a:t>3</a:t>
                    </a:r>
                  </a:p>
                </p:txBody>
              </p:sp>
            </p:grpSp>
            <p:grpSp>
              <p:nvGrpSpPr>
                <p:cNvPr id="97" name="Group 96"/>
                <p:cNvGrpSpPr/>
                <p:nvPr/>
              </p:nvGrpSpPr>
              <p:grpSpPr>
                <a:xfrm>
                  <a:off x="4303590" y="2598705"/>
                  <a:ext cx="539630" cy="651291"/>
                  <a:chOff x="3513910" y="-326574"/>
                  <a:chExt cx="664851" cy="1018903"/>
                </a:xfrm>
              </p:grpSpPr>
              <p:sp>
                <p:nvSpPr>
                  <p:cNvPr id="120" name="Rectangle 119"/>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1" name="TextBox 120"/>
                  <p:cNvSpPr txBox="1"/>
                  <p:nvPr/>
                </p:nvSpPr>
                <p:spPr>
                  <a:xfrm>
                    <a:off x="3560450" y="-138980"/>
                    <a:ext cx="618311" cy="558586"/>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s</a:t>
                    </a:r>
                    <a:r>
                      <a:rPr lang="en-US" sz="1400" baseline="-25000" dirty="0" smtClean="0">
                        <a:latin typeface="Times New Roman" panose="02020603050405020304" pitchFamily="18" charset="0"/>
                        <a:cs typeface="Times New Roman" panose="02020603050405020304" pitchFamily="18" charset="0"/>
                      </a:rPr>
                      <a:t>2</a:t>
                    </a:r>
                    <a:endParaRPr lang="en-US" sz="1400" baseline="-25000" dirty="0">
                      <a:latin typeface="Times New Roman" panose="02020603050405020304" pitchFamily="18" charset="0"/>
                      <a:cs typeface="Times New Roman" panose="02020603050405020304" pitchFamily="18" charset="0"/>
                    </a:endParaRPr>
                  </a:p>
                </p:txBody>
              </p:sp>
            </p:grpSp>
            <p:cxnSp>
              <p:nvCxnSpPr>
                <p:cNvPr id="98" name="Straight Arrow Connector 97"/>
                <p:cNvCxnSpPr/>
                <p:nvPr/>
              </p:nvCxnSpPr>
              <p:spPr>
                <a:xfrm>
                  <a:off x="4748888" y="2924350"/>
                  <a:ext cx="1046115" cy="117"/>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26" idx="1"/>
                </p:cNvCxnSpPr>
                <p:nvPr/>
              </p:nvCxnSpPr>
              <p:spPr>
                <a:xfrm>
                  <a:off x="5480474" y="2074285"/>
                  <a:ext cx="993106"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5480474" y="2397265"/>
                  <a:ext cx="314530" cy="20422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236773" y="2397265"/>
                  <a:ext cx="236807" cy="20573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endCxn id="122" idx="0"/>
                </p:cNvCxnSpPr>
                <p:nvPr/>
              </p:nvCxnSpPr>
              <p:spPr>
                <a:xfrm flipV="1">
                  <a:off x="6015888" y="3250113"/>
                  <a:ext cx="1766" cy="2353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6918882" y="2074285"/>
                  <a:ext cx="473580"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4747122" y="2392970"/>
                  <a:ext cx="288049" cy="205734"/>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6236773" y="2917390"/>
                  <a:ext cx="473580"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4511204" y="3243406"/>
                  <a:ext cx="1766" cy="2353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540286" y="1829984"/>
                  <a:ext cx="233544" cy="303495"/>
                </a:xfrm>
                <a:prstGeom prst="rect">
                  <a:avLst/>
                </a:prstGeom>
                <a:noFill/>
              </p:spPr>
              <p:txBody>
                <a:bodyPr wrap="square" rtlCol="0">
                  <a:spAutoFit/>
                </a:bodyPr>
                <a:lstStyle/>
                <a:p>
                  <a:r>
                    <a:rPr lang="en-US" sz="1100" dirty="0" smtClean="0"/>
                    <a:t>~</a:t>
                  </a:r>
                  <a:endParaRPr lang="en-US" sz="1100" dirty="0"/>
                </a:p>
              </p:txBody>
            </p:sp>
            <p:sp>
              <p:nvSpPr>
                <p:cNvPr id="108" name="TextBox 107"/>
                <p:cNvSpPr txBox="1"/>
                <p:nvPr/>
              </p:nvSpPr>
              <p:spPr>
                <a:xfrm>
                  <a:off x="2097972" y="1345677"/>
                  <a:ext cx="682086" cy="392758"/>
                </a:xfrm>
                <a:prstGeom prst="rect">
                  <a:avLst/>
                </a:prstGeom>
                <a:noFill/>
              </p:spPr>
              <p:txBody>
                <a:bodyPr wrap="square" rtlCol="0">
                  <a:spAutoFit/>
                </a:bodyPr>
                <a:lstStyle/>
                <a:p>
                  <a:r>
                    <a:rPr lang="en-US" sz="1600" dirty="0" smtClean="0"/>
                    <a:t>A</a:t>
                  </a:r>
                  <a:endParaRPr lang="en-US" sz="1600" dirty="0"/>
                </a:p>
              </p:txBody>
            </p:sp>
            <p:sp>
              <p:nvSpPr>
                <p:cNvPr id="109" name="TextBox 108"/>
                <p:cNvSpPr txBox="1"/>
                <p:nvPr/>
              </p:nvSpPr>
              <p:spPr>
                <a:xfrm>
                  <a:off x="3479343" y="1337976"/>
                  <a:ext cx="682086" cy="392758"/>
                </a:xfrm>
                <a:prstGeom prst="rect">
                  <a:avLst/>
                </a:prstGeom>
                <a:noFill/>
              </p:spPr>
              <p:txBody>
                <a:bodyPr wrap="square" rtlCol="0">
                  <a:spAutoFit/>
                </a:bodyPr>
                <a:lstStyle/>
                <a:p>
                  <a:r>
                    <a:rPr lang="en-US" sz="1600" dirty="0" smtClean="0"/>
                    <a:t>girl</a:t>
                  </a:r>
                  <a:endParaRPr lang="en-US" sz="1600" dirty="0"/>
                </a:p>
              </p:txBody>
            </p:sp>
            <p:sp>
              <p:nvSpPr>
                <p:cNvPr id="110" name="TextBox 109"/>
                <p:cNvSpPr txBox="1"/>
                <p:nvPr/>
              </p:nvSpPr>
              <p:spPr>
                <a:xfrm>
                  <a:off x="4966676" y="1339603"/>
                  <a:ext cx="682086" cy="392758"/>
                </a:xfrm>
                <a:prstGeom prst="rect">
                  <a:avLst/>
                </a:prstGeom>
                <a:noFill/>
              </p:spPr>
              <p:txBody>
                <a:bodyPr wrap="square" rtlCol="0">
                  <a:spAutoFit/>
                </a:bodyPr>
                <a:lstStyle/>
                <a:p>
                  <a:r>
                    <a:rPr lang="en-US" sz="1600" dirty="0" smtClean="0"/>
                    <a:t>and</a:t>
                  </a:r>
                  <a:endParaRPr lang="en-US" sz="1600" dirty="0"/>
                </a:p>
              </p:txBody>
            </p:sp>
            <p:sp>
              <p:nvSpPr>
                <p:cNvPr id="119" name="TextBox 118"/>
                <p:cNvSpPr txBox="1"/>
                <p:nvPr/>
              </p:nvSpPr>
              <p:spPr>
                <a:xfrm>
                  <a:off x="6533125" y="1321096"/>
                  <a:ext cx="682086" cy="392758"/>
                </a:xfrm>
                <a:prstGeom prst="rect">
                  <a:avLst/>
                </a:prstGeom>
                <a:noFill/>
              </p:spPr>
              <p:txBody>
                <a:bodyPr wrap="square" rtlCol="0">
                  <a:spAutoFit/>
                </a:bodyPr>
                <a:lstStyle/>
                <a:p>
                  <a:r>
                    <a:rPr lang="en-US" sz="1600" dirty="0" smtClean="0"/>
                    <a:t>?</a:t>
                  </a:r>
                  <a:endParaRPr lang="en-US" sz="1600" dirty="0"/>
                </a:p>
              </p:txBody>
            </p:sp>
          </p:grpSp>
          <p:cxnSp>
            <p:nvCxnSpPr>
              <p:cNvPr id="77" name="Straight Arrow Connector 76"/>
              <p:cNvCxnSpPr/>
              <p:nvPr/>
            </p:nvCxnSpPr>
            <p:spPr>
              <a:xfrm>
                <a:off x="3916944" y="2338735"/>
                <a:ext cx="356512" cy="19877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480918" y="2250415"/>
            <a:ext cx="1993771" cy="1844318"/>
            <a:chOff x="6518833" y="2217399"/>
            <a:chExt cx="1993771" cy="1844318"/>
          </a:xfrm>
        </p:grpSpPr>
        <p:sp>
          <p:nvSpPr>
            <p:cNvPr id="59" name="Rectangle 58"/>
            <p:cNvSpPr/>
            <p:nvPr/>
          </p:nvSpPr>
          <p:spPr>
            <a:xfrm rot="10800000" flipV="1">
              <a:off x="6518833" y="3457329"/>
              <a:ext cx="1979759" cy="604388"/>
            </a:xfrm>
            <a:prstGeom prst="rect">
              <a:avLst/>
            </a:prstGeom>
            <a:solidFill>
              <a:schemeClr val="accent5">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Visual Features</a:t>
              </a:r>
              <a:endParaRPr lang="en-US" sz="1400" dirty="0">
                <a:solidFill>
                  <a:schemeClr val="tx1"/>
                </a:solidFill>
              </a:endParaRPr>
            </a:p>
          </p:txBody>
        </p:sp>
        <p:sp>
          <p:nvSpPr>
            <p:cNvPr id="60" name="Rectangle 59"/>
            <p:cNvSpPr/>
            <p:nvPr/>
          </p:nvSpPr>
          <p:spPr>
            <a:xfrm rot="10800000" flipV="1">
              <a:off x="6532845" y="2217399"/>
              <a:ext cx="1979759" cy="604388"/>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Sentence</a:t>
              </a:r>
              <a:endParaRPr lang="en-US" sz="1400" dirty="0">
                <a:solidFill>
                  <a:schemeClr val="tx1"/>
                </a:solidFill>
              </a:endParaRPr>
            </a:p>
          </p:txBody>
        </p:sp>
        <p:sp>
          <p:nvSpPr>
            <p:cNvPr id="61" name="Right Arrow 60"/>
            <p:cNvSpPr/>
            <p:nvPr/>
          </p:nvSpPr>
          <p:spPr>
            <a:xfrm rot="16200000">
              <a:off x="7319127" y="2963940"/>
              <a:ext cx="407194" cy="351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2"/>
          <a:stretch>
            <a:fillRect/>
          </a:stretch>
        </p:blipFill>
        <p:spPr>
          <a:xfrm>
            <a:off x="4540152" y="4570110"/>
            <a:ext cx="2362823" cy="2100746"/>
          </a:xfrm>
          <a:prstGeom prst="rect">
            <a:avLst/>
          </a:prstGeom>
          <a:ln w="12700">
            <a:solidFill>
              <a:schemeClr val="tx1"/>
            </a:solidFill>
          </a:ln>
        </p:spPr>
      </p:pic>
    </p:spTree>
    <p:extLst>
      <p:ext uri="{BB962C8B-B14F-4D97-AF65-F5344CB8AC3E}">
        <p14:creationId xmlns:p14="http://schemas.microsoft.com/office/powerpoint/2010/main" val="8357054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31" y="375758"/>
            <a:ext cx="7886700" cy="613069"/>
          </a:xfrm>
        </p:spPr>
        <p:txBody>
          <a:bodyPr>
            <a:normAutofit fontScale="90000"/>
          </a:bodyPr>
          <a:lstStyle/>
          <a:p>
            <a:r>
              <a:rPr lang="en-US" dirty="0" smtClean="0">
                <a:latin typeface="Segoe UI Semilight" panose="020B0402040204020203" pitchFamily="34" charset="0"/>
                <a:cs typeface="Segoe UI Semilight" panose="020B0402040204020203" pitchFamily="34" charset="0"/>
              </a:rPr>
              <a:t>Our model</a:t>
            </a:r>
            <a:endParaRPr lang="en-US" dirty="0">
              <a:latin typeface="Segoe UI Semilight" panose="020B0402040204020203" pitchFamily="34" charset="0"/>
              <a:cs typeface="Segoe UI Semilight" panose="020B0402040204020203" pitchFamily="34" charset="0"/>
            </a:endParaRPr>
          </a:p>
        </p:txBody>
      </p:sp>
      <p:grpSp>
        <p:nvGrpSpPr>
          <p:cNvPr id="3" name="Group 2"/>
          <p:cNvGrpSpPr/>
          <p:nvPr/>
        </p:nvGrpSpPr>
        <p:grpSpPr>
          <a:xfrm>
            <a:off x="5281259" y="4638547"/>
            <a:ext cx="1535709" cy="879158"/>
            <a:chOff x="3943547" y="5284026"/>
            <a:chExt cx="1535709" cy="879158"/>
          </a:xfrm>
        </p:grpSpPr>
        <p:sp>
          <p:nvSpPr>
            <p:cNvPr id="6" name="TextBox 5"/>
            <p:cNvSpPr txBox="1"/>
            <p:nvPr/>
          </p:nvSpPr>
          <p:spPr>
            <a:xfrm>
              <a:off x="3943547" y="5578409"/>
              <a:ext cx="1535709"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V ≈ V</a:t>
              </a:r>
              <a:endParaRPr lang="en-US" sz="3200" dirty="0">
                <a:latin typeface="Times New Roman" panose="02020603050405020304" pitchFamily="18" charset="0"/>
                <a:cs typeface="Times New Roman" panose="02020603050405020304" pitchFamily="18" charset="0"/>
              </a:endParaRPr>
            </a:p>
          </p:txBody>
        </p:sp>
        <p:sp>
          <p:nvSpPr>
            <p:cNvPr id="204" name="TextBox 203"/>
            <p:cNvSpPr txBox="1"/>
            <p:nvPr/>
          </p:nvSpPr>
          <p:spPr>
            <a:xfrm>
              <a:off x="3958659" y="5284026"/>
              <a:ext cx="233544"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041234" y="2550096"/>
            <a:ext cx="4463088" cy="364806"/>
            <a:chOff x="4092746" y="2569405"/>
            <a:chExt cx="4463088" cy="364806"/>
          </a:xfrm>
        </p:grpSpPr>
        <p:sp>
          <p:nvSpPr>
            <p:cNvPr id="105" name="TextBox 104"/>
            <p:cNvSpPr txBox="1"/>
            <p:nvPr/>
          </p:nvSpPr>
          <p:spPr>
            <a:xfrm>
              <a:off x="4092746" y="2595657"/>
              <a:ext cx="512491" cy="338554"/>
            </a:xfrm>
            <a:prstGeom prst="rect">
              <a:avLst/>
            </a:prstGeom>
            <a:noFill/>
          </p:spPr>
          <p:txBody>
            <a:bodyPr wrap="square" rtlCol="0">
              <a:spAutoFit/>
            </a:bodyPr>
            <a:lstStyle/>
            <a:p>
              <a:r>
                <a:rPr lang="en-US" sz="1600" dirty="0" smtClean="0"/>
                <a:t>A</a:t>
              </a:r>
              <a:endParaRPr lang="en-US" sz="1600" dirty="0"/>
            </a:p>
          </p:txBody>
        </p:sp>
        <p:sp>
          <p:nvSpPr>
            <p:cNvPr id="106" name="TextBox 105"/>
            <p:cNvSpPr txBox="1"/>
            <p:nvPr/>
          </p:nvSpPr>
          <p:spPr>
            <a:xfrm>
              <a:off x="5328048" y="2569405"/>
              <a:ext cx="512491" cy="338554"/>
            </a:xfrm>
            <a:prstGeom prst="rect">
              <a:avLst/>
            </a:prstGeom>
            <a:noFill/>
          </p:spPr>
          <p:txBody>
            <a:bodyPr wrap="square" rtlCol="0">
              <a:spAutoFit/>
            </a:bodyPr>
            <a:lstStyle/>
            <a:p>
              <a:r>
                <a:rPr lang="en-US" sz="1600" dirty="0" smtClean="0"/>
                <a:t>girl</a:t>
              </a:r>
              <a:endParaRPr lang="en-US" sz="1600" dirty="0"/>
            </a:p>
          </p:txBody>
        </p:sp>
        <p:sp>
          <p:nvSpPr>
            <p:cNvPr id="107" name="TextBox 106"/>
            <p:cNvSpPr txBox="1"/>
            <p:nvPr/>
          </p:nvSpPr>
          <p:spPr>
            <a:xfrm>
              <a:off x="6666378" y="2579981"/>
              <a:ext cx="512491" cy="338554"/>
            </a:xfrm>
            <a:prstGeom prst="rect">
              <a:avLst/>
            </a:prstGeom>
            <a:noFill/>
          </p:spPr>
          <p:txBody>
            <a:bodyPr wrap="square" rtlCol="0">
              <a:spAutoFit/>
            </a:bodyPr>
            <a:lstStyle/>
            <a:p>
              <a:r>
                <a:rPr lang="en-US" sz="1600" dirty="0" smtClean="0"/>
                <a:t>and</a:t>
              </a:r>
              <a:endParaRPr lang="en-US" sz="1600" dirty="0"/>
            </a:p>
          </p:txBody>
        </p:sp>
        <p:sp>
          <p:nvSpPr>
            <p:cNvPr id="108" name="TextBox 107"/>
            <p:cNvSpPr txBox="1"/>
            <p:nvPr/>
          </p:nvSpPr>
          <p:spPr>
            <a:xfrm>
              <a:off x="8043343" y="2591665"/>
              <a:ext cx="512491" cy="338554"/>
            </a:xfrm>
            <a:prstGeom prst="rect">
              <a:avLst/>
            </a:prstGeom>
            <a:noFill/>
          </p:spPr>
          <p:txBody>
            <a:bodyPr wrap="square" rtlCol="0">
              <a:spAutoFit/>
            </a:bodyPr>
            <a:lstStyle/>
            <a:p>
              <a:r>
                <a:rPr lang="en-US" sz="1600" dirty="0" smtClean="0"/>
                <a:t>?</a:t>
              </a:r>
              <a:endParaRPr lang="en-US" sz="1600" dirty="0"/>
            </a:p>
          </p:txBody>
        </p:sp>
      </p:grpSp>
      <p:grpSp>
        <p:nvGrpSpPr>
          <p:cNvPr id="11" name="Group 10"/>
          <p:cNvGrpSpPr/>
          <p:nvPr/>
        </p:nvGrpSpPr>
        <p:grpSpPr>
          <a:xfrm>
            <a:off x="3055423" y="1543514"/>
            <a:ext cx="5734610" cy="3201583"/>
            <a:chOff x="3055423" y="1543514"/>
            <a:chExt cx="5734610" cy="3201583"/>
          </a:xfrm>
        </p:grpSpPr>
        <p:cxnSp>
          <p:nvCxnSpPr>
            <p:cNvPr id="148" name="Straight Arrow Connector 147"/>
            <p:cNvCxnSpPr/>
            <p:nvPr/>
          </p:nvCxnSpPr>
          <p:spPr>
            <a:xfrm>
              <a:off x="3751788" y="2393342"/>
              <a:ext cx="918946" cy="2399"/>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5068200" y="2686331"/>
              <a:ext cx="213059" cy="20754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4387746" y="2683136"/>
              <a:ext cx="279809" cy="21074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76" idx="2"/>
            </p:cNvCxnSpPr>
            <p:nvPr/>
          </p:nvCxnSpPr>
          <p:spPr>
            <a:xfrm flipV="1">
              <a:off x="4869467" y="1876014"/>
              <a:ext cx="1590" cy="224341"/>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3739051" y="2683232"/>
              <a:ext cx="248049" cy="21064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endCxn id="198" idx="1"/>
            </p:cNvCxnSpPr>
            <p:nvPr/>
          </p:nvCxnSpPr>
          <p:spPr>
            <a:xfrm>
              <a:off x="5068200" y="2394592"/>
              <a:ext cx="965872" cy="1404"/>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3561004" y="1878070"/>
              <a:ext cx="1590" cy="224341"/>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5579133" y="1558947"/>
              <a:ext cx="210123" cy="276912"/>
            </a:xfrm>
            <a:prstGeom prst="rect">
              <a:avLst/>
            </a:prstGeom>
            <a:noFill/>
          </p:spPr>
          <p:txBody>
            <a:bodyPr wrap="square" rtlCol="0">
              <a:spAutoFit/>
            </a:bodyPr>
            <a:lstStyle/>
            <a:p>
              <a:r>
                <a:rPr lang="en-US" sz="1200" dirty="0" smtClean="0"/>
                <a:t>~</a:t>
              </a:r>
              <a:endParaRPr lang="en-US" sz="1200" dirty="0"/>
            </a:p>
          </p:txBody>
        </p:sp>
        <p:sp>
          <p:nvSpPr>
            <p:cNvPr id="166" name="Rectangle 165"/>
            <p:cNvSpPr/>
            <p:nvPr/>
          </p:nvSpPr>
          <p:spPr>
            <a:xfrm flipV="1">
              <a:off x="3055423" y="1585163"/>
              <a:ext cx="5308523" cy="284774"/>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9" name="Group 68"/>
            <p:cNvGrpSpPr/>
            <p:nvPr/>
          </p:nvGrpSpPr>
          <p:grpSpPr>
            <a:xfrm>
              <a:off x="5283550" y="2895096"/>
              <a:ext cx="433191" cy="585977"/>
              <a:chOff x="3513910" y="-326574"/>
              <a:chExt cx="593202" cy="1018903"/>
            </a:xfrm>
          </p:grpSpPr>
          <p:sp>
            <p:nvSpPr>
              <p:cNvPr id="133" name="Rectangle 132"/>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4" name="TextBox 133"/>
              <p:cNvSpPr txBox="1"/>
              <p:nvPr/>
            </p:nvSpPr>
            <p:spPr>
              <a:xfrm>
                <a:off x="3521615" y="-157929"/>
                <a:ext cx="585497"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1</a:t>
                </a:r>
                <a:endParaRPr lang="en-US" sz="1600" baseline="-25000" dirty="0">
                  <a:latin typeface="Times New Roman" panose="02020603050405020304" pitchFamily="18" charset="0"/>
                  <a:cs typeface="Times New Roman" panose="02020603050405020304" pitchFamily="18" charset="0"/>
                </a:endParaRPr>
              </a:p>
            </p:txBody>
          </p:sp>
        </p:grpSp>
        <p:grpSp>
          <p:nvGrpSpPr>
            <p:cNvPr id="76" name="Group 75"/>
            <p:cNvGrpSpPr/>
            <p:nvPr/>
          </p:nvGrpSpPr>
          <p:grpSpPr>
            <a:xfrm>
              <a:off x="3057714" y="4398141"/>
              <a:ext cx="5306232" cy="346956"/>
              <a:chOff x="3513913" y="-565408"/>
              <a:chExt cx="548635" cy="1404360"/>
            </a:xfrm>
          </p:grpSpPr>
          <p:sp>
            <p:nvSpPr>
              <p:cNvPr id="131" name="Rectangle 130"/>
              <p:cNvSpPr/>
              <p:nvPr/>
            </p:nvSpPr>
            <p:spPr>
              <a:xfrm flipV="1">
                <a:off x="3513913" y="-326575"/>
                <a:ext cx="548635" cy="1165527"/>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 name="TextBox 131"/>
              <p:cNvSpPr txBox="1"/>
              <p:nvPr/>
            </p:nvSpPr>
            <p:spPr>
              <a:xfrm>
                <a:off x="3785477" y="-565408"/>
                <a:ext cx="94916" cy="137035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v</a:t>
                </a:r>
                <a:endParaRPr lang="en-US" sz="1600" dirty="0">
                  <a:latin typeface="Times New Roman" panose="02020603050405020304" pitchFamily="18" charset="0"/>
                  <a:cs typeface="Times New Roman" panose="02020603050405020304" pitchFamily="18" charset="0"/>
                </a:endParaRPr>
              </a:p>
            </p:txBody>
          </p:sp>
        </p:grpSp>
        <p:grpSp>
          <p:nvGrpSpPr>
            <p:cNvPr id="77" name="Group 76"/>
            <p:cNvGrpSpPr/>
            <p:nvPr/>
          </p:nvGrpSpPr>
          <p:grpSpPr>
            <a:xfrm>
              <a:off x="3957592" y="2895096"/>
              <a:ext cx="575533" cy="585977"/>
              <a:chOff x="3470365" y="-326574"/>
              <a:chExt cx="788122" cy="1018903"/>
            </a:xfrm>
          </p:grpSpPr>
          <p:sp>
            <p:nvSpPr>
              <p:cNvPr id="129" name="Rectangle 128"/>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p:cNvSpPr txBox="1"/>
              <p:nvPr/>
            </p:nvSpPr>
            <p:spPr>
              <a:xfrm>
                <a:off x="3470365" y="-174273"/>
                <a:ext cx="78812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0</a:t>
                </a:r>
                <a:endParaRPr lang="en-US" sz="1600" baseline="-25000" dirty="0">
                  <a:latin typeface="Times New Roman" panose="02020603050405020304" pitchFamily="18" charset="0"/>
                  <a:cs typeface="Times New Roman" panose="02020603050405020304" pitchFamily="18" charset="0"/>
                </a:endParaRPr>
              </a:p>
            </p:txBody>
          </p:sp>
        </p:grpSp>
        <p:grpSp>
          <p:nvGrpSpPr>
            <p:cNvPr id="80" name="Group 79"/>
            <p:cNvGrpSpPr/>
            <p:nvPr/>
          </p:nvGrpSpPr>
          <p:grpSpPr>
            <a:xfrm>
              <a:off x="4673024" y="3660019"/>
              <a:ext cx="501705" cy="585977"/>
              <a:chOff x="3513910" y="-326574"/>
              <a:chExt cx="687023" cy="1018903"/>
            </a:xfrm>
          </p:grpSpPr>
          <p:sp>
            <p:nvSpPr>
              <p:cNvPr id="127" name="Rectangle 126"/>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8" name="TextBox 127"/>
              <p:cNvSpPr txBox="1"/>
              <p:nvPr/>
            </p:nvSpPr>
            <p:spPr>
              <a:xfrm>
                <a:off x="3582621" y="-168926"/>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smtClean="0">
                    <a:latin typeface="Times New Roman" panose="02020603050405020304" pitchFamily="18" charset="0"/>
                    <a:cs typeface="Times New Roman" panose="02020603050405020304" pitchFamily="18" charset="0"/>
                  </a:rPr>
                  <a:t>1</a:t>
                </a:r>
                <a:endParaRPr lang="en-US" sz="1600" baseline="-25000" dirty="0">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3331173" y="3659914"/>
              <a:ext cx="505585" cy="585977"/>
              <a:chOff x="3513910" y="-326574"/>
              <a:chExt cx="692336" cy="1018903"/>
            </a:xfrm>
          </p:grpSpPr>
          <p:sp>
            <p:nvSpPr>
              <p:cNvPr id="125" name="Rectangle 124"/>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6" name="TextBox 125"/>
              <p:cNvSpPr txBox="1"/>
              <p:nvPr/>
            </p:nvSpPr>
            <p:spPr>
              <a:xfrm>
                <a:off x="3587934" y="-159095"/>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a:latin typeface="Times New Roman" panose="02020603050405020304" pitchFamily="18" charset="0"/>
                    <a:cs typeface="Times New Roman" panose="02020603050405020304" pitchFamily="18" charset="0"/>
                  </a:rPr>
                  <a:t>0</a:t>
                </a:r>
              </a:p>
            </p:txBody>
          </p:sp>
        </p:grpSp>
        <p:cxnSp>
          <p:nvCxnSpPr>
            <p:cNvPr id="82" name="Straight Arrow Connector 81"/>
            <p:cNvCxnSpPr/>
            <p:nvPr/>
          </p:nvCxnSpPr>
          <p:spPr>
            <a:xfrm>
              <a:off x="3731817" y="3952902"/>
              <a:ext cx="941207" cy="1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endCxn id="133" idx="1"/>
            </p:cNvCxnSpPr>
            <p:nvPr/>
          </p:nvCxnSpPr>
          <p:spPr>
            <a:xfrm>
              <a:off x="4390036" y="3188084"/>
              <a:ext cx="893513"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4390036" y="3478675"/>
              <a:ext cx="282988" cy="18374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5070491" y="3478675"/>
              <a:ext cx="213059" cy="18510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127" idx="0"/>
            </p:cNvCxnSpPr>
            <p:nvPr/>
          </p:nvCxnSpPr>
          <p:spPr>
            <a:xfrm flipV="1">
              <a:off x="4871757" y="4245996"/>
              <a:ext cx="1589" cy="2117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endCxn id="121" idx="1"/>
            </p:cNvCxnSpPr>
            <p:nvPr/>
          </p:nvCxnSpPr>
          <p:spPr>
            <a:xfrm>
              <a:off x="5684195" y="3188084"/>
              <a:ext cx="984947" cy="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730228" y="3474810"/>
              <a:ext cx="259162" cy="1851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109" idx="1"/>
            </p:cNvCxnSpPr>
            <p:nvPr/>
          </p:nvCxnSpPr>
          <p:spPr>
            <a:xfrm>
              <a:off x="5070491" y="3946640"/>
              <a:ext cx="940433" cy="6262"/>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3517969" y="4239961"/>
              <a:ext cx="1589" cy="2117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7963300" y="2895096"/>
              <a:ext cx="450634" cy="585977"/>
              <a:chOff x="3513910" y="-326574"/>
              <a:chExt cx="617089" cy="1018903"/>
            </a:xfrm>
          </p:grpSpPr>
          <p:sp>
            <p:nvSpPr>
              <p:cNvPr id="123" name="Rectangle 122"/>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p:cNvSpPr txBox="1"/>
              <p:nvPr/>
            </p:nvSpPr>
            <p:spPr>
              <a:xfrm>
                <a:off x="3545503" y="-175395"/>
                <a:ext cx="585496"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3</a:t>
                </a:r>
                <a:endParaRPr lang="en-US" sz="1600" baseline="-25000" dirty="0">
                  <a:latin typeface="Times New Roman" panose="02020603050405020304" pitchFamily="18" charset="0"/>
                  <a:cs typeface="Times New Roman" panose="02020603050405020304" pitchFamily="18" charset="0"/>
                </a:endParaRPr>
              </a:p>
            </p:txBody>
          </p:sp>
        </p:grpSp>
        <p:grpSp>
          <p:nvGrpSpPr>
            <p:cNvPr id="92" name="Group 91"/>
            <p:cNvGrpSpPr/>
            <p:nvPr/>
          </p:nvGrpSpPr>
          <p:grpSpPr>
            <a:xfrm>
              <a:off x="6669144" y="2895096"/>
              <a:ext cx="581882" cy="585977"/>
              <a:chOff x="3513911" y="-326574"/>
              <a:chExt cx="796816" cy="1018903"/>
            </a:xfrm>
          </p:grpSpPr>
          <p:sp>
            <p:nvSpPr>
              <p:cNvPr id="121" name="Rectangle 120"/>
              <p:cNvSpPr/>
              <p:nvPr/>
            </p:nvSpPr>
            <p:spPr>
              <a:xfrm flipV="1">
                <a:off x="3513911"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2" name="TextBox 121"/>
              <p:cNvSpPr txBox="1"/>
              <p:nvPr/>
            </p:nvSpPr>
            <p:spPr>
              <a:xfrm>
                <a:off x="3522605" y="-175393"/>
                <a:ext cx="78812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grpSp>
          <p:nvGrpSpPr>
            <p:cNvPr id="93" name="Group 92"/>
            <p:cNvGrpSpPr/>
            <p:nvPr/>
          </p:nvGrpSpPr>
          <p:grpSpPr>
            <a:xfrm>
              <a:off x="7352775" y="3660019"/>
              <a:ext cx="501705" cy="585977"/>
              <a:chOff x="3513910" y="-326574"/>
              <a:chExt cx="687023" cy="1018903"/>
            </a:xfrm>
          </p:grpSpPr>
          <p:sp>
            <p:nvSpPr>
              <p:cNvPr id="119" name="Rectangle 118"/>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TextBox 119"/>
              <p:cNvSpPr txBox="1"/>
              <p:nvPr/>
            </p:nvSpPr>
            <p:spPr>
              <a:xfrm>
                <a:off x="3582621" y="-168926"/>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a:latin typeface="Times New Roman" panose="02020603050405020304" pitchFamily="18" charset="0"/>
                    <a:cs typeface="Times New Roman" panose="02020603050405020304" pitchFamily="18" charset="0"/>
                  </a:rPr>
                  <a:t>3</a:t>
                </a:r>
              </a:p>
            </p:txBody>
          </p:sp>
        </p:grpSp>
        <p:grpSp>
          <p:nvGrpSpPr>
            <p:cNvPr id="94" name="Group 93"/>
            <p:cNvGrpSpPr/>
            <p:nvPr/>
          </p:nvGrpSpPr>
          <p:grpSpPr>
            <a:xfrm>
              <a:off x="6010921" y="3659914"/>
              <a:ext cx="482140" cy="585977"/>
              <a:chOff x="3513910" y="-326574"/>
              <a:chExt cx="660232" cy="1018903"/>
            </a:xfrm>
          </p:grpSpPr>
          <p:sp>
            <p:nvSpPr>
              <p:cNvPr id="109" name="Rectangle 108"/>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0" name="TextBox 109"/>
              <p:cNvSpPr txBox="1"/>
              <p:nvPr/>
            </p:nvSpPr>
            <p:spPr>
              <a:xfrm>
                <a:off x="3555831" y="-159095"/>
                <a:ext cx="618311"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cxnSp>
          <p:nvCxnSpPr>
            <p:cNvPr id="95" name="Straight Arrow Connector 94"/>
            <p:cNvCxnSpPr/>
            <p:nvPr/>
          </p:nvCxnSpPr>
          <p:spPr>
            <a:xfrm>
              <a:off x="6411567" y="3952902"/>
              <a:ext cx="941206" cy="1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123" idx="1"/>
            </p:cNvCxnSpPr>
            <p:nvPr/>
          </p:nvCxnSpPr>
          <p:spPr>
            <a:xfrm>
              <a:off x="7069787" y="3188084"/>
              <a:ext cx="893513"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069787" y="3478675"/>
              <a:ext cx="282988" cy="18374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7750241" y="3478675"/>
              <a:ext cx="213059" cy="18510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19" idx="0"/>
            </p:cNvCxnSpPr>
            <p:nvPr/>
          </p:nvCxnSpPr>
          <p:spPr>
            <a:xfrm flipV="1">
              <a:off x="7551508" y="4245996"/>
              <a:ext cx="1589" cy="2117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8363946" y="3188084"/>
              <a:ext cx="426087"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409979" y="3474810"/>
              <a:ext cx="259162" cy="1851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7750241" y="3946640"/>
              <a:ext cx="426087"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6197719" y="4239961"/>
              <a:ext cx="1589" cy="2117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8023317" y="2968283"/>
              <a:ext cx="210123" cy="276912"/>
            </a:xfrm>
            <a:prstGeom prst="rect">
              <a:avLst/>
            </a:prstGeom>
            <a:noFill/>
          </p:spPr>
          <p:txBody>
            <a:bodyPr wrap="square" rtlCol="0">
              <a:spAutoFit/>
            </a:bodyPr>
            <a:lstStyle/>
            <a:p>
              <a:r>
                <a:rPr lang="en-US" sz="1200" dirty="0" smtClean="0"/>
                <a:t>~</a:t>
              </a:r>
              <a:endParaRPr lang="en-US" sz="1200" dirty="0"/>
            </a:p>
          </p:txBody>
        </p:sp>
        <p:sp>
          <p:nvSpPr>
            <p:cNvPr id="176" name="Rectangle 175"/>
            <p:cNvSpPr/>
            <p:nvPr/>
          </p:nvSpPr>
          <p:spPr>
            <a:xfrm flipV="1">
              <a:off x="4670735" y="2100354"/>
              <a:ext cx="397467" cy="585977"/>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7" name="TextBox 176"/>
            <p:cNvSpPr txBox="1"/>
            <p:nvPr/>
          </p:nvSpPr>
          <p:spPr>
            <a:xfrm>
              <a:off x="4716856" y="2191017"/>
              <a:ext cx="50876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1</a:t>
              </a:r>
            </a:p>
          </p:txBody>
        </p:sp>
        <p:sp>
          <p:nvSpPr>
            <p:cNvPr id="168" name="Rectangle 167"/>
            <p:cNvSpPr/>
            <p:nvPr/>
          </p:nvSpPr>
          <p:spPr>
            <a:xfrm flipV="1">
              <a:off x="3354319" y="2108518"/>
              <a:ext cx="397467" cy="585977"/>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9" name="TextBox 168"/>
            <p:cNvSpPr txBox="1"/>
            <p:nvPr/>
          </p:nvSpPr>
          <p:spPr>
            <a:xfrm>
              <a:off x="3389673" y="2197443"/>
              <a:ext cx="537384"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0</a:t>
              </a:r>
            </a:p>
          </p:txBody>
        </p:sp>
        <p:sp>
          <p:nvSpPr>
            <p:cNvPr id="167" name="TextBox 166"/>
            <p:cNvSpPr txBox="1"/>
            <p:nvPr/>
          </p:nvSpPr>
          <p:spPr>
            <a:xfrm>
              <a:off x="5551136" y="1557987"/>
              <a:ext cx="91839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v</a:t>
              </a:r>
              <a:endParaRPr lang="en-US" sz="1600" dirty="0">
                <a:latin typeface="Times New Roman" panose="02020603050405020304" pitchFamily="18" charset="0"/>
                <a:cs typeface="Times New Roman" panose="02020603050405020304" pitchFamily="18" charset="0"/>
              </a:endParaRPr>
            </a:p>
          </p:txBody>
        </p:sp>
        <p:sp>
          <p:nvSpPr>
            <p:cNvPr id="200" name="Rectangle 199"/>
            <p:cNvSpPr/>
            <p:nvPr/>
          </p:nvSpPr>
          <p:spPr>
            <a:xfrm flipV="1">
              <a:off x="7350484" y="2094843"/>
              <a:ext cx="397467" cy="585977"/>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1" name="TextBox 200"/>
            <p:cNvSpPr txBox="1"/>
            <p:nvPr/>
          </p:nvSpPr>
          <p:spPr>
            <a:xfrm>
              <a:off x="7383738" y="2193625"/>
              <a:ext cx="50876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3</a:t>
              </a:r>
            </a:p>
          </p:txBody>
        </p:sp>
        <p:sp>
          <p:nvSpPr>
            <p:cNvPr id="198" name="Rectangle 197"/>
            <p:cNvSpPr/>
            <p:nvPr/>
          </p:nvSpPr>
          <p:spPr>
            <a:xfrm flipV="1">
              <a:off x="6034073" y="2103007"/>
              <a:ext cx="397467" cy="585977"/>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9" name="TextBox 198"/>
            <p:cNvSpPr txBox="1"/>
            <p:nvPr/>
          </p:nvSpPr>
          <p:spPr>
            <a:xfrm>
              <a:off x="6072963" y="2183442"/>
              <a:ext cx="537384"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cxnSp>
          <p:nvCxnSpPr>
            <p:cNvPr id="187" name="Straight Arrow Connector 186"/>
            <p:cNvCxnSpPr/>
            <p:nvPr/>
          </p:nvCxnSpPr>
          <p:spPr>
            <a:xfrm>
              <a:off x="6431538" y="2387832"/>
              <a:ext cx="918946" cy="2399"/>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7747951" y="2680820"/>
              <a:ext cx="213059" cy="20754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067496" y="2677625"/>
              <a:ext cx="279809" cy="21074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200" idx="2"/>
            </p:cNvCxnSpPr>
            <p:nvPr/>
          </p:nvCxnSpPr>
          <p:spPr>
            <a:xfrm flipV="1">
              <a:off x="7549218" y="1870503"/>
              <a:ext cx="1590" cy="22434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a:off x="6418802" y="2677721"/>
              <a:ext cx="248049" cy="21064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747951" y="2389082"/>
              <a:ext cx="426087"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V="1">
              <a:off x="6240755" y="1872559"/>
              <a:ext cx="1590" cy="22434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5687277" y="2690205"/>
              <a:ext cx="346643" cy="204891"/>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5686486" y="3478675"/>
              <a:ext cx="322847" cy="181238"/>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5559247" y="1543514"/>
              <a:ext cx="233544" cy="307777"/>
            </a:xfrm>
            <a:prstGeom prst="rect">
              <a:avLst/>
            </a:prstGeom>
            <a:noFill/>
          </p:spPr>
          <p:txBody>
            <a:bodyPr wrap="square" rtlCol="0">
              <a:spAutoFit/>
            </a:bodyPr>
            <a:lstStyle/>
            <a:p>
              <a:r>
                <a:rPr lang="en-US" sz="1400" dirty="0" smtClean="0"/>
                <a:t>~</a:t>
              </a:r>
              <a:endParaRPr lang="en-US" sz="1400" dirty="0"/>
            </a:p>
          </p:txBody>
        </p:sp>
      </p:grpSp>
      <p:sp>
        <p:nvSpPr>
          <p:cNvPr id="114" name="Rectangle 113"/>
          <p:cNvSpPr/>
          <p:nvPr/>
        </p:nvSpPr>
        <p:spPr>
          <a:xfrm rot="10800000" flipV="1">
            <a:off x="466889" y="1585163"/>
            <a:ext cx="1979759" cy="616165"/>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Visual features</a:t>
            </a:r>
            <a:endParaRPr lang="en-US" sz="1400" dirty="0">
              <a:solidFill>
                <a:schemeClr val="tx1"/>
              </a:solidFill>
            </a:endParaRPr>
          </a:p>
        </p:txBody>
      </p:sp>
      <p:sp>
        <p:nvSpPr>
          <p:cNvPr id="115" name="Rectangle 114"/>
          <p:cNvSpPr/>
          <p:nvPr/>
        </p:nvSpPr>
        <p:spPr>
          <a:xfrm rot="10800000" flipV="1">
            <a:off x="466889" y="4132308"/>
            <a:ext cx="1979759" cy="604388"/>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Visual Features</a:t>
            </a:r>
            <a:endParaRPr lang="en-US" sz="1400" dirty="0">
              <a:solidFill>
                <a:schemeClr val="tx1"/>
              </a:solidFill>
            </a:endParaRPr>
          </a:p>
        </p:txBody>
      </p:sp>
      <p:sp>
        <p:nvSpPr>
          <p:cNvPr id="116" name="Rectangle 115"/>
          <p:cNvSpPr/>
          <p:nvPr/>
        </p:nvSpPr>
        <p:spPr>
          <a:xfrm rot="10800000" flipV="1">
            <a:off x="466889" y="2864624"/>
            <a:ext cx="1979759" cy="604388"/>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Sentence</a:t>
            </a:r>
            <a:endParaRPr lang="en-US" sz="1400" dirty="0">
              <a:solidFill>
                <a:schemeClr val="tx1"/>
              </a:solidFill>
            </a:endParaRPr>
          </a:p>
        </p:txBody>
      </p:sp>
      <p:sp>
        <p:nvSpPr>
          <p:cNvPr id="7" name="Right Arrow 6"/>
          <p:cNvSpPr/>
          <p:nvPr/>
        </p:nvSpPr>
        <p:spPr>
          <a:xfrm rot="16200000">
            <a:off x="1253171" y="3625042"/>
            <a:ext cx="407194" cy="351236"/>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ight Arrow 116"/>
          <p:cNvSpPr/>
          <p:nvPr/>
        </p:nvSpPr>
        <p:spPr>
          <a:xfrm rot="16200000">
            <a:off x="1253171" y="2357358"/>
            <a:ext cx="407194" cy="351236"/>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3690492" y="829396"/>
            <a:ext cx="4163988" cy="646331"/>
          </a:xfrm>
          <a:prstGeom prst="rect">
            <a:avLst/>
          </a:prstGeom>
          <a:noFill/>
        </p:spPr>
        <p:txBody>
          <a:bodyPr wrap="square" rtlCol="0">
            <a:spAutoFit/>
          </a:bodyPr>
          <a:lstStyle/>
          <a:p>
            <a:r>
              <a:rPr lang="en-US" sz="3600" dirty="0" smtClean="0">
                <a:solidFill>
                  <a:srgbClr val="C00000"/>
                </a:solidFill>
                <a:latin typeface="Times New Roman" panose="02020603050405020304" pitchFamily="18" charset="0"/>
                <a:cs typeface="Times New Roman" panose="02020603050405020304" pitchFamily="18" charset="0"/>
              </a:rPr>
              <a:t>U</a:t>
            </a:r>
            <a:r>
              <a:rPr lang="en-US" sz="2000" dirty="0" smtClean="0">
                <a:solidFill>
                  <a:srgbClr val="C00000"/>
                </a:solidFill>
              </a:rPr>
              <a:t> </a:t>
            </a:r>
            <a:r>
              <a:rPr lang="en-US" sz="2400" dirty="0" smtClean="0">
                <a:solidFill>
                  <a:srgbClr val="C00000"/>
                </a:solidFill>
              </a:rPr>
              <a:t>= long-term visual memory</a:t>
            </a:r>
            <a:endParaRPr lang="en-US" sz="2400" dirty="0">
              <a:solidFill>
                <a:srgbClr val="C00000"/>
              </a:solidFill>
            </a:endParaRPr>
          </a:p>
        </p:txBody>
      </p:sp>
    </p:spTree>
    <p:extLst>
      <p:ext uri="{BB962C8B-B14F-4D97-AF65-F5344CB8AC3E}">
        <p14:creationId xmlns:p14="http://schemas.microsoft.com/office/powerpoint/2010/main" val="27374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31" y="375758"/>
            <a:ext cx="7886700" cy="613069"/>
          </a:xfrm>
        </p:spPr>
        <p:txBody>
          <a:bodyPr>
            <a:normAutofit fontScale="90000"/>
          </a:bodyPr>
          <a:lstStyle/>
          <a:p>
            <a:r>
              <a:rPr lang="en-US" dirty="0" smtClean="0">
                <a:latin typeface="Segoe UI Semilight" panose="020B0402040204020203" pitchFamily="34" charset="0"/>
                <a:cs typeface="Segoe UI Semilight" panose="020B0402040204020203" pitchFamily="34" charset="0"/>
              </a:rPr>
              <a:t>Sentence generation</a:t>
            </a:r>
            <a:endParaRPr lang="en-US" dirty="0">
              <a:latin typeface="Segoe UI Semilight" panose="020B0402040204020203" pitchFamily="34" charset="0"/>
              <a:cs typeface="Segoe UI Semilight" panose="020B0402040204020203" pitchFamily="34" charset="0"/>
            </a:endParaRPr>
          </a:p>
        </p:txBody>
      </p:sp>
      <p:grpSp>
        <p:nvGrpSpPr>
          <p:cNvPr id="10" name="Group 9"/>
          <p:cNvGrpSpPr/>
          <p:nvPr/>
        </p:nvGrpSpPr>
        <p:grpSpPr>
          <a:xfrm>
            <a:off x="3057714" y="2094843"/>
            <a:ext cx="5732319" cy="2650254"/>
            <a:chOff x="1382714" y="2116430"/>
            <a:chExt cx="6371255" cy="2945656"/>
          </a:xfrm>
        </p:grpSpPr>
        <p:grpSp>
          <p:nvGrpSpPr>
            <p:cNvPr id="5" name="Group 4"/>
            <p:cNvGrpSpPr/>
            <p:nvPr/>
          </p:nvGrpSpPr>
          <p:grpSpPr>
            <a:xfrm>
              <a:off x="1382714" y="2116430"/>
              <a:ext cx="6371255" cy="2945656"/>
              <a:chOff x="1276389" y="2669323"/>
              <a:chExt cx="6371255" cy="2945656"/>
            </a:xfrm>
          </p:grpSpPr>
          <p:cxnSp>
            <p:nvCxnSpPr>
              <p:cNvPr id="148" name="Straight Arrow Connector 147"/>
              <p:cNvCxnSpPr/>
              <p:nvPr/>
            </p:nvCxnSpPr>
            <p:spPr>
              <a:xfrm>
                <a:off x="2047826" y="3001093"/>
                <a:ext cx="1021373" cy="2666"/>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3510968" y="3326739"/>
                <a:ext cx="236807" cy="230678"/>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2754669" y="3323188"/>
                <a:ext cx="310997" cy="23423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2033670" y="3323295"/>
                <a:ext cx="275697" cy="23412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endCxn id="198" idx="1"/>
              </p:cNvCxnSpPr>
              <p:nvPr/>
            </p:nvCxnSpPr>
            <p:spPr>
              <a:xfrm>
                <a:off x="3510968" y="3002482"/>
                <a:ext cx="1073530" cy="156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276389" y="2669323"/>
                <a:ext cx="6371255" cy="2945656"/>
                <a:chOff x="1276389" y="2669323"/>
                <a:chExt cx="6371255" cy="2945656"/>
              </a:xfrm>
            </p:grpSpPr>
            <p:grpSp>
              <p:nvGrpSpPr>
                <p:cNvPr id="69" name="Group 68"/>
                <p:cNvGrpSpPr/>
                <p:nvPr/>
              </p:nvGrpSpPr>
              <p:grpSpPr>
                <a:xfrm>
                  <a:off x="3750321" y="3558774"/>
                  <a:ext cx="481475" cy="651291"/>
                  <a:chOff x="3513910" y="-326574"/>
                  <a:chExt cx="593202" cy="1018903"/>
                </a:xfrm>
              </p:grpSpPr>
              <p:sp>
                <p:nvSpPr>
                  <p:cNvPr id="133" name="Rectangle 132"/>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4" name="TextBox 133"/>
                  <p:cNvSpPr txBox="1"/>
                  <p:nvPr/>
                </p:nvSpPr>
                <p:spPr>
                  <a:xfrm>
                    <a:off x="3521615" y="-157929"/>
                    <a:ext cx="585497"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1</a:t>
                    </a:r>
                    <a:endParaRPr lang="en-US" sz="1600" baseline="-25000" dirty="0">
                      <a:latin typeface="Times New Roman" panose="02020603050405020304" pitchFamily="18" charset="0"/>
                      <a:cs typeface="Times New Roman" panose="02020603050405020304" pitchFamily="18" charset="0"/>
                    </a:endParaRPr>
                  </a:p>
                </p:txBody>
              </p:sp>
            </p:grpSp>
            <p:grpSp>
              <p:nvGrpSpPr>
                <p:cNvPr id="76" name="Group 75"/>
                <p:cNvGrpSpPr/>
                <p:nvPr/>
              </p:nvGrpSpPr>
              <p:grpSpPr>
                <a:xfrm>
                  <a:off x="1276389" y="5229351"/>
                  <a:ext cx="5897675" cy="385628"/>
                  <a:chOff x="3513913" y="-565408"/>
                  <a:chExt cx="548635" cy="1404360"/>
                </a:xfrm>
              </p:grpSpPr>
              <p:sp>
                <p:nvSpPr>
                  <p:cNvPr id="131" name="Rectangle 130"/>
                  <p:cNvSpPr/>
                  <p:nvPr/>
                </p:nvSpPr>
                <p:spPr>
                  <a:xfrm flipV="1">
                    <a:off x="3513913" y="-326575"/>
                    <a:ext cx="548635" cy="1165527"/>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 name="TextBox 131"/>
                  <p:cNvSpPr txBox="1"/>
                  <p:nvPr/>
                </p:nvSpPr>
                <p:spPr>
                  <a:xfrm>
                    <a:off x="3785477" y="-565408"/>
                    <a:ext cx="94916" cy="137035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v</a:t>
                    </a:r>
                    <a:endParaRPr lang="en-US" sz="1600" dirty="0">
                      <a:latin typeface="Times New Roman" panose="02020603050405020304" pitchFamily="18" charset="0"/>
                      <a:cs typeface="Times New Roman" panose="02020603050405020304" pitchFamily="18" charset="0"/>
                    </a:endParaRPr>
                  </a:p>
                </p:txBody>
              </p:sp>
            </p:grpSp>
            <p:grpSp>
              <p:nvGrpSpPr>
                <p:cNvPr id="77" name="Group 76"/>
                <p:cNvGrpSpPr/>
                <p:nvPr/>
              </p:nvGrpSpPr>
              <p:grpSpPr>
                <a:xfrm>
                  <a:off x="2276569" y="3558774"/>
                  <a:ext cx="639683" cy="651291"/>
                  <a:chOff x="3470365" y="-326574"/>
                  <a:chExt cx="788122" cy="1018903"/>
                </a:xfrm>
              </p:grpSpPr>
              <p:sp>
                <p:nvSpPr>
                  <p:cNvPr id="129" name="Rectangle 128"/>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p:cNvSpPr txBox="1"/>
                  <p:nvPr/>
                </p:nvSpPr>
                <p:spPr>
                  <a:xfrm>
                    <a:off x="3470365" y="-174273"/>
                    <a:ext cx="78812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0</a:t>
                    </a:r>
                    <a:endParaRPr lang="en-US" sz="1600" baseline="-25000" dirty="0">
                      <a:latin typeface="Times New Roman" panose="02020603050405020304" pitchFamily="18" charset="0"/>
                      <a:cs typeface="Times New Roman" panose="02020603050405020304" pitchFamily="18" charset="0"/>
                    </a:endParaRPr>
                  </a:p>
                </p:txBody>
              </p:sp>
            </p:grpSp>
            <p:grpSp>
              <p:nvGrpSpPr>
                <p:cNvPr id="80" name="Group 79"/>
                <p:cNvGrpSpPr/>
                <p:nvPr/>
              </p:nvGrpSpPr>
              <p:grpSpPr>
                <a:xfrm>
                  <a:off x="3071745" y="4408956"/>
                  <a:ext cx="557626" cy="651291"/>
                  <a:chOff x="3513910" y="-326574"/>
                  <a:chExt cx="687023" cy="1018903"/>
                </a:xfrm>
              </p:grpSpPr>
              <p:sp>
                <p:nvSpPr>
                  <p:cNvPr id="127" name="Rectangle 126"/>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8" name="TextBox 127"/>
                  <p:cNvSpPr txBox="1"/>
                  <p:nvPr/>
                </p:nvSpPr>
                <p:spPr>
                  <a:xfrm>
                    <a:off x="3582621" y="-168926"/>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smtClean="0">
                        <a:latin typeface="Times New Roman" panose="02020603050405020304" pitchFamily="18" charset="0"/>
                        <a:cs typeface="Times New Roman" panose="02020603050405020304" pitchFamily="18" charset="0"/>
                      </a:rPr>
                      <a:t>1</a:t>
                    </a:r>
                    <a:endParaRPr lang="en-US" sz="1600" baseline="-25000" dirty="0">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1580329" y="4408839"/>
                  <a:ext cx="561938" cy="651291"/>
                  <a:chOff x="3513910" y="-326574"/>
                  <a:chExt cx="692336" cy="1018903"/>
                </a:xfrm>
              </p:grpSpPr>
              <p:sp>
                <p:nvSpPr>
                  <p:cNvPr id="125" name="Rectangle 124"/>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6" name="TextBox 125"/>
                  <p:cNvSpPr txBox="1"/>
                  <p:nvPr/>
                </p:nvSpPr>
                <p:spPr>
                  <a:xfrm>
                    <a:off x="3587934" y="-159095"/>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a:latin typeface="Times New Roman" panose="02020603050405020304" pitchFamily="18" charset="0"/>
                        <a:cs typeface="Times New Roman" panose="02020603050405020304" pitchFamily="18" charset="0"/>
                      </a:rPr>
                      <a:t>0</a:t>
                    </a:r>
                  </a:p>
                </p:txBody>
              </p:sp>
            </p:grpSp>
            <p:cxnSp>
              <p:nvCxnSpPr>
                <p:cNvPr id="82" name="Straight Arrow Connector 81"/>
                <p:cNvCxnSpPr/>
                <p:nvPr/>
              </p:nvCxnSpPr>
              <p:spPr>
                <a:xfrm>
                  <a:off x="2025629" y="4734484"/>
                  <a:ext cx="1046116" cy="117"/>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endCxn id="133" idx="1"/>
                </p:cNvCxnSpPr>
                <p:nvPr/>
              </p:nvCxnSpPr>
              <p:spPr>
                <a:xfrm>
                  <a:off x="2757215" y="3884419"/>
                  <a:ext cx="993106"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2757215" y="4207399"/>
                  <a:ext cx="314530" cy="20422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3513514" y="4207399"/>
                  <a:ext cx="236807" cy="20573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127" idx="0"/>
                </p:cNvCxnSpPr>
                <p:nvPr/>
              </p:nvCxnSpPr>
              <p:spPr>
                <a:xfrm flipV="1">
                  <a:off x="3292629" y="5060247"/>
                  <a:ext cx="1766" cy="2353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endCxn id="121" idx="1"/>
                </p:cNvCxnSpPr>
                <p:nvPr/>
              </p:nvCxnSpPr>
              <p:spPr>
                <a:xfrm>
                  <a:off x="4195623" y="3884419"/>
                  <a:ext cx="1094731" cy="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2023863" y="4203104"/>
                  <a:ext cx="288049" cy="205734"/>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109" idx="1"/>
                </p:cNvCxnSpPr>
                <p:nvPr/>
              </p:nvCxnSpPr>
              <p:spPr>
                <a:xfrm>
                  <a:off x="3513514" y="4727524"/>
                  <a:ext cx="1045255" cy="696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1787945" y="5053540"/>
                  <a:ext cx="1766" cy="2353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6728762" y="3558774"/>
                  <a:ext cx="500863" cy="651291"/>
                  <a:chOff x="3513910" y="-326574"/>
                  <a:chExt cx="617089" cy="1018903"/>
                </a:xfrm>
              </p:grpSpPr>
              <p:sp>
                <p:nvSpPr>
                  <p:cNvPr id="123" name="Rectangle 122"/>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p:cNvSpPr txBox="1"/>
                  <p:nvPr/>
                </p:nvSpPr>
                <p:spPr>
                  <a:xfrm>
                    <a:off x="3545503" y="-175395"/>
                    <a:ext cx="585496"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3</a:t>
                    </a:r>
                    <a:endParaRPr lang="en-US" sz="1600" baseline="-25000" dirty="0">
                      <a:latin typeface="Times New Roman" panose="02020603050405020304" pitchFamily="18" charset="0"/>
                      <a:cs typeface="Times New Roman" panose="02020603050405020304" pitchFamily="18" charset="0"/>
                    </a:endParaRPr>
                  </a:p>
                </p:txBody>
              </p:sp>
            </p:grpSp>
            <p:grpSp>
              <p:nvGrpSpPr>
                <p:cNvPr id="92" name="Group 91"/>
                <p:cNvGrpSpPr/>
                <p:nvPr/>
              </p:nvGrpSpPr>
              <p:grpSpPr>
                <a:xfrm>
                  <a:off x="5290356" y="3558774"/>
                  <a:ext cx="646740" cy="651291"/>
                  <a:chOff x="3513911" y="-326574"/>
                  <a:chExt cx="796816" cy="1018903"/>
                </a:xfrm>
              </p:grpSpPr>
              <p:sp>
                <p:nvSpPr>
                  <p:cNvPr id="121" name="Rectangle 120"/>
                  <p:cNvSpPr/>
                  <p:nvPr/>
                </p:nvSpPr>
                <p:spPr>
                  <a:xfrm flipV="1">
                    <a:off x="3513911"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2" name="TextBox 121"/>
                  <p:cNvSpPr txBox="1"/>
                  <p:nvPr/>
                </p:nvSpPr>
                <p:spPr>
                  <a:xfrm>
                    <a:off x="3522605" y="-175393"/>
                    <a:ext cx="78812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grpSp>
              <p:nvGrpSpPr>
                <p:cNvPr id="93" name="Group 92"/>
                <p:cNvGrpSpPr/>
                <p:nvPr/>
              </p:nvGrpSpPr>
              <p:grpSpPr>
                <a:xfrm>
                  <a:off x="6050186" y="4408956"/>
                  <a:ext cx="557626" cy="651291"/>
                  <a:chOff x="3513910" y="-326574"/>
                  <a:chExt cx="687023" cy="1018903"/>
                </a:xfrm>
              </p:grpSpPr>
              <p:sp>
                <p:nvSpPr>
                  <p:cNvPr id="119" name="Rectangle 118"/>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TextBox 119"/>
                  <p:cNvSpPr txBox="1"/>
                  <p:nvPr/>
                </p:nvSpPr>
                <p:spPr>
                  <a:xfrm>
                    <a:off x="3582621" y="-168926"/>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a:latin typeface="Times New Roman" panose="02020603050405020304" pitchFamily="18" charset="0"/>
                        <a:cs typeface="Times New Roman" panose="02020603050405020304" pitchFamily="18" charset="0"/>
                      </a:rPr>
                      <a:t>3</a:t>
                    </a:r>
                  </a:p>
                </p:txBody>
              </p:sp>
            </p:grpSp>
            <p:grpSp>
              <p:nvGrpSpPr>
                <p:cNvPr id="94" name="Group 93"/>
                <p:cNvGrpSpPr/>
                <p:nvPr/>
              </p:nvGrpSpPr>
              <p:grpSpPr>
                <a:xfrm>
                  <a:off x="4558767" y="4408839"/>
                  <a:ext cx="535880" cy="651291"/>
                  <a:chOff x="3513910" y="-326574"/>
                  <a:chExt cx="660232" cy="1018903"/>
                </a:xfrm>
              </p:grpSpPr>
              <p:sp>
                <p:nvSpPr>
                  <p:cNvPr id="109" name="Rectangle 108"/>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0" name="TextBox 109"/>
                  <p:cNvSpPr txBox="1"/>
                  <p:nvPr/>
                </p:nvSpPr>
                <p:spPr>
                  <a:xfrm>
                    <a:off x="3555831" y="-159095"/>
                    <a:ext cx="618311"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cxnSp>
              <p:nvCxnSpPr>
                <p:cNvPr id="95" name="Straight Arrow Connector 94"/>
                <p:cNvCxnSpPr/>
                <p:nvPr/>
              </p:nvCxnSpPr>
              <p:spPr>
                <a:xfrm>
                  <a:off x="5004070" y="4734484"/>
                  <a:ext cx="1046115" cy="117"/>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123" idx="1"/>
                </p:cNvCxnSpPr>
                <p:nvPr/>
              </p:nvCxnSpPr>
              <p:spPr>
                <a:xfrm>
                  <a:off x="5735656" y="3884419"/>
                  <a:ext cx="993106"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5735656" y="4207399"/>
                  <a:ext cx="314530" cy="20422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6491955" y="4207399"/>
                  <a:ext cx="236807" cy="20573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19" idx="0"/>
                </p:cNvCxnSpPr>
                <p:nvPr/>
              </p:nvCxnSpPr>
              <p:spPr>
                <a:xfrm flipV="1">
                  <a:off x="6271070" y="5060247"/>
                  <a:ext cx="1766" cy="2353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7174064" y="3884419"/>
                  <a:ext cx="473580"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5002304" y="4203104"/>
                  <a:ext cx="288049" cy="205734"/>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6491955" y="4727524"/>
                  <a:ext cx="473580"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4766386" y="5053540"/>
                  <a:ext cx="1766" cy="2353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795468" y="3640118"/>
                  <a:ext cx="233544" cy="307777"/>
                </a:xfrm>
                <a:prstGeom prst="rect">
                  <a:avLst/>
                </a:prstGeom>
                <a:noFill/>
              </p:spPr>
              <p:txBody>
                <a:bodyPr wrap="square" rtlCol="0">
                  <a:spAutoFit/>
                </a:bodyPr>
                <a:lstStyle/>
                <a:p>
                  <a:r>
                    <a:rPr lang="en-US" sz="1200" dirty="0" smtClean="0"/>
                    <a:t>~</a:t>
                  </a:r>
                  <a:endParaRPr lang="en-US" sz="1200" dirty="0"/>
                </a:p>
              </p:txBody>
            </p:sp>
            <p:sp>
              <p:nvSpPr>
                <p:cNvPr id="105" name="TextBox 104"/>
                <p:cNvSpPr txBox="1"/>
                <p:nvPr/>
              </p:nvSpPr>
              <p:spPr>
                <a:xfrm>
                  <a:off x="2355217" y="3225959"/>
                  <a:ext cx="569614" cy="376290"/>
                </a:xfrm>
                <a:prstGeom prst="rect">
                  <a:avLst/>
                </a:prstGeom>
                <a:noFill/>
              </p:spPr>
              <p:txBody>
                <a:bodyPr wrap="square" rtlCol="0">
                  <a:spAutoFit/>
                </a:bodyPr>
                <a:lstStyle/>
                <a:p>
                  <a:r>
                    <a:rPr lang="en-US" sz="1600" dirty="0" smtClean="0"/>
                    <a:t>A</a:t>
                  </a:r>
                  <a:endParaRPr lang="en-US" sz="1600" dirty="0"/>
                </a:p>
              </p:txBody>
            </p:sp>
            <p:sp>
              <p:nvSpPr>
                <p:cNvPr id="106" name="TextBox 105"/>
                <p:cNvSpPr txBox="1"/>
                <p:nvPr/>
              </p:nvSpPr>
              <p:spPr>
                <a:xfrm>
                  <a:off x="3754419" y="3196781"/>
                  <a:ext cx="569614" cy="376290"/>
                </a:xfrm>
                <a:prstGeom prst="rect">
                  <a:avLst/>
                </a:prstGeom>
                <a:noFill/>
              </p:spPr>
              <p:txBody>
                <a:bodyPr wrap="square" rtlCol="0">
                  <a:spAutoFit/>
                </a:bodyPr>
                <a:lstStyle/>
                <a:p>
                  <a:r>
                    <a:rPr lang="en-US" sz="1600" dirty="0" smtClean="0"/>
                    <a:t>girl</a:t>
                  </a:r>
                  <a:endParaRPr lang="en-US" sz="1600" dirty="0"/>
                </a:p>
              </p:txBody>
            </p:sp>
            <p:sp>
              <p:nvSpPr>
                <p:cNvPr id="107" name="TextBox 106"/>
                <p:cNvSpPr txBox="1"/>
                <p:nvPr/>
              </p:nvSpPr>
              <p:spPr>
                <a:xfrm>
                  <a:off x="5255559" y="3208535"/>
                  <a:ext cx="569614" cy="376290"/>
                </a:xfrm>
                <a:prstGeom prst="rect">
                  <a:avLst/>
                </a:prstGeom>
                <a:noFill/>
              </p:spPr>
              <p:txBody>
                <a:bodyPr wrap="square" rtlCol="0">
                  <a:spAutoFit/>
                </a:bodyPr>
                <a:lstStyle/>
                <a:p>
                  <a:r>
                    <a:rPr lang="en-US" sz="1600" dirty="0" smtClean="0"/>
                    <a:t>and</a:t>
                  </a:r>
                  <a:endParaRPr lang="en-US" sz="1600" dirty="0"/>
                </a:p>
              </p:txBody>
            </p:sp>
            <p:sp>
              <p:nvSpPr>
                <p:cNvPr id="108" name="TextBox 107"/>
                <p:cNvSpPr txBox="1"/>
                <p:nvPr/>
              </p:nvSpPr>
              <p:spPr>
                <a:xfrm>
                  <a:off x="6817726" y="3221522"/>
                  <a:ext cx="569614" cy="376290"/>
                </a:xfrm>
                <a:prstGeom prst="rect">
                  <a:avLst/>
                </a:prstGeom>
                <a:noFill/>
              </p:spPr>
              <p:txBody>
                <a:bodyPr wrap="square" rtlCol="0">
                  <a:spAutoFit/>
                </a:bodyPr>
                <a:lstStyle/>
                <a:p>
                  <a:r>
                    <a:rPr lang="en-US" sz="1600" dirty="0" smtClean="0"/>
                    <a:t>?</a:t>
                  </a:r>
                  <a:endParaRPr lang="en-US" sz="1600" dirty="0"/>
                </a:p>
              </p:txBody>
            </p:sp>
            <p:sp>
              <p:nvSpPr>
                <p:cNvPr id="176" name="Rectangle 175"/>
                <p:cNvSpPr/>
                <p:nvPr/>
              </p:nvSpPr>
              <p:spPr>
                <a:xfrm flipV="1">
                  <a:off x="3069201" y="2675448"/>
                  <a:ext cx="441770" cy="651291"/>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7" name="TextBox 176"/>
                <p:cNvSpPr txBox="1"/>
                <p:nvPr/>
              </p:nvSpPr>
              <p:spPr>
                <a:xfrm>
                  <a:off x="3120463" y="2776217"/>
                  <a:ext cx="565473"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1</a:t>
                  </a:r>
                </a:p>
              </p:txBody>
            </p:sp>
            <p:sp>
              <p:nvSpPr>
                <p:cNvPr id="168" name="Rectangle 167"/>
                <p:cNvSpPr/>
                <p:nvPr/>
              </p:nvSpPr>
              <p:spPr>
                <a:xfrm flipV="1">
                  <a:off x="1606054" y="2684522"/>
                  <a:ext cx="441769" cy="651291"/>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9" name="TextBox 168"/>
                <p:cNvSpPr txBox="1"/>
                <p:nvPr/>
              </p:nvSpPr>
              <p:spPr>
                <a:xfrm>
                  <a:off x="1645349" y="2783359"/>
                  <a:ext cx="597282"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0</a:t>
                  </a:r>
                </a:p>
              </p:txBody>
            </p:sp>
            <p:sp>
              <p:nvSpPr>
                <p:cNvPr id="200" name="Rectangle 199"/>
                <p:cNvSpPr/>
                <p:nvPr/>
              </p:nvSpPr>
              <p:spPr>
                <a:xfrm flipV="1">
                  <a:off x="6047640" y="2669323"/>
                  <a:ext cx="441769" cy="651291"/>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1" name="TextBox 200"/>
                <p:cNvSpPr txBox="1"/>
                <p:nvPr/>
              </p:nvSpPr>
              <p:spPr>
                <a:xfrm>
                  <a:off x="6084601" y="2779115"/>
                  <a:ext cx="565473"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3</a:t>
                  </a:r>
                </a:p>
              </p:txBody>
            </p:sp>
            <p:sp>
              <p:nvSpPr>
                <p:cNvPr id="198" name="Rectangle 197"/>
                <p:cNvSpPr/>
                <p:nvPr/>
              </p:nvSpPr>
              <p:spPr>
                <a:xfrm flipV="1">
                  <a:off x="4584499" y="2678397"/>
                  <a:ext cx="441770" cy="651291"/>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9" name="TextBox 198"/>
                <p:cNvSpPr txBox="1"/>
                <p:nvPr/>
              </p:nvSpPr>
              <p:spPr>
                <a:xfrm>
                  <a:off x="4627724" y="2767797"/>
                  <a:ext cx="597282"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cxnSp>
            <p:nvCxnSpPr>
              <p:cNvPr id="187" name="Straight Arrow Connector 186"/>
              <p:cNvCxnSpPr/>
              <p:nvPr/>
            </p:nvCxnSpPr>
            <p:spPr>
              <a:xfrm>
                <a:off x="5026267" y="2994969"/>
                <a:ext cx="1021373" cy="2666"/>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6489409" y="3320614"/>
                <a:ext cx="236807" cy="230678"/>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733110" y="3317063"/>
                <a:ext cx="310997" cy="23423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a:off x="5012111" y="3317170"/>
                <a:ext cx="275697" cy="23412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6489409" y="2996358"/>
                <a:ext cx="473580"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1" name="Straight Arrow Connector 110"/>
            <p:cNvCxnSpPr/>
            <p:nvPr/>
          </p:nvCxnSpPr>
          <p:spPr>
            <a:xfrm flipV="1">
              <a:off x="4305374" y="2778152"/>
              <a:ext cx="385281" cy="227729"/>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4304494" y="3654506"/>
              <a:ext cx="358832" cy="201439"/>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115" name="Rectangle 114"/>
          <p:cNvSpPr/>
          <p:nvPr/>
        </p:nvSpPr>
        <p:spPr>
          <a:xfrm rot="10800000" flipV="1">
            <a:off x="466889" y="4132308"/>
            <a:ext cx="1979759" cy="604388"/>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Visual Features</a:t>
            </a:r>
            <a:endParaRPr lang="en-US" sz="1400" dirty="0">
              <a:solidFill>
                <a:schemeClr val="tx1"/>
              </a:solidFill>
            </a:endParaRPr>
          </a:p>
        </p:txBody>
      </p:sp>
      <p:sp>
        <p:nvSpPr>
          <p:cNvPr id="116" name="Rectangle 115"/>
          <p:cNvSpPr/>
          <p:nvPr/>
        </p:nvSpPr>
        <p:spPr>
          <a:xfrm rot="10800000" flipV="1">
            <a:off x="466889" y="2864624"/>
            <a:ext cx="1979759" cy="604388"/>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Sentence</a:t>
            </a:r>
            <a:endParaRPr lang="en-US" sz="1400" dirty="0">
              <a:solidFill>
                <a:schemeClr val="tx1"/>
              </a:solidFill>
            </a:endParaRPr>
          </a:p>
        </p:txBody>
      </p:sp>
      <p:sp>
        <p:nvSpPr>
          <p:cNvPr id="7" name="Right Arrow 6"/>
          <p:cNvSpPr/>
          <p:nvPr/>
        </p:nvSpPr>
        <p:spPr>
          <a:xfrm rot="16200000">
            <a:off x="1253171" y="3625042"/>
            <a:ext cx="407194" cy="351236"/>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810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31" y="375758"/>
            <a:ext cx="7886700" cy="613069"/>
          </a:xfrm>
        </p:spPr>
        <p:txBody>
          <a:bodyPr>
            <a:normAutofit fontScale="90000"/>
          </a:bodyPr>
          <a:lstStyle/>
          <a:p>
            <a:r>
              <a:rPr lang="en-US" dirty="0" smtClean="0">
                <a:latin typeface="Segoe UI Semilight" panose="020B0402040204020203" pitchFamily="34" charset="0"/>
                <a:cs typeface="Segoe UI Semilight" panose="020B0402040204020203" pitchFamily="34" charset="0"/>
              </a:rPr>
              <a:t>Visual feature generation</a:t>
            </a:r>
            <a:endParaRPr lang="en-US" dirty="0">
              <a:latin typeface="Segoe UI Semilight" panose="020B0402040204020203" pitchFamily="34" charset="0"/>
              <a:cs typeface="Segoe UI Semilight" panose="020B0402040204020203" pitchFamily="34" charset="0"/>
            </a:endParaRPr>
          </a:p>
        </p:txBody>
      </p:sp>
      <p:grpSp>
        <p:nvGrpSpPr>
          <p:cNvPr id="9" name="Group 8"/>
          <p:cNvGrpSpPr/>
          <p:nvPr/>
        </p:nvGrpSpPr>
        <p:grpSpPr>
          <a:xfrm>
            <a:off x="3055423" y="1543514"/>
            <a:ext cx="5734610" cy="1937560"/>
            <a:chOff x="3055423" y="1543514"/>
            <a:chExt cx="5734610" cy="1937560"/>
          </a:xfrm>
        </p:grpSpPr>
        <p:grpSp>
          <p:nvGrpSpPr>
            <p:cNvPr id="10" name="Group 9"/>
            <p:cNvGrpSpPr/>
            <p:nvPr/>
          </p:nvGrpSpPr>
          <p:grpSpPr>
            <a:xfrm>
              <a:off x="3055423" y="1557987"/>
              <a:ext cx="5734610" cy="1923087"/>
              <a:chOff x="1380168" y="1519735"/>
              <a:chExt cx="6373801" cy="2137437"/>
            </a:xfrm>
          </p:grpSpPr>
          <p:grpSp>
            <p:nvGrpSpPr>
              <p:cNvPr id="5" name="Group 4"/>
              <p:cNvGrpSpPr/>
              <p:nvPr/>
            </p:nvGrpSpPr>
            <p:grpSpPr>
              <a:xfrm>
                <a:off x="1380168" y="1519735"/>
                <a:ext cx="6373801" cy="2137437"/>
                <a:chOff x="1273843" y="2072628"/>
                <a:chExt cx="6373801" cy="2137437"/>
              </a:xfrm>
            </p:grpSpPr>
            <p:cxnSp>
              <p:nvCxnSpPr>
                <p:cNvPr id="148" name="Straight Arrow Connector 147"/>
                <p:cNvCxnSpPr/>
                <p:nvPr/>
              </p:nvCxnSpPr>
              <p:spPr>
                <a:xfrm>
                  <a:off x="2047826" y="3001093"/>
                  <a:ext cx="1021373" cy="2666"/>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3510968" y="3326739"/>
                  <a:ext cx="236807" cy="230678"/>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2754669" y="3323188"/>
                  <a:ext cx="310997" cy="23423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76" idx="2"/>
                </p:cNvCxnSpPr>
                <p:nvPr/>
              </p:nvCxnSpPr>
              <p:spPr>
                <a:xfrm flipV="1">
                  <a:off x="3290084" y="2426103"/>
                  <a:ext cx="1767" cy="249346"/>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2033670" y="3323295"/>
                  <a:ext cx="275697" cy="23412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endCxn id="198" idx="1"/>
                </p:cNvCxnSpPr>
                <p:nvPr/>
              </p:nvCxnSpPr>
              <p:spPr>
                <a:xfrm>
                  <a:off x="3510968" y="3002482"/>
                  <a:ext cx="1073530" cy="156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1835777" y="2428388"/>
                  <a:ext cx="1767" cy="249346"/>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4078851" y="2073695"/>
                  <a:ext cx="233544" cy="307777"/>
                </a:xfrm>
                <a:prstGeom prst="rect">
                  <a:avLst/>
                </a:prstGeom>
                <a:noFill/>
              </p:spPr>
              <p:txBody>
                <a:bodyPr wrap="square" rtlCol="0">
                  <a:spAutoFit/>
                </a:bodyPr>
                <a:lstStyle/>
                <a:p>
                  <a:r>
                    <a:rPr lang="en-US" sz="1200" dirty="0" smtClean="0"/>
                    <a:t>~</a:t>
                  </a:r>
                  <a:endParaRPr lang="en-US" sz="1200" dirty="0"/>
                </a:p>
              </p:txBody>
            </p:sp>
            <p:grpSp>
              <p:nvGrpSpPr>
                <p:cNvPr id="4" name="Group 3"/>
                <p:cNvGrpSpPr/>
                <p:nvPr/>
              </p:nvGrpSpPr>
              <p:grpSpPr>
                <a:xfrm>
                  <a:off x="1273843" y="2072628"/>
                  <a:ext cx="6373801" cy="2137437"/>
                  <a:chOff x="1273843" y="2072628"/>
                  <a:chExt cx="6373801" cy="2137437"/>
                </a:xfrm>
              </p:grpSpPr>
              <p:sp>
                <p:nvSpPr>
                  <p:cNvPr id="166" name="Rectangle 165"/>
                  <p:cNvSpPr/>
                  <p:nvPr/>
                </p:nvSpPr>
                <p:spPr>
                  <a:xfrm flipV="1">
                    <a:off x="1273843" y="2102833"/>
                    <a:ext cx="5900221" cy="316515"/>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9" name="Group 68"/>
                  <p:cNvGrpSpPr/>
                  <p:nvPr/>
                </p:nvGrpSpPr>
                <p:grpSpPr>
                  <a:xfrm>
                    <a:off x="3750321" y="3558774"/>
                    <a:ext cx="481475" cy="651291"/>
                    <a:chOff x="3513910" y="-326574"/>
                    <a:chExt cx="593202" cy="1018903"/>
                  </a:xfrm>
                </p:grpSpPr>
                <p:sp>
                  <p:nvSpPr>
                    <p:cNvPr id="133" name="Rectangle 132"/>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4" name="TextBox 133"/>
                    <p:cNvSpPr txBox="1"/>
                    <p:nvPr/>
                  </p:nvSpPr>
                  <p:spPr>
                    <a:xfrm>
                      <a:off x="3521615" y="-157929"/>
                      <a:ext cx="585497"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1</a:t>
                      </a:r>
                      <a:endParaRPr lang="en-US" sz="1600" baseline="-25000" dirty="0">
                        <a:latin typeface="Times New Roman" panose="02020603050405020304" pitchFamily="18" charset="0"/>
                        <a:cs typeface="Times New Roman" panose="02020603050405020304" pitchFamily="18" charset="0"/>
                      </a:endParaRPr>
                    </a:p>
                  </p:txBody>
                </p:sp>
              </p:grpSp>
              <p:grpSp>
                <p:nvGrpSpPr>
                  <p:cNvPr id="77" name="Group 76"/>
                  <p:cNvGrpSpPr/>
                  <p:nvPr/>
                </p:nvGrpSpPr>
                <p:grpSpPr>
                  <a:xfrm>
                    <a:off x="2276569" y="3558774"/>
                    <a:ext cx="639683" cy="651291"/>
                    <a:chOff x="3470365" y="-326574"/>
                    <a:chExt cx="788122" cy="1018903"/>
                  </a:xfrm>
                </p:grpSpPr>
                <p:sp>
                  <p:nvSpPr>
                    <p:cNvPr id="129" name="Rectangle 128"/>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p:cNvSpPr txBox="1"/>
                    <p:nvPr/>
                  </p:nvSpPr>
                  <p:spPr>
                    <a:xfrm>
                      <a:off x="3470365" y="-174273"/>
                      <a:ext cx="78812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0</a:t>
                      </a:r>
                      <a:endParaRPr lang="en-US" sz="1600" baseline="-25000" dirty="0">
                        <a:latin typeface="Times New Roman" panose="02020603050405020304" pitchFamily="18" charset="0"/>
                        <a:cs typeface="Times New Roman" panose="02020603050405020304" pitchFamily="18" charset="0"/>
                      </a:endParaRPr>
                    </a:p>
                  </p:txBody>
                </p:sp>
              </p:grpSp>
              <p:cxnSp>
                <p:nvCxnSpPr>
                  <p:cNvPr id="83" name="Straight Arrow Connector 82"/>
                  <p:cNvCxnSpPr>
                    <a:endCxn id="133" idx="1"/>
                  </p:cNvCxnSpPr>
                  <p:nvPr/>
                </p:nvCxnSpPr>
                <p:spPr>
                  <a:xfrm>
                    <a:off x="2757215" y="3884419"/>
                    <a:ext cx="993106"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endCxn id="121" idx="1"/>
                  </p:cNvCxnSpPr>
                  <p:nvPr/>
                </p:nvCxnSpPr>
                <p:spPr>
                  <a:xfrm>
                    <a:off x="4195623" y="3884419"/>
                    <a:ext cx="1094731" cy="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6728762" y="3558774"/>
                    <a:ext cx="500863" cy="651291"/>
                    <a:chOff x="3513910" y="-326574"/>
                    <a:chExt cx="617089" cy="1018903"/>
                  </a:xfrm>
                </p:grpSpPr>
                <p:sp>
                  <p:nvSpPr>
                    <p:cNvPr id="123" name="Rectangle 122"/>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p:cNvSpPr txBox="1"/>
                    <p:nvPr/>
                  </p:nvSpPr>
                  <p:spPr>
                    <a:xfrm>
                      <a:off x="3545503" y="-175395"/>
                      <a:ext cx="585496"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3</a:t>
                      </a:r>
                      <a:endParaRPr lang="en-US" sz="1600" baseline="-25000" dirty="0">
                        <a:latin typeface="Times New Roman" panose="02020603050405020304" pitchFamily="18" charset="0"/>
                        <a:cs typeface="Times New Roman" panose="02020603050405020304" pitchFamily="18" charset="0"/>
                      </a:endParaRPr>
                    </a:p>
                  </p:txBody>
                </p:sp>
              </p:grpSp>
              <p:grpSp>
                <p:nvGrpSpPr>
                  <p:cNvPr id="92" name="Group 91"/>
                  <p:cNvGrpSpPr/>
                  <p:nvPr/>
                </p:nvGrpSpPr>
                <p:grpSpPr>
                  <a:xfrm>
                    <a:off x="5290356" y="3558774"/>
                    <a:ext cx="646740" cy="651291"/>
                    <a:chOff x="3513911" y="-326574"/>
                    <a:chExt cx="796816" cy="1018903"/>
                  </a:xfrm>
                </p:grpSpPr>
                <p:sp>
                  <p:nvSpPr>
                    <p:cNvPr id="121" name="Rectangle 120"/>
                    <p:cNvSpPr/>
                    <p:nvPr/>
                  </p:nvSpPr>
                  <p:spPr>
                    <a:xfrm flipV="1">
                      <a:off x="3513911"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2" name="TextBox 121"/>
                    <p:cNvSpPr txBox="1"/>
                    <p:nvPr/>
                  </p:nvSpPr>
                  <p:spPr>
                    <a:xfrm>
                      <a:off x="3522605" y="-175393"/>
                      <a:ext cx="78812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cxnSp>
                <p:nvCxnSpPr>
                  <p:cNvPr id="96" name="Straight Arrow Connector 95"/>
                  <p:cNvCxnSpPr>
                    <a:endCxn id="123" idx="1"/>
                  </p:cNvCxnSpPr>
                  <p:nvPr/>
                </p:nvCxnSpPr>
                <p:spPr>
                  <a:xfrm>
                    <a:off x="5735656" y="3884419"/>
                    <a:ext cx="993106"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7174064" y="3884419"/>
                    <a:ext cx="473580"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795468" y="3640118"/>
                    <a:ext cx="233544" cy="307777"/>
                  </a:xfrm>
                  <a:prstGeom prst="rect">
                    <a:avLst/>
                  </a:prstGeom>
                  <a:noFill/>
                </p:spPr>
                <p:txBody>
                  <a:bodyPr wrap="square" rtlCol="0">
                    <a:spAutoFit/>
                  </a:bodyPr>
                  <a:lstStyle/>
                  <a:p>
                    <a:r>
                      <a:rPr lang="en-US" sz="1200" dirty="0" smtClean="0"/>
                      <a:t>~</a:t>
                    </a:r>
                    <a:endParaRPr lang="en-US" sz="1200" dirty="0"/>
                  </a:p>
                </p:txBody>
              </p:sp>
              <p:sp>
                <p:nvSpPr>
                  <p:cNvPr id="176" name="Rectangle 175"/>
                  <p:cNvSpPr/>
                  <p:nvPr/>
                </p:nvSpPr>
                <p:spPr>
                  <a:xfrm flipV="1">
                    <a:off x="3069201" y="2675448"/>
                    <a:ext cx="441770" cy="651291"/>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7" name="TextBox 176"/>
                  <p:cNvSpPr txBox="1"/>
                  <p:nvPr/>
                </p:nvSpPr>
                <p:spPr>
                  <a:xfrm>
                    <a:off x="3120463" y="2776217"/>
                    <a:ext cx="565473"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1</a:t>
                    </a:r>
                  </a:p>
                </p:txBody>
              </p:sp>
              <p:sp>
                <p:nvSpPr>
                  <p:cNvPr id="168" name="Rectangle 167"/>
                  <p:cNvSpPr/>
                  <p:nvPr/>
                </p:nvSpPr>
                <p:spPr>
                  <a:xfrm flipV="1">
                    <a:off x="1606054" y="2684522"/>
                    <a:ext cx="441769" cy="651291"/>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9" name="TextBox 168"/>
                  <p:cNvSpPr txBox="1"/>
                  <p:nvPr/>
                </p:nvSpPr>
                <p:spPr>
                  <a:xfrm>
                    <a:off x="1645349" y="2783359"/>
                    <a:ext cx="597282"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0</a:t>
                    </a:r>
                  </a:p>
                </p:txBody>
              </p:sp>
              <p:sp>
                <p:nvSpPr>
                  <p:cNvPr id="167" name="TextBox 166"/>
                  <p:cNvSpPr txBox="1"/>
                  <p:nvPr/>
                </p:nvSpPr>
                <p:spPr>
                  <a:xfrm>
                    <a:off x="4047733" y="2072628"/>
                    <a:ext cx="1020761"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v</a:t>
                    </a:r>
                    <a:endParaRPr lang="en-US" sz="1600" dirty="0">
                      <a:latin typeface="Times New Roman" panose="02020603050405020304" pitchFamily="18" charset="0"/>
                      <a:cs typeface="Times New Roman" panose="02020603050405020304" pitchFamily="18" charset="0"/>
                    </a:endParaRPr>
                  </a:p>
                </p:txBody>
              </p:sp>
              <p:sp>
                <p:nvSpPr>
                  <p:cNvPr id="200" name="Rectangle 199"/>
                  <p:cNvSpPr/>
                  <p:nvPr/>
                </p:nvSpPr>
                <p:spPr>
                  <a:xfrm flipV="1">
                    <a:off x="6047640" y="2669323"/>
                    <a:ext cx="441769" cy="651291"/>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1" name="TextBox 200"/>
                  <p:cNvSpPr txBox="1"/>
                  <p:nvPr/>
                </p:nvSpPr>
                <p:spPr>
                  <a:xfrm>
                    <a:off x="6084601" y="2779115"/>
                    <a:ext cx="565473"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3</a:t>
                    </a:r>
                  </a:p>
                </p:txBody>
              </p:sp>
              <p:sp>
                <p:nvSpPr>
                  <p:cNvPr id="198" name="Rectangle 197"/>
                  <p:cNvSpPr/>
                  <p:nvPr/>
                </p:nvSpPr>
                <p:spPr>
                  <a:xfrm flipV="1">
                    <a:off x="4584499" y="2678397"/>
                    <a:ext cx="441770" cy="651291"/>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9" name="TextBox 198"/>
                  <p:cNvSpPr txBox="1"/>
                  <p:nvPr/>
                </p:nvSpPr>
                <p:spPr>
                  <a:xfrm>
                    <a:off x="4627724" y="2767797"/>
                    <a:ext cx="597282" cy="37629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cxnSp>
              <p:nvCxnSpPr>
                <p:cNvPr id="187" name="Straight Arrow Connector 186"/>
                <p:cNvCxnSpPr/>
                <p:nvPr/>
              </p:nvCxnSpPr>
              <p:spPr>
                <a:xfrm>
                  <a:off x="5026267" y="2994969"/>
                  <a:ext cx="1021373" cy="2666"/>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6489409" y="3320614"/>
                  <a:ext cx="236807" cy="230678"/>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733110" y="3317063"/>
                  <a:ext cx="310997" cy="23423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200" idx="2"/>
                </p:cNvCxnSpPr>
                <p:nvPr/>
              </p:nvCxnSpPr>
              <p:spPr>
                <a:xfrm flipV="1">
                  <a:off x="6268525" y="2419978"/>
                  <a:ext cx="1767" cy="24934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a:off x="5012111" y="3317170"/>
                  <a:ext cx="275697" cy="23412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6489409" y="2996358"/>
                  <a:ext cx="473580"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V="1">
                  <a:off x="4814218" y="2422263"/>
                  <a:ext cx="1767" cy="24934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1" name="Straight Arrow Connector 110"/>
              <p:cNvCxnSpPr/>
              <p:nvPr/>
            </p:nvCxnSpPr>
            <p:spPr>
              <a:xfrm flipV="1">
                <a:off x="4305374" y="2778152"/>
                <a:ext cx="385281" cy="227729"/>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5559247" y="1543514"/>
              <a:ext cx="233544" cy="307777"/>
            </a:xfrm>
            <a:prstGeom prst="rect">
              <a:avLst/>
            </a:prstGeom>
            <a:noFill/>
          </p:spPr>
          <p:txBody>
            <a:bodyPr wrap="square" rtlCol="0">
              <a:spAutoFit/>
            </a:bodyPr>
            <a:lstStyle/>
            <a:p>
              <a:r>
                <a:rPr lang="en-US" sz="1400" dirty="0" smtClean="0"/>
                <a:t>~</a:t>
              </a:r>
              <a:endParaRPr lang="en-US" sz="1400" dirty="0"/>
            </a:p>
          </p:txBody>
        </p:sp>
      </p:grpSp>
      <p:sp>
        <p:nvSpPr>
          <p:cNvPr id="114" name="Rectangle 113"/>
          <p:cNvSpPr/>
          <p:nvPr/>
        </p:nvSpPr>
        <p:spPr>
          <a:xfrm rot="10800000" flipV="1">
            <a:off x="466889" y="1585163"/>
            <a:ext cx="1979759" cy="616165"/>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Visual features</a:t>
            </a:r>
            <a:endParaRPr lang="en-US" sz="1400" dirty="0">
              <a:solidFill>
                <a:schemeClr val="tx1"/>
              </a:solidFill>
            </a:endParaRPr>
          </a:p>
        </p:txBody>
      </p:sp>
      <p:sp>
        <p:nvSpPr>
          <p:cNvPr id="116" name="Rectangle 115"/>
          <p:cNvSpPr/>
          <p:nvPr/>
        </p:nvSpPr>
        <p:spPr>
          <a:xfrm rot="10800000" flipV="1">
            <a:off x="466889" y="2864624"/>
            <a:ext cx="1979759" cy="604388"/>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Sentence</a:t>
            </a:r>
            <a:endParaRPr lang="en-US" sz="1400" dirty="0">
              <a:solidFill>
                <a:schemeClr val="tx1"/>
              </a:solidFill>
            </a:endParaRPr>
          </a:p>
        </p:txBody>
      </p:sp>
      <p:sp>
        <p:nvSpPr>
          <p:cNvPr id="117" name="Right Arrow 116"/>
          <p:cNvSpPr/>
          <p:nvPr/>
        </p:nvSpPr>
        <p:spPr>
          <a:xfrm rot="16200000">
            <a:off x="1253171" y="2357358"/>
            <a:ext cx="407194" cy="351236"/>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4028353" y="2595657"/>
            <a:ext cx="512491" cy="338554"/>
          </a:xfrm>
          <a:prstGeom prst="rect">
            <a:avLst/>
          </a:prstGeom>
          <a:noFill/>
        </p:spPr>
        <p:txBody>
          <a:bodyPr wrap="square" rtlCol="0">
            <a:spAutoFit/>
          </a:bodyPr>
          <a:lstStyle/>
          <a:p>
            <a:r>
              <a:rPr lang="en-US" sz="1600" dirty="0" smtClean="0"/>
              <a:t>A</a:t>
            </a:r>
            <a:endParaRPr lang="en-US" sz="1600" dirty="0"/>
          </a:p>
        </p:txBody>
      </p:sp>
      <p:sp>
        <p:nvSpPr>
          <p:cNvPr id="55" name="TextBox 54"/>
          <p:cNvSpPr txBox="1"/>
          <p:nvPr/>
        </p:nvSpPr>
        <p:spPr>
          <a:xfrm>
            <a:off x="5287237" y="2569405"/>
            <a:ext cx="512491" cy="338554"/>
          </a:xfrm>
          <a:prstGeom prst="rect">
            <a:avLst/>
          </a:prstGeom>
          <a:noFill/>
        </p:spPr>
        <p:txBody>
          <a:bodyPr wrap="square" rtlCol="0">
            <a:spAutoFit/>
          </a:bodyPr>
          <a:lstStyle/>
          <a:p>
            <a:r>
              <a:rPr lang="en-US" sz="1600" dirty="0" smtClean="0"/>
              <a:t>girl</a:t>
            </a:r>
            <a:endParaRPr lang="en-US" sz="1600" dirty="0"/>
          </a:p>
        </p:txBody>
      </p:sp>
      <p:sp>
        <p:nvSpPr>
          <p:cNvPr id="56" name="TextBox 55"/>
          <p:cNvSpPr txBox="1"/>
          <p:nvPr/>
        </p:nvSpPr>
        <p:spPr>
          <a:xfrm>
            <a:off x="6637836" y="2579981"/>
            <a:ext cx="512491" cy="338554"/>
          </a:xfrm>
          <a:prstGeom prst="rect">
            <a:avLst/>
          </a:prstGeom>
          <a:noFill/>
        </p:spPr>
        <p:txBody>
          <a:bodyPr wrap="square" rtlCol="0">
            <a:spAutoFit/>
          </a:bodyPr>
          <a:lstStyle/>
          <a:p>
            <a:r>
              <a:rPr lang="en-US" sz="1600" dirty="0" smtClean="0"/>
              <a:t>and</a:t>
            </a:r>
            <a:endParaRPr lang="en-US" sz="1600" dirty="0"/>
          </a:p>
        </p:txBody>
      </p:sp>
      <p:sp>
        <p:nvSpPr>
          <p:cNvPr id="57" name="TextBox 56"/>
          <p:cNvSpPr txBox="1"/>
          <p:nvPr/>
        </p:nvSpPr>
        <p:spPr>
          <a:xfrm>
            <a:off x="7940318" y="2591665"/>
            <a:ext cx="512491" cy="338554"/>
          </a:xfrm>
          <a:prstGeom prst="rect">
            <a:avLst/>
          </a:prstGeom>
          <a:noFill/>
        </p:spPr>
        <p:txBody>
          <a:bodyPr wrap="square" rtlCol="0">
            <a:spAutoFit/>
          </a:bodyPr>
          <a:lstStyle/>
          <a:p>
            <a:r>
              <a:rPr lang="en-US" sz="1600" dirty="0" smtClean="0"/>
              <a:t>boy</a:t>
            </a:r>
            <a:endParaRPr lang="en-US" sz="1600" dirty="0"/>
          </a:p>
        </p:txBody>
      </p:sp>
    </p:spTree>
    <p:extLst>
      <p:ext uri="{BB962C8B-B14F-4D97-AF65-F5344CB8AC3E}">
        <p14:creationId xmlns:p14="http://schemas.microsoft.com/office/powerpoint/2010/main" val="26491420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67784" b="47476"/>
          <a:stretch/>
        </p:blipFill>
        <p:spPr>
          <a:xfrm>
            <a:off x="1137994" y="3827721"/>
            <a:ext cx="2331599" cy="590455"/>
          </a:xfrm>
          <a:prstGeom prst="rect">
            <a:avLst/>
          </a:prstGeom>
        </p:spPr>
      </p:pic>
      <p:pic>
        <p:nvPicPr>
          <p:cNvPr id="5" name="Picture 4"/>
          <p:cNvPicPr>
            <a:picLocks noChangeAspect="1"/>
          </p:cNvPicPr>
          <p:nvPr/>
        </p:nvPicPr>
        <p:blipFill>
          <a:blip r:embed="rId3"/>
          <a:stretch>
            <a:fillRect/>
          </a:stretch>
        </p:blipFill>
        <p:spPr>
          <a:xfrm>
            <a:off x="1307805" y="1943765"/>
            <a:ext cx="2509283" cy="531010"/>
          </a:xfrm>
          <a:prstGeom prst="rect">
            <a:avLst/>
          </a:prstGeom>
        </p:spPr>
      </p:pic>
      <p:sp>
        <p:nvSpPr>
          <p:cNvPr id="6" name="TextBox 5"/>
          <p:cNvSpPr txBox="1"/>
          <p:nvPr/>
        </p:nvSpPr>
        <p:spPr>
          <a:xfrm>
            <a:off x="579473" y="1424763"/>
            <a:ext cx="3965945" cy="400110"/>
          </a:xfrm>
          <a:prstGeom prst="rect">
            <a:avLst/>
          </a:prstGeom>
          <a:noFill/>
        </p:spPr>
        <p:txBody>
          <a:bodyPr wrap="square" rtlCol="0">
            <a:spAutoFit/>
          </a:bodyPr>
          <a:lstStyle/>
          <a:p>
            <a:r>
              <a:rPr lang="en-US" sz="2000" dirty="0" smtClean="0"/>
              <a:t>Previous</a:t>
            </a:r>
            <a:endParaRPr lang="en-US" sz="2000" dirty="0"/>
          </a:p>
        </p:txBody>
      </p:sp>
      <p:sp>
        <p:nvSpPr>
          <p:cNvPr id="7" name="TextBox 6"/>
          <p:cNvSpPr txBox="1"/>
          <p:nvPr/>
        </p:nvSpPr>
        <p:spPr>
          <a:xfrm>
            <a:off x="657445" y="3458389"/>
            <a:ext cx="3965945" cy="400110"/>
          </a:xfrm>
          <a:prstGeom prst="rect">
            <a:avLst/>
          </a:prstGeom>
          <a:noFill/>
        </p:spPr>
        <p:txBody>
          <a:bodyPr wrap="square" rtlCol="0">
            <a:spAutoFit/>
          </a:bodyPr>
          <a:lstStyle/>
          <a:p>
            <a:r>
              <a:rPr lang="en-US" sz="2000" dirty="0" smtClean="0"/>
              <a:t>Current work</a:t>
            </a:r>
            <a:endParaRPr lang="en-US" sz="2000" dirty="0"/>
          </a:p>
        </p:txBody>
      </p:sp>
      <p:pic>
        <p:nvPicPr>
          <p:cNvPr id="8" name="Picture 7"/>
          <p:cNvPicPr>
            <a:picLocks noChangeAspect="1"/>
          </p:cNvPicPr>
          <p:nvPr/>
        </p:nvPicPr>
        <p:blipFill rotWithShape="1">
          <a:blip r:embed="rId2"/>
          <a:srcRect t="47691" r="53005"/>
          <a:stretch/>
        </p:blipFill>
        <p:spPr>
          <a:xfrm>
            <a:off x="1355481" y="4457324"/>
            <a:ext cx="3401248" cy="588049"/>
          </a:xfrm>
          <a:prstGeom prst="rect">
            <a:avLst/>
          </a:prstGeom>
        </p:spPr>
      </p:pic>
      <p:pic>
        <p:nvPicPr>
          <p:cNvPr id="9" name="Picture 8"/>
          <p:cNvPicPr>
            <a:picLocks noChangeAspect="1"/>
          </p:cNvPicPr>
          <p:nvPr/>
        </p:nvPicPr>
        <p:blipFill rotWithShape="1">
          <a:blip r:embed="rId2"/>
          <a:srcRect l="61617" t="47340" r="14767"/>
          <a:stretch/>
        </p:blipFill>
        <p:spPr>
          <a:xfrm>
            <a:off x="4930923" y="4491393"/>
            <a:ext cx="1709160" cy="591995"/>
          </a:xfrm>
          <a:prstGeom prst="rect">
            <a:avLst/>
          </a:prstGeom>
        </p:spPr>
      </p:pic>
      <p:pic>
        <p:nvPicPr>
          <p:cNvPr id="10" name="Picture 9"/>
          <p:cNvPicPr>
            <a:picLocks noChangeAspect="1"/>
          </p:cNvPicPr>
          <p:nvPr/>
        </p:nvPicPr>
        <p:blipFill rotWithShape="1">
          <a:blip r:embed="rId2"/>
          <a:srcRect l="44870" r="52296" b="47476"/>
          <a:stretch/>
        </p:blipFill>
        <p:spPr>
          <a:xfrm>
            <a:off x="3469593" y="3847295"/>
            <a:ext cx="205099" cy="590455"/>
          </a:xfrm>
          <a:prstGeom prst="rect">
            <a:avLst/>
          </a:prstGeom>
        </p:spPr>
      </p:pic>
      <p:pic>
        <p:nvPicPr>
          <p:cNvPr id="11" name="Picture 10"/>
          <p:cNvPicPr>
            <a:picLocks noChangeAspect="1"/>
          </p:cNvPicPr>
          <p:nvPr/>
        </p:nvPicPr>
        <p:blipFill rotWithShape="1">
          <a:blip r:embed="rId2"/>
          <a:srcRect l="44870" r="52296" b="47476"/>
          <a:stretch/>
        </p:blipFill>
        <p:spPr>
          <a:xfrm>
            <a:off x="4725824" y="4506117"/>
            <a:ext cx="205099" cy="590455"/>
          </a:xfrm>
          <a:prstGeom prst="rect">
            <a:avLst/>
          </a:prstGeom>
        </p:spPr>
      </p:pic>
      <p:pic>
        <p:nvPicPr>
          <p:cNvPr id="12" name="Picture 11"/>
          <p:cNvPicPr>
            <a:picLocks noChangeAspect="1"/>
          </p:cNvPicPr>
          <p:nvPr/>
        </p:nvPicPr>
        <p:blipFill rotWithShape="1">
          <a:blip r:embed="rId2"/>
          <a:srcRect l="44870" r="52296" b="47476"/>
          <a:stretch/>
        </p:blipFill>
        <p:spPr>
          <a:xfrm>
            <a:off x="6611167" y="4530395"/>
            <a:ext cx="205099" cy="590455"/>
          </a:xfrm>
          <a:prstGeom prst="rect">
            <a:avLst/>
          </a:prstGeom>
        </p:spPr>
      </p:pic>
    </p:spTree>
    <p:extLst>
      <p:ext uri="{BB962C8B-B14F-4D97-AF65-F5344CB8AC3E}">
        <p14:creationId xmlns:p14="http://schemas.microsoft.com/office/powerpoint/2010/main" val="3084961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0089"/>
            <a:ext cx="9144000" cy="6157911"/>
          </a:xfrm>
          <a:prstGeom prst="rect">
            <a:avLst/>
          </a:prstGeom>
        </p:spPr>
      </p:pic>
      <p:sp>
        <p:nvSpPr>
          <p:cNvPr id="5" name="Rectangle 4"/>
          <p:cNvSpPr/>
          <p:nvPr/>
        </p:nvSpPr>
        <p:spPr>
          <a:xfrm>
            <a:off x="129633" y="129186"/>
            <a:ext cx="8527551" cy="4616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t>A </a:t>
            </a:r>
            <a:r>
              <a:rPr lang="en-US" sz="2400" dirty="0"/>
              <a:t>man with a colorful umbrella </a:t>
            </a:r>
            <a:r>
              <a:rPr lang="en-US" sz="2400" dirty="0" smtClean="0"/>
              <a:t>walking down </a:t>
            </a:r>
            <a:r>
              <a:rPr lang="en-US" sz="2400" dirty="0"/>
              <a:t>a </a:t>
            </a:r>
            <a:r>
              <a:rPr lang="en-US" sz="2400" dirty="0" smtClean="0"/>
              <a:t>street.</a:t>
            </a:r>
            <a:endParaRPr lang="en-US" sz="2400" dirty="0"/>
          </a:p>
        </p:txBody>
      </p:sp>
    </p:spTree>
    <p:extLst>
      <p:ext uri="{BB962C8B-B14F-4D97-AF65-F5344CB8AC3E}">
        <p14:creationId xmlns:p14="http://schemas.microsoft.com/office/powerpoint/2010/main" val="1980177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9853"/>
          <a:stretch/>
        </p:blipFill>
        <p:spPr>
          <a:xfrm>
            <a:off x="1" y="687411"/>
            <a:ext cx="9144000" cy="6174565"/>
          </a:xfrm>
          <a:prstGeom prst="rect">
            <a:avLst/>
          </a:prstGeom>
        </p:spPr>
      </p:pic>
      <p:sp>
        <p:nvSpPr>
          <p:cNvPr id="4" name="Rectangle 3"/>
          <p:cNvSpPr/>
          <p:nvPr/>
        </p:nvSpPr>
        <p:spPr>
          <a:xfrm>
            <a:off x="254286" y="138282"/>
            <a:ext cx="8635430" cy="461665"/>
          </a:xfrm>
          <a:prstGeom prst="rect">
            <a:avLst/>
          </a:prstGeom>
        </p:spPr>
        <p:txBody>
          <a:bodyPr wrap="square">
            <a:spAutoFit/>
          </a:bodyPr>
          <a:lstStyle/>
          <a:p>
            <a:r>
              <a:rPr lang="en-US" sz="2400" dirty="0">
                <a:latin typeface="NimbusRomNo9L-Regu"/>
              </a:rPr>
              <a:t>A</a:t>
            </a:r>
            <a:r>
              <a:rPr lang="en-US" sz="2400" b="0" i="0" u="none" strike="noStrike" baseline="0" dirty="0" smtClean="0">
                <a:latin typeface="NimbusRomNo9L-Regu"/>
              </a:rPr>
              <a:t> train traveling down</a:t>
            </a:r>
            <a:r>
              <a:rPr lang="en-US" sz="2400" b="0" i="0" u="none" strike="noStrike" dirty="0" smtClean="0">
                <a:latin typeface="NimbusRomNo9L-Regu"/>
              </a:rPr>
              <a:t> </a:t>
            </a:r>
            <a:r>
              <a:rPr lang="en-US" sz="2400" b="0" i="0" u="none" strike="noStrike" baseline="0" dirty="0" smtClean="0">
                <a:latin typeface="NimbusRomNo9L-Regu"/>
              </a:rPr>
              <a:t>train tracks next to a</a:t>
            </a:r>
            <a:r>
              <a:rPr lang="en-US" sz="2400" b="0" i="0" u="none" strike="noStrike" dirty="0" smtClean="0">
                <a:latin typeface="NimbusRomNo9L-Regu"/>
              </a:rPr>
              <a:t> </a:t>
            </a:r>
            <a:r>
              <a:rPr lang="en-US" sz="2400" b="0" i="0" u="none" strike="noStrike" baseline="0" dirty="0" smtClean="0">
                <a:latin typeface="NimbusRomNo9L-Regu"/>
              </a:rPr>
              <a:t>train station.</a:t>
            </a:r>
            <a:endParaRPr lang="en-US" sz="2400" dirty="0"/>
          </a:p>
        </p:txBody>
      </p:sp>
    </p:spTree>
    <p:extLst>
      <p:ext uri="{BB962C8B-B14F-4D97-AF65-F5344CB8AC3E}">
        <p14:creationId xmlns:p14="http://schemas.microsoft.com/office/powerpoint/2010/main" val="15472180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5"/>
          </a:xfrm>
          <a:prstGeom prst="rect">
            <a:avLst/>
          </a:prstGeom>
        </p:spPr>
      </p:pic>
      <p:sp>
        <p:nvSpPr>
          <p:cNvPr id="5" name="Rectangle 4"/>
          <p:cNvSpPr/>
          <p:nvPr/>
        </p:nvSpPr>
        <p:spPr>
          <a:xfrm>
            <a:off x="327640" y="166802"/>
            <a:ext cx="720331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t>A </a:t>
            </a:r>
            <a:r>
              <a:rPr lang="en-US" sz="2800" dirty="0"/>
              <a:t>herd of giraffes walk down the street in the middle of some </a:t>
            </a:r>
            <a:r>
              <a:rPr lang="en-US" sz="2800" dirty="0" smtClean="0"/>
              <a:t>trees.</a:t>
            </a:r>
            <a:endParaRPr lang="en-US" sz="2800" dirty="0"/>
          </a:p>
        </p:txBody>
      </p:sp>
    </p:spTree>
    <p:extLst>
      <p:ext uri="{BB962C8B-B14F-4D97-AF65-F5344CB8AC3E}">
        <p14:creationId xmlns:p14="http://schemas.microsoft.com/office/powerpoint/2010/main" val="2013391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66540"/>
          </a:xfrm>
          <a:prstGeom prst="rect">
            <a:avLst/>
          </a:prstGeom>
        </p:spPr>
      </p:pic>
      <p:sp>
        <p:nvSpPr>
          <p:cNvPr id="4" name="Rectangle 3"/>
          <p:cNvSpPr/>
          <p:nvPr/>
        </p:nvSpPr>
        <p:spPr>
          <a:xfrm>
            <a:off x="271461" y="169755"/>
            <a:ext cx="6686551" cy="523220"/>
          </a:xfrm>
          <a:prstGeom prst="rect">
            <a:avLst/>
          </a:prstGeom>
          <a:effectLst>
            <a:outerShdw blurRad="50800" dist="38100" dir="2700000" algn="tl" rotWithShape="0">
              <a:prstClr val="black">
                <a:alpha val="40000"/>
              </a:prstClr>
            </a:outerShdw>
          </a:effectLst>
        </p:spPr>
        <p:txBody>
          <a:bodyPr wrap="square">
            <a:spAutoFit/>
          </a:bodyPr>
          <a:lstStyle/>
          <a:p>
            <a:r>
              <a:rPr lang="en-US" sz="2800" dirty="0" smtClean="0">
                <a:solidFill>
                  <a:schemeClr val="bg1"/>
                </a:solidFill>
                <a:latin typeface="NimbusRomNo9L-Regu"/>
              </a:rPr>
              <a:t>A </a:t>
            </a:r>
            <a:r>
              <a:rPr lang="en-US" sz="2800" dirty="0">
                <a:solidFill>
                  <a:schemeClr val="bg1"/>
                </a:solidFill>
                <a:latin typeface="NimbusRomNo9L-Regu"/>
              </a:rPr>
              <a:t>dog that is sitting </a:t>
            </a:r>
            <a:r>
              <a:rPr lang="en-US" sz="2800" dirty="0" smtClean="0">
                <a:solidFill>
                  <a:schemeClr val="bg1"/>
                </a:solidFill>
                <a:latin typeface="NimbusRomNo9L-Regu"/>
              </a:rPr>
              <a:t>in front </a:t>
            </a:r>
            <a:r>
              <a:rPr lang="en-US" sz="2800" dirty="0">
                <a:solidFill>
                  <a:schemeClr val="bg1"/>
                </a:solidFill>
                <a:latin typeface="NimbusRomNo9L-Regu"/>
              </a:rPr>
              <a:t>of a </a:t>
            </a:r>
            <a:r>
              <a:rPr lang="en-US" sz="2800" dirty="0" smtClean="0">
                <a:solidFill>
                  <a:schemeClr val="bg1"/>
                </a:solidFill>
                <a:latin typeface="NimbusRomNo9L-Regu"/>
              </a:rPr>
              <a:t>window.</a:t>
            </a:r>
            <a:endParaRPr lang="en-US" sz="2800" dirty="0">
              <a:solidFill>
                <a:schemeClr val="bg1"/>
              </a:solidFill>
            </a:endParaRPr>
          </a:p>
        </p:txBody>
      </p:sp>
    </p:spTree>
    <p:extLst>
      <p:ext uri="{BB962C8B-B14F-4D97-AF65-F5344CB8AC3E}">
        <p14:creationId xmlns:p14="http://schemas.microsoft.com/office/powerpoint/2010/main" val="2975468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2981" y="1864519"/>
            <a:ext cx="5965031" cy="1015663"/>
          </a:xfrm>
          <a:prstGeom prst="rect">
            <a:avLst/>
          </a:prstGeom>
          <a:noFill/>
        </p:spPr>
        <p:txBody>
          <a:bodyPr wrap="square" rtlCol="0">
            <a:spAutoFit/>
          </a:bodyPr>
          <a:lstStyle/>
          <a:p>
            <a:r>
              <a:rPr lang="en-US" sz="6000" dirty="0" smtClean="0">
                <a:latin typeface="Segoe UI Semilight" panose="020B0402040204020203" pitchFamily="34" charset="0"/>
                <a:cs typeface="Segoe UI Semilight" panose="020B0402040204020203" pitchFamily="34" charset="0"/>
              </a:rPr>
              <a:t>Limitations</a:t>
            </a:r>
            <a:endParaRPr lang="en-US" sz="6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904086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34" r="9155"/>
          <a:stretch/>
        </p:blipFill>
        <p:spPr>
          <a:xfrm>
            <a:off x="-10274" y="0"/>
            <a:ext cx="9154274" cy="6858000"/>
          </a:xfrm>
          <a:prstGeom prst="rect">
            <a:avLst/>
          </a:prstGeom>
        </p:spPr>
      </p:pic>
      <p:sp>
        <p:nvSpPr>
          <p:cNvPr id="5" name="Rectangle 4"/>
          <p:cNvSpPr/>
          <p:nvPr/>
        </p:nvSpPr>
        <p:spPr>
          <a:xfrm>
            <a:off x="210620" y="213861"/>
            <a:ext cx="8768993" cy="461665"/>
          </a:xfrm>
          <a:prstGeom prst="rect">
            <a:avLst/>
          </a:prstGeom>
        </p:spPr>
        <p:txBody>
          <a:bodyPr wrap="square">
            <a:spAutoFit/>
          </a:bodyPr>
          <a:lstStyle/>
          <a:p>
            <a:r>
              <a:rPr lang="en-US" sz="2400" b="0" i="0" u="none" strike="noStrike" baseline="0" dirty="0" smtClean="0">
                <a:latin typeface="NimbusRomNo9L-Regu"/>
              </a:rPr>
              <a:t>A small plane parked</a:t>
            </a:r>
            <a:r>
              <a:rPr lang="en-US" sz="2400" b="0" i="0" u="none" strike="noStrike" dirty="0" smtClean="0">
                <a:latin typeface="NimbusRomNo9L-Regu"/>
              </a:rPr>
              <a:t> </a:t>
            </a:r>
            <a:r>
              <a:rPr lang="en-US" sz="2400" b="0" i="0" u="none" strike="noStrike" baseline="0" dirty="0" smtClean="0">
                <a:latin typeface="NimbusRomNo9L-Regu"/>
              </a:rPr>
              <a:t>in a field with trees in</a:t>
            </a:r>
            <a:r>
              <a:rPr lang="en-US" sz="2400" b="0" i="0" u="none" strike="noStrike" dirty="0" smtClean="0">
                <a:latin typeface="NimbusRomNo9L-Regu"/>
              </a:rPr>
              <a:t> </a:t>
            </a:r>
            <a:r>
              <a:rPr lang="en-US" sz="2400" b="0" i="0" u="none" strike="noStrike" baseline="0" dirty="0" smtClean="0">
                <a:latin typeface="NimbusRomNo9L-Regu"/>
              </a:rPr>
              <a:t>the background.</a:t>
            </a:r>
            <a:endParaRPr lang="en-US" sz="2400" dirty="0"/>
          </a:p>
        </p:txBody>
      </p:sp>
    </p:spTree>
    <p:extLst>
      <p:ext uri="{BB962C8B-B14F-4D97-AF65-F5344CB8AC3E}">
        <p14:creationId xmlns:p14="http://schemas.microsoft.com/office/powerpoint/2010/main" val="30764691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99" y="-101740"/>
            <a:ext cx="7886700" cy="1325563"/>
          </a:xfrm>
        </p:spPr>
        <p:txBody>
          <a:bodyPr>
            <a:normAutofit/>
          </a:bodyPr>
          <a:lstStyle/>
          <a:p>
            <a:r>
              <a:rPr lang="en-US" sz="3600" dirty="0" smtClean="0">
                <a:latin typeface="Segoe UI Semilight" panose="020B0402040204020203" pitchFamily="34" charset="0"/>
                <a:cs typeface="Segoe UI Semilight" panose="020B0402040204020203" pitchFamily="34" charset="0"/>
              </a:rPr>
              <a:t>What is a “good” caption anyway?</a:t>
            </a:r>
            <a:endParaRPr lang="en-US" sz="3600" dirty="0">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nvPicPr>
        <p:blipFill>
          <a:blip r:embed="rId2"/>
          <a:stretch>
            <a:fillRect/>
          </a:stretch>
        </p:blipFill>
        <p:spPr>
          <a:xfrm>
            <a:off x="175260" y="1181100"/>
            <a:ext cx="3657600" cy="5486400"/>
          </a:xfrm>
          <a:prstGeom prst="rect">
            <a:avLst/>
          </a:prstGeom>
        </p:spPr>
      </p:pic>
      <p:sp>
        <p:nvSpPr>
          <p:cNvPr id="11" name="Rectangle 10"/>
          <p:cNvSpPr/>
          <p:nvPr/>
        </p:nvSpPr>
        <p:spPr>
          <a:xfrm>
            <a:off x="4491037" y="1495508"/>
            <a:ext cx="4264344" cy="3139321"/>
          </a:xfrm>
          <a:prstGeom prst="rect">
            <a:avLst/>
          </a:prstGeom>
        </p:spPr>
        <p:txBody>
          <a:bodyPr wrap="square">
            <a:spAutoFit/>
          </a:bodyPr>
          <a:lstStyle/>
          <a:p>
            <a:r>
              <a:rPr lang="en-US" dirty="0">
                <a:solidFill>
                  <a:srgbClr val="000000"/>
                </a:solidFill>
              </a:rPr>
              <a:t/>
            </a:r>
            <a:br>
              <a:rPr lang="en-US" dirty="0">
                <a:solidFill>
                  <a:srgbClr val="000000"/>
                </a:solidFill>
              </a:rPr>
            </a:br>
            <a:r>
              <a:rPr lang="en-US" dirty="0" smtClean="0">
                <a:solidFill>
                  <a:srgbClr val="000000"/>
                </a:solidFill>
              </a:rPr>
              <a:t>1. A photo taken indoors.</a:t>
            </a:r>
          </a:p>
          <a:p>
            <a:endParaRPr lang="en-US" dirty="0">
              <a:solidFill>
                <a:srgbClr val="000000"/>
              </a:solidFill>
            </a:endParaRPr>
          </a:p>
          <a:p>
            <a:r>
              <a:rPr lang="en-US" dirty="0" smtClean="0">
                <a:solidFill>
                  <a:srgbClr val="000000"/>
                </a:solidFill>
              </a:rPr>
              <a:t>2. A dark haired man dressed in a black suit and blue paisley tie eating a hotdog in one hand and holding a beer and plate with a hotdog in the other.</a:t>
            </a:r>
          </a:p>
          <a:p>
            <a:endParaRPr lang="en-US" dirty="0">
              <a:solidFill>
                <a:srgbClr val="000000"/>
              </a:solidFill>
            </a:endParaRPr>
          </a:p>
          <a:p>
            <a:r>
              <a:rPr lang="en-US" dirty="0" smtClean="0">
                <a:solidFill>
                  <a:srgbClr val="000000"/>
                </a:solidFill>
              </a:rPr>
              <a:t>3. Man suit hotdog tie eat.</a:t>
            </a:r>
          </a:p>
          <a:p>
            <a:endParaRPr lang="en-US" dirty="0">
              <a:solidFill>
                <a:srgbClr val="000000"/>
              </a:solidFill>
            </a:endParaRPr>
          </a:p>
          <a:p>
            <a:r>
              <a:rPr lang="en-US" dirty="0">
                <a:solidFill>
                  <a:srgbClr val="000000"/>
                </a:solidFill>
              </a:rPr>
              <a:t>4</a:t>
            </a:r>
            <a:r>
              <a:rPr lang="en-US" dirty="0" smtClean="0">
                <a:solidFill>
                  <a:srgbClr val="000000"/>
                </a:solidFill>
              </a:rPr>
              <a:t>. A man in a suit eating a hotdog.</a:t>
            </a:r>
            <a:endParaRPr lang="en-US" dirty="0"/>
          </a:p>
        </p:txBody>
      </p:sp>
    </p:spTree>
    <p:extLst>
      <p:ext uri="{BB962C8B-B14F-4D97-AF65-F5344CB8AC3E}">
        <p14:creationId xmlns:p14="http://schemas.microsoft.com/office/powerpoint/2010/main" val="403621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93446" y="1648509"/>
            <a:ext cx="5985235" cy="3005116"/>
            <a:chOff x="1798544" y="1896337"/>
            <a:chExt cx="5985235" cy="3005116"/>
          </a:xfrm>
        </p:grpSpPr>
        <p:sp>
          <p:nvSpPr>
            <p:cNvPr id="4" name="TextBox 3"/>
            <p:cNvSpPr txBox="1"/>
            <p:nvPr/>
          </p:nvSpPr>
          <p:spPr>
            <a:xfrm>
              <a:off x="2035242" y="3879229"/>
              <a:ext cx="5511838" cy="646331"/>
            </a:xfrm>
            <a:prstGeom prst="rect">
              <a:avLst/>
            </a:prstGeom>
            <a:noFill/>
          </p:spPr>
          <p:txBody>
            <a:bodyPr wrap="square" rtlCol="0">
              <a:spAutoFit/>
            </a:bodyPr>
            <a:lstStyle/>
            <a:p>
              <a:pPr algn="ctr"/>
              <a:r>
                <a:rPr lang="en-US" sz="3600" dirty="0" smtClean="0">
                  <a:latin typeface="Segoe UI Semilight" panose="020B0402040204020203" pitchFamily="34" charset="0"/>
                  <a:cs typeface="Segoe UI Semilight" panose="020B0402040204020203" pitchFamily="34" charset="0"/>
                </a:rPr>
                <a:t>What is more human-like?</a:t>
              </a:r>
              <a:endParaRPr lang="en-US" sz="3600" dirty="0">
                <a:latin typeface="Segoe UI Semilight" panose="020B0402040204020203" pitchFamily="34" charset="0"/>
                <a:cs typeface="Segoe UI Semilight" panose="020B0402040204020203" pitchFamily="34" charset="0"/>
              </a:endParaRPr>
            </a:p>
          </p:txBody>
        </p:sp>
        <p:sp>
          <p:nvSpPr>
            <p:cNvPr id="5" name="TextBox 4"/>
            <p:cNvSpPr txBox="1"/>
            <p:nvPr/>
          </p:nvSpPr>
          <p:spPr>
            <a:xfrm>
              <a:off x="1798544" y="1896337"/>
              <a:ext cx="5985235" cy="646331"/>
            </a:xfrm>
            <a:prstGeom prst="rect">
              <a:avLst/>
            </a:prstGeom>
            <a:noFill/>
          </p:spPr>
          <p:txBody>
            <a:bodyPr wrap="square" rtlCol="0">
              <a:spAutoFit/>
            </a:bodyPr>
            <a:lstStyle/>
            <a:p>
              <a:pPr algn="ctr"/>
              <a:r>
                <a:rPr lang="en-US" sz="3600" dirty="0" smtClean="0">
                  <a:latin typeface="Segoe UI Semilight" panose="020B0402040204020203" pitchFamily="34" charset="0"/>
                  <a:cs typeface="Segoe UI Semilight" panose="020B0402040204020203" pitchFamily="34" charset="0"/>
                </a:rPr>
                <a:t>What do humans like?</a:t>
              </a:r>
              <a:endParaRPr lang="en-US" sz="3600" dirty="0">
                <a:latin typeface="Segoe UI Semilight" panose="020B0402040204020203" pitchFamily="34" charset="0"/>
                <a:cs typeface="Segoe UI Semilight" panose="020B0402040204020203" pitchFamily="34" charset="0"/>
              </a:endParaRPr>
            </a:p>
          </p:txBody>
        </p:sp>
        <p:sp>
          <p:nvSpPr>
            <p:cNvPr id="6" name="TextBox 5"/>
            <p:cNvSpPr txBox="1"/>
            <p:nvPr/>
          </p:nvSpPr>
          <p:spPr>
            <a:xfrm>
              <a:off x="4387770" y="2918561"/>
              <a:ext cx="806782" cy="584775"/>
            </a:xfrm>
            <a:prstGeom prst="rect">
              <a:avLst/>
            </a:prstGeom>
            <a:noFill/>
          </p:spPr>
          <p:txBody>
            <a:bodyPr wrap="square" rtlCol="0">
              <a:spAutoFit/>
            </a:bodyPr>
            <a:lstStyle/>
            <a:p>
              <a:pPr algn="ctr"/>
              <a:r>
                <a:rPr lang="en-US" sz="3200" dirty="0">
                  <a:latin typeface="Segoe UI Semilight" panose="020B0402040204020203" pitchFamily="34" charset="0"/>
                  <a:cs typeface="Segoe UI Semilight" panose="020B0402040204020203" pitchFamily="34" charset="0"/>
                </a:rPr>
                <a:t>v</a:t>
              </a:r>
              <a:r>
                <a:rPr lang="en-US" sz="3200" dirty="0" smtClean="0">
                  <a:latin typeface="Segoe UI Semilight" panose="020B0402040204020203" pitchFamily="34" charset="0"/>
                  <a:cs typeface="Segoe UI Semilight" panose="020B0402040204020203" pitchFamily="34" charset="0"/>
                </a:rPr>
                <a:t>s.</a:t>
              </a:r>
              <a:endParaRPr lang="en-US" sz="3200" dirty="0">
                <a:latin typeface="Segoe UI Semilight" panose="020B0402040204020203" pitchFamily="34" charset="0"/>
                <a:cs typeface="Segoe UI Semilight" panose="020B0402040204020203" pitchFamily="34" charset="0"/>
              </a:endParaRPr>
            </a:p>
          </p:txBody>
        </p:sp>
        <p:sp>
          <p:nvSpPr>
            <p:cNvPr id="7" name="TextBox 6"/>
            <p:cNvSpPr txBox="1"/>
            <p:nvPr/>
          </p:nvSpPr>
          <p:spPr>
            <a:xfrm>
              <a:off x="4039628" y="4501343"/>
              <a:ext cx="1503067" cy="400110"/>
            </a:xfrm>
            <a:prstGeom prst="rect">
              <a:avLst/>
            </a:prstGeom>
            <a:noFill/>
          </p:spPr>
          <p:txBody>
            <a:bodyPr wrap="square" rtlCol="0">
              <a:spAutoFit/>
            </a:bodyPr>
            <a:lstStyle/>
            <a:p>
              <a:pPr algn="ctr"/>
              <a:r>
                <a:rPr lang="en-US" sz="2000" dirty="0" smtClean="0"/>
                <a:t>(Consensus)</a:t>
              </a:r>
              <a:endParaRPr lang="en-US" sz="2000" dirty="0"/>
            </a:p>
          </p:txBody>
        </p:sp>
      </p:grpSp>
    </p:spTree>
    <p:extLst>
      <p:ext uri="{BB962C8B-B14F-4D97-AF65-F5344CB8AC3E}">
        <p14:creationId xmlns:p14="http://schemas.microsoft.com/office/powerpoint/2010/main" val="2721682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64" y="1363121"/>
            <a:ext cx="3593828" cy="2695371"/>
          </a:xfrm>
          <a:prstGeom prst="rect">
            <a:avLst/>
          </a:prstGeom>
        </p:spPr>
      </p:pic>
      <p:grpSp>
        <p:nvGrpSpPr>
          <p:cNvPr id="26" name="Group 25"/>
          <p:cNvGrpSpPr/>
          <p:nvPr/>
        </p:nvGrpSpPr>
        <p:grpSpPr>
          <a:xfrm>
            <a:off x="4290547" y="833370"/>
            <a:ext cx="4750962" cy="3754874"/>
            <a:chOff x="4244827" y="641346"/>
            <a:chExt cx="4750962" cy="3754874"/>
          </a:xfrm>
        </p:grpSpPr>
        <p:sp>
          <p:nvSpPr>
            <p:cNvPr id="23" name="TextBox 22"/>
            <p:cNvSpPr txBox="1"/>
            <p:nvPr/>
          </p:nvSpPr>
          <p:spPr>
            <a:xfrm>
              <a:off x="4244827" y="641346"/>
              <a:ext cx="4750962" cy="3754874"/>
            </a:xfrm>
            <a:prstGeom prst="rect">
              <a:avLst/>
            </a:prstGeom>
            <a:noFill/>
          </p:spPr>
          <p:txBody>
            <a:bodyPr wrap="square" rtlCol="0">
              <a:spAutoFit/>
            </a:bodyPr>
            <a:lstStyle/>
            <a:p>
              <a:r>
                <a:rPr lang="en-US" sz="1700" dirty="0" smtClean="0"/>
                <a:t>A </a:t>
              </a:r>
              <a:r>
                <a:rPr lang="en-US" sz="1700" dirty="0"/>
                <a:t>man holding a beer bottle with two hands and looking at </a:t>
              </a:r>
              <a:r>
                <a:rPr lang="en-US" sz="1700" dirty="0" smtClean="0"/>
                <a:t>it.</a:t>
              </a:r>
            </a:p>
            <a:p>
              <a:r>
                <a:rPr lang="en-US" sz="1700" dirty="0" smtClean="0"/>
                <a:t>A </a:t>
              </a:r>
              <a:r>
                <a:rPr lang="en-US" sz="1700" dirty="0"/>
                <a:t>man in a white </a:t>
              </a:r>
              <a:r>
                <a:rPr lang="en-US" sz="1700" dirty="0" smtClean="0"/>
                <a:t>t-shirt </a:t>
              </a:r>
              <a:r>
                <a:rPr lang="en-US" sz="1700" dirty="0"/>
                <a:t>looks at his beer </a:t>
              </a:r>
              <a:r>
                <a:rPr lang="en-US" sz="1700" dirty="0" smtClean="0"/>
                <a:t>bottle.</a:t>
              </a:r>
            </a:p>
            <a:p>
              <a:r>
                <a:rPr lang="en-US" sz="1700" dirty="0" smtClean="0"/>
                <a:t>A </a:t>
              </a:r>
              <a:r>
                <a:rPr lang="en-US" sz="1700" dirty="0"/>
                <a:t>man holding up a bottle of beer and looking at </a:t>
              </a:r>
              <a:r>
                <a:rPr lang="en-US" sz="1700" dirty="0" smtClean="0"/>
                <a:t>it.</a:t>
              </a:r>
            </a:p>
            <a:p>
              <a:r>
                <a:rPr lang="en-US" sz="1700" dirty="0" smtClean="0"/>
                <a:t>A </a:t>
              </a:r>
              <a:r>
                <a:rPr lang="en-US" sz="1700" dirty="0"/>
                <a:t>man with black curly hair is looking at a </a:t>
              </a:r>
              <a:r>
                <a:rPr lang="en-US" sz="1700" dirty="0" smtClean="0"/>
                <a:t>beer.</a:t>
              </a:r>
            </a:p>
            <a:p>
              <a:r>
                <a:rPr lang="en-US" sz="1700" dirty="0" smtClean="0"/>
                <a:t>A </a:t>
              </a:r>
              <a:r>
                <a:rPr lang="en-US" sz="1700" dirty="0"/>
                <a:t>man holds a bottle of beer examining the </a:t>
              </a:r>
              <a:r>
                <a:rPr lang="en-US" sz="1700" dirty="0" smtClean="0"/>
                <a:t>label.</a:t>
              </a:r>
            </a:p>
            <a:p>
              <a:endParaRPr lang="en-US" sz="1700" dirty="0" smtClean="0"/>
            </a:p>
            <a:p>
              <a:endParaRPr lang="en-US" sz="1700" dirty="0" smtClean="0"/>
            </a:p>
            <a:p>
              <a:endParaRPr lang="en-US" sz="1700" dirty="0"/>
            </a:p>
            <a:p>
              <a:r>
                <a:rPr lang="en-US" sz="1700" dirty="0" smtClean="0"/>
                <a:t>A </a:t>
              </a:r>
              <a:r>
                <a:rPr lang="en-US" sz="1700" dirty="0"/>
                <a:t>guy holding a beer </a:t>
              </a:r>
              <a:r>
                <a:rPr lang="en-US" sz="1700" dirty="0" smtClean="0"/>
                <a:t>bottle.</a:t>
              </a:r>
              <a:endParaRPr lang="en-US" sz="1700" dirty="0"/>
            </a:p>
            <a:p>
              <a:r>
                <a:rPr lang="en-US" sz="1700" dirty="0" smtClean="0"/>
                <a:t>A </a:t>
              </a:r>
              <a:r>
                <a:rPr lang="en-US" sz="1700" dirty="0"/>
                <a:t>man holding a beer </a:t>
              </a:r>
              <a:r>
                <a:rPr lang="en-US" sz="1700" dirty="0" smtClean="0"/>
                <a:t>bottle.</a:t>
              </a:r>
            </a:p>
            <a:p>
              <a:r>
                <a:rPr lang="en-US" sz="1700" dirty="0" smtClean="0"/>
                <a:t>A </a:t>
              </a:r>
              <a:r>
                <a:rPr lang="en-US" sz="1700" dirty="0"/>
                <a:t>man holding a </a:t>
              </a:r>
              <a:r>
                <a:rPr lang="en-US" sz="1700" dirty="0" smtClean="0"/>
                <a:t>beer.</a:t>
              </a:r>
            </a:p>
            <a:p>
              <a:r>
                <a:rPr lang="en-US" sz="1700" dirty="0" smtClean="0"/>
                <a:t>A </a:t>
              </a:r>
              <a:r>
                <a:rPr lang="en-US" sz="1700" dirty="0"/>
                <a:t>man holds a </a:t>
              </a:r>
              <a:r>
                <a:rPr lang="en-US" sz="1700" dirty="0" smtClean="0"/>
                <a:t>bottle.</a:t>
              </a:r>
              <a:endParaRPr lang="en-US" sz="1700" dirty="0"/>
            </a:p>
            <a:p>
              <a:r>
                <a:rPr lang="en-US" sz="1700" dirty="0" smtClean="0"/>
                <a:t>Man </a:t>
              </a:r>
              <a:r>
                <a:rPr lang="en-US" sz="1700" dirty="0"/>
                <a:t>holding a </a:t>
              </a:r>
              <a:r>
                <a:rPr lang="en-US" sz="1700" dirty="0" smtClean="0"/>
                <a:t>beer.</a:t>
              </a:r>
              <a:endParaRPr lang="en-US" sz="1700" dirty="0"/>
            </a:p>
          </p:txBody>
        </p:sp>
        <p:sp>
          <p:nvSpPr>
            <p:cNvPr id="25" name="TextBox 24"/>
            <p:cNvSpPr txBox="1"/>
            <p:nvPr/>
          </p:nvSpPr>
          <p:spPr>
            <a:xfrm rot="5400000">
              <a:off x="4298630" y="2465926"/>
              <a:ext cx="793629" cy="707886"/>
            </a:xfrm>
            <a:prstGeom prst="rect">
              <a:avLst/>
            </a:prstGeom>
            <a:noFill/>
          </p:spPr>
          <p:txBody>
            <a:bodyPr wrap="square" rtlCol="0">
              <a:spAutoFit/>
            </a:bodyPr>
            <a:lstStyle/>
            <a:p>
              <a:r>
                <a:rPr lang="en-US" sz="4000" dirty="0" smtClean="0"/>
                <a:t>…</a:t>
              </a:r>
              <a:endParaRPr lang="en-US" dirty="0"/>
            </a:p>
          </p:txBody>
        </p:sp>
      </p:grpSp>
      <p:sp>
        <p:nvSpPr>
          <p:cNvPr id="27" name="TextBox 26"/>
          <p:cNvSpPr txBox="1"/>
          <p:nvPr/>
        </p:nvSpPr>
        <p:spPr>
          <a:xfrm>
            <a:off x="3493011" y="371705"/>
            <a:ext cx="1572768" cy="461665"/>
          </a:xfrm>
          <a:prstGeom prst="rect">
            <a:avLst/>
          </a:prstGeom>
          <a:noFill/>
        </p:spPr>
        <p:txBody>
          <a:bodyPr wrap="square" rtlCol="0">
            <a:spAutoFit/>
          </a:bodyPr>
          <a:lstStyle/>
          <a:p>
            <a:r>
              <a:rPr lang="en-US" sz="2400" dirty="0" smtClean="0">
                <a:solidFill>
                  <a:srgbClr val="C00000"/>
                </a:solidFill>
                <a:latin typeface="Segoe UI Semilight" panose="020B0402040204020203" pitchFamily="34" charset="0"/>
                <a:cs typeface="Segoe UI Semilight" panose="020B0402040204020203" pitchFamily="34" charset="0"/>
              </a:rPr>
              <a:t>Longest</a:t>
            </a:r>
            <a:endParaRPr lang="en-US" sz="2400" dirty="0">
              <a:solidFill>
                <a:srgbClr val="C00000"/>
              </a:solidFill>
              <a:latin typeface="Segoe UI Semilight" panose="020B0402040204020203" pitchFamily="34" charset="0"/>
              <a:cs typeface="Segoe UI Semilight" panose="020B0402040204020203" pitchFamily="34" charset="0"/>
            </a:endParaRPr>
          </a:p>
        </p:txBody>
      </p:sp>
      <p:sp>
        <p:nvSpPr>
          <p:cNvPr id="28" name="TextBox 27"/>
          <p:cNvSpPr txBox="1"/>
          <p:nvPr/>
        </p:nvSpPr>
        <p:spPr>
          <a:xfrm>
            <a:off x="3600837" y="4588244"/>
            <a:ext cx="1572768" cy="461665"/>
          </a:xfrm>
          <a:prstGeom prst="rect">
            <a:avLst/>
          </a:prstGeom>
          <a:noFill/>
        </p:spPr>
        <p:txBody>
          <a:bodyPr wrap="square" rtlCol="0">
            <a:spAutoFit/>
          </a:bodyPr>
          <a:lstStyle/>
          <a:p>
            <a:r>
              <a:rPr lang="en-US" sz="2400" dirty="0" smtClean="0">
                <a:solidFill>
                  <a:srgbClr val="C00000"/>
                </a:solidFill>
                <a:latin typeface="Segoe UI Semilight" panose="020B0402040204020203" pitchFamily="34" charset="0"/>
                <a:cs typeface="Segoe UI Semilight" panose="020B0402040204020203" pitchFamily="34" charset="0"/>
              </a:rPr>
              <a:t>Shortest</a:t>
            </a:r>
            <a:endParaRPr lang="en-US" sz="2400" dirty="0">
              <a:solidFill>
                <a:srgbClr val="C00000"/>
              </a:solidFill>
              <a:latin typeface="Segoe UI Semilight" panose="020B0402040204020203" pitchFamily="34" charset="0"/>
              <a:cs typeface="Segoe UI Semilight" panose="020B0402040204020203" pitchFamily="34" charset="0"/>
            </a:endParaRPr>
          </a:p>
        </p:txBody>
      </p:sp>
      <p:sp>
        <p:nvSpPr>
          <p:cNvPr id="29" name="Rectangle 28"/>
          <p:cNvSpPr/>
          <p:nvPr/>
        </p:nvSpPr>
        <p:spPr>
          <a:xfrm>
            <a:off x="4387222" y="6162248"/>
            <a:ext cx="4654287" cy="584775"/>
          </a:xfrm>
          <a:prstGeom prst="rect">
            <a:avLst/>
          </a:prstGeom>
        </p:spPr>
        <p:txBody>
          <a:bodyPr wrap="none">
            <a:spAutoFit/>
          </a:bodyPr>
          <a:lstStyle/>
          <a:p>
            <a:r>
              <a:rPr lang="en-US" sz="1600" dirty="0" err="1" smtClean="0"/>
              <a:t>CIDEr</a:t>
            </a:r>
            <a:r>
              <a:rPr lang="en-US" sz="1600" dirty="0"/>
              <a:t>: Consensus-based Image Description Evaluation</a:t>
            </a:r>
          </a:p>
          <a:p>
            <a:r>
              <a:rPr lang="en-US" sz="1600" dirty="0" smtClean="0"/>
              <a:t>R</a:t>
            </a:r>
            <a:r>
              <a:rPr lang="en-US" sz="1600" dirty="0"/>
              <a:t>. Vedantam, C. L. Zitnick, and D. </a:t>
            </a:r>
            <a:r>
              <a:rPr lang="en-US" sz="1600" dirty="0" smtClean="0"/>
              <a:t>Parikh, </a:t>
            </a:r>
            <a:r>
              <a:rPr lang="en-US" sz="1600" dirty="0" err="1" smtClean="0"/>
              <a:t>arXiv</a:t>
            </a:r>
            <a:r>
              <a:rPr lang="en-US" sz="1600" dirty="0"/>
              <a:t>, 2014.</a:t>
            </a:r>
          </a:p>
        </p:txBody>
      </p:sp>
      <p:grpSp>
        <p:nvGrpSpPr>
          <p:cNvPr id="9" name="Group 8"/>
          <p:cNvGrpSpPr/>
          <p:nvPr/>
        </p:nvGrpSpPr>
        <p:grpSpPr>
          <a:xfrm>
            <a:off x="239462" y="5363879"/>
            <a:ext cx="1712990" cy="1383144"/>
            <a:chOff x="4017885" y="4672936"/>
            <a:chExt cx="1712990" cy="1383144"/>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3839" y="4672936"/>
              <a:ext cx="1075367" cy="1075367"/>
            </a:xfrm>
            <a:prstGeom prst="rect">
              <a:avLst/>
            </a:prstGeom>
            <a:ln>
              <a:solidFill>
                <a:schemeClr val="tx1"/>
              </a:solidFill>
            </a:ln>
          </p:spPr>
        </p:pic>
        <p:sp>
          <p:nvSpPr>
            <p:cNvPr id="11" name="Rectangle 10"/>
            <p:cNvSpPr/>
            <p:nvPr/>
          </p:nvSpPr>
          <p:spPr>
            <a:xfrm>
              <a:off x="4017885" y="5748303"/>
              <a:ext cx="1712990" cy="307777"/>
            </a:xfrm>
            <a:prstGeom prst="rect">
              <a:avLst/>
            </a:prstGeom>
          </p:spPr>
          <p:txBody>
            <a:bodyPr wrap="square">
              <a:spAutoFit/>
            </a:bodyPr>
            <a:lstStyle/>
            <a:p>
              <a:r>
                <a:rPr lang="en-US" sz="1400" dirty="0" smtClean="0"/>
                <a:t>Rama Vedantam, VT</a:t>
              </a:r>
            </a:p>
          </p:txBody>
        </p:sp>
      </p:grpSp>
    </p:spTree>
    <p:extLst>
      <p:ext uri="{BB962C8B-B14F-4D97-AF65-F5344CB8AC3E}">
        <p14:creationId xmlns:p14="http://schemas.microsoft.com/office/powerpoint/2010/main" val="11832726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1834"/>
            <a:ext cx="9144000" cy="1898440"/>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6650123" y="6043218"/>
            <a:ext cx="2783651" cy="584775"/>
          </a:xfrm>
          <a:prstGeom prst="rect">
            <a:avLst/>
          </a:prstGeom>
          <a:noFill/>
        </p:spPr>
        <p:txBody>
          <a:bodyPr wrap="square" rtlCol="0">
            <a:spAutoFit/>
          </a:bodyPr>
          <a:lstStyle/>
          <a:p>
            <a:r>
              <a:rPr lang="en-US" sz="3200" dirty="0">
                <a:solidFill>
                  <a:srgbClr val="C00000"/>
                </a:solidFill>
                <a:latin typeface="Segoe UI Semilight" panose="020B0402040204020203" pitchFamily="34" charset="0"/>
                <a:cs typeface="Segoe UI Semilight" panose="020B0402040204020203" pitchFamily="34" charset="0"/>
              </a:rPr>
              <a:t>m</a:t>
            </a:r>
            <a:r>
              <a:rPr lang="en-US" sz="3200" dirty="0" smtClean="0">
                <a:solidFill>
                  <a:srgbClr val="C00000"/>
                </a:solidFill>
                <a:latin typeface="Segoe UI Semilight" panose="020B0402040204020203" pitchFamily="34" charset="0"/>
                <a:cs typeface="Segoe UI Semilight" panose="020B0402040204020203" pitchFamily="34" charset="0"/>
              </a:rPr>
              <a:t>scoco.org</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396252" y="995558"/>
            <a:ext cx="3920157" cy="1070992"/>
          </a:xfrm>
          <a:prstGeom prst="rect">
            <a:avLst/>
          </a:prstGeom>
        </p:spPr>
      </p:pic>
      <p:sp>
        <p:nvSpPr>
          <p:cNvPr id="6" name="TextBox 5"/>
          <p:cNvSpPr txBox="1"/>
          <p:nvPr/>
        </p:nvSpPr>
        <p:spPr>
          <a:xfrm>
            <a:off x="668511" y="2893998"/>
            <a:ext cx="7438740" cy="1323439"/>
          </a:xfrm>
          <a:prstGeom prst="rect">
            <a:avLst/>
          </a:prstGeom>
          <a:noFill/>
        </p:spPr>
        <p:txBody>
          <a:bodyPr wrap="square" rtlCol="0">
            <a:spAutoFit/>
          </a:bodyPr>
          <a:lstStyle/>
          <a:p>
            <a:r>
              <a:rPr lang="en-US" sz="2000" dirty="0" smtClean="0">
                <a:latin typeface="Segoe UI Semilight" panose="020B0402040204020203" pitchFamily="34" charset="0"/>
                <a:cs typeface="Segoe UI Semilight" panose="020B0402040204020203" pitchFamily="34" charset="0"/>
              </a:rPr>
              <a:t>Sentence evaluation server (coming February)</a:t>
            </a:r>
          </a:p>
          <a:p>
            <a:endParaRPr lang="en-US" sz="2000" dirty="0">
              <a:latin typeface="Segoe UI Semilight" panose="020B0402040204020203" pitchFamily="34" charset="0"/>
              <a:cs typeface="Segoe UI Semilight" panose="020B0402040204020203" pitchFamily="34" charset="0"/>
            </a:endParaRPr>
          </a:p>
          <a:p>
            <a:r>
              <a:rPr lang="en-US" sz="2000" dirty="0" smtClean="0">
                <a:latin typeface="Segoe UI Semilight" panose="020B0402040204020203" pitchFamily="34" charset="0"/>
                <a:cs typeface="Segoe UI Semilight" panose="020B0402040204020203" pitchFamily="34" charset="0"/>
              </a:rPr>
              <a:t>100k images (Training + Validation),  40k images (Testing)</a:t>
            </a:r>
          </a:p>
          <a:p>
            <a:r>
              <a:rPr lang="en-US" sz="2000" dirty="0" smtClean="0">
                <a:latin typeface="Segoe UI Semilight" panose="020B0402040204020203" pitchFamily="34" charset="0"/>
                <a:cs typeface="Segoe UI Semilight" panose="020B0402040204020203" pitchFamily="34" charset="0"/>
              </a:rPr>
              <a:t>5-40 sentences per image.</a:t>
            </a:r>
          </a:p>
        </p:txBody>
      </p:sp>
      <p:grpSp>
        <p:nvGrpSpPr>
          <p:cNvPr id="17" name="Group 16"/>
          <p:cNvGrpSpPr/>
          <p:nvPr/>
        </p:nvGrpSpPr>
        <p:grpSpPr>
          <a:xfrm>
            <a:off x="5503671" y="4455700"/>
            <a:ext cx="1712990" cy="1863044"/>
            <a:chOff x="4017885" y="4470034"/>
            <a:chExt cx="1712990" cy="1863044"/>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4247" y="4470034"/>
              <a:ext cx="1320586" cy="1320586"/>
            </a:xfrm>
            <a:prstGeom prst="rect">
              <a:avLst/>
            </a:prstGeom>
            <a:ln>
              <a:solidFill>
                <a:schemeClr val="tx1"/>
              </a:solidFill>
            </a:ln>
          </p:spPr>
        </p:pic>
        <p:sp>
          <p:nvSpPr>
            <p:cNvPr id="4" name="Rectangle 3"/>
            <p:cNvSpPr/>
            <p:nvPr/>
          </p:nvSpPr>
          <p:spPr>
            <a:xfrm>
              <a:off x="4017885" y="5748303"/>
              <a:ext cx="1712990" cy="584775"/>
            </a:xfrm>
            <a:prstGeom prst="rect">
              <a:avLst/>
            </a:prstGeom>
          </p:spPr>
          <p:txBody>
            <a:bodyPr wrap="square">
              <a:spAutoFit/>
            </a:bodyPr>
            <a:lstStyle/>
            <a:p>
              <a:r>
                <a:rPr lang="en-US" dirty="0" smtClean="0"/>
                <a:t>Rama Vedantam</a:t>
              </a:r>
            </a:p>
            <a:p>
              <a:r>
                <a:rPr lang="en-US" sz="1400" dirty="0" smtClean="0"/>
                <a:t>VT</a:t>
              </a:r>
              <a:endParaRPr lang="en-US" dirty="0"/>
            </a:p>
          </p:txBody>
        </p:sp>
      </p:grpSp>
      <p:grpSp>
        <p:nvGrpSpPr>
          <p:cNvPr id="16" name="Group 15"/>
          <p:cNvGrpSpPr/>
          <p:nvPr/>
        </p:nvGrpSpPr>
        <p:grpSpPr>
          <a:xfrm>
            <a:off x="658779" y="4455701"/>
            <a:ext cx="1411053" cy="1877377"/>
            <a:chOff x="2327152" y="4470034"/>
            <a:chExt cx="1411053" cy="1877377"/>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7619" y="4470034"/>
              <a:ext cx="1320586" cy="1320586"/>
            </a:xfrm>
            <a:prstGeom prst="rect">
              <a:avLst/>
            </a:prstGeom>
            <a:ln>
              <a:solidFill>
                <a:schemeClr val="tx1"/>
              </a:solidFill>
            </a:ln>
          </p:spPr>
        </p:pic>
        <p:sp>
          <p:nvSpPr>
            <p:cNvPr id="11" name="Rectangle 10"/>
            <p:cNvSpPr/>
            <p:nvPr/>
          </p:nvSpPr>
          <p:spPr>
            <a:xfrm>
              <a:off x="2327152" y="5762636"/>
              <a:ext cx="1411053" cy="584775"/>
            </a:xfrm>
            <a:prstGeom prst="rect">
              <a:avLst/>
            </a:prstGeom>
          </p:spPr>
          <p:txBody>
            <a:bodyPr wrap="square">
              <a:spAutoFit/>
            </a:bodyPr>
            <a:lstStyle/>
            <a:p>
              <a:r>
                <a:rPr lang="en-US" dirty="0" smtClean="0"/>
                <a:t>Xinlei Chen</a:t>
              </a:r>
            </a:p>
            <a:p>
              <a:r>
                <a:rPr lang="en-US" sz="1400" dirty="0" smtClean="0"/>
                <a:t>CMU</a:t>
              </a:r>
              <a:endParaRPr lang="en-US" dirty="0"/>
            </a:p>
          </p:txBody>
        </p:sp>
      </p:grpSp>
      <p:grpSp>
        <p:nvGrpSpPr>
          <p:cNvPr id="15" name="Group 14"/>
          <p:cNvGrpSpPr/>
          <p:nvPr/>
        </p:nvGrpSpPr>
        <p:grpSpPr>
          <a:xfrm>
            <a:off x="4028353" y="4455701"/>
            <a:ext cx="1411053" cy="1863043"/>
            <a:chOff x="901438" y="4470035"/>
            <a:chExt cx="1411053" cy="1863043"/>
          </a:xfrm>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9972" t="1" r="18160" b="29753"/>
            <a:stretch/>
          </p:blipFill>
          <p:spPr>
            <a:xfrm>
              <a:off x="965703" y="4470035"/>
              <a:ext cx="1115874" cy="1320586"/>
            </a:xfrm>
            <a:prstGeom prst="rect">
              <a:avLst/>
            </a:prstGeom>
            <a:ln>
              <a:solidFill>
                <a:schemeClr val="tx1"/>
              </a:solidFill>
            </a:ln>
            <a:effectLst/>
          </p:spPr>
        </p:pic>
        <p:sp>
          <p:nvSpPr>
            <p:cNvPr id="12" name="Rectangle 11"/>
            <p:cNvSpPr/>
            <p:nvPr/>
          </p:nvSpPr>
          <p:spPr>
            <a:xfrm>
              <a:off x="901438" y="5748303"/>
              <a:ext cx="1411053" cy="584775"/>
            </a:xfrm>
            <a:prstGeom prst="rect">
              <a:avLst/>
            </a:prstGeom>
          </p:spPr>
          <p:txBody>
            <a:bodyPr wrap="square">
              <a:spAutoFit/>
            </a:bodyPr>
            <a:lstStyle/>
            <a:p>
              <a:r>
                <a:rPr lang="en-US" dirty="0" smtClean="0"/>
                <a:t>Tsung-Yi Lin</a:t>
              </a:r>
            </a:p>
            <a:p>
              <a:r>
                <a:rPr lang="en-US" sz="1400" dirty="0" smtClean="0"/>
                <a:t>Cornell Tech</a:t>
              </a:r>
              <a:endParaRPr lang="en-US" sz="1400" dirty="0"/>
            </a:p>
          </p:txBody>
        </p:sp>
      </p:grpSp>
      <p:grpSp>
        <p:nvGrpSpPr>
          <p:cNvPr id="18" name="Group 17"/>
          <p:cNvGrpSpPr/>
          <p:nvPr/>
        </p:nvGrpSpPr>
        <p:grpSpPr>
          <a:xfrm>
            <a:off x="2312898" y="4455701"/>
            <a:ext cx="1411053" cy="1874359"/>
            <a:chOff x="5640408" y="4470034"/>
            <a:chExt cx="1411053" cy="1874359"/>
          </a:xfrm>
        </p:grpSpPr>
        <p:sp>
          <p:nvSpPr>
            <p:cNvPr id="13" name="Rectangle 12"/>
            <p:cNvSpPr/>
            <p:nvPr/>
          </p:nvSpPr>
          <p:spPr>
            <a:xfrm>
              <a:off x="5640408" y="5759618"/>
              <a:ext cx="1411053" cy="584775"/>
            </a:xfrm>
            <a:prstGeom prst="rect">
              <a:avLst/>
            </a:prstGeom>
          </p:spPr>
          <p:txBody>
            <a:bodyPr wrap="square">
              <a:spAutoFit/>
            </a:bodyPr>
            <a:lstStyle/>
            <a:p>
              <a:r>
                <a:rPr lang="en-US" dirty="0" smtClean="0"/>
                <a:t>Hao Fang</a:t>
              </a:r>
            </a:p>
            <a:p>
              <a:r>
                <a:rPr lang="en-US" sz="1400" dirty="0" smtClean="0"/>
                <a:t>UW</a:t>
              </a:r>
              <a:endParaRPr lang="en-US"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0875" y="4470034"/>
              <a:ext cx="1320586" cy="1320586"/>
            </a:xfrm>
            <a:prstGeom prst="rect">
              <a:avLst/>
            </a:prstGeom>
            <a:ln>
              <a:solidFill>
                <a:schemeClr val="tx1"/>
              </a:solidFill>
            </a:ln>
          </p:spPr>
        </p:pic>
      </p:grpSp>
    </p:spTree>
    <p:extLst>
      <p:ext uri="{BB962C8B-B14F-4D97-AF65-F5344CB8AC3E}">
        <p14:creationId xmlns:p14="http://schemas.microsoft.com/office/powerpoint/2010/main" val="2708843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sp>
        <p:nvSpPr>
          <p:cNvPr id="2" name="TextBox 1"/>
          <p:cNvSpPr txBox="1"/>
          <p:nvPr/>
        </p:nvSpPr>
        <p:spPr>
          <a:xfrm>
            <a:off x="3076999" y="378619"/>
            <a:ext cx="4738978" cy="523220"/>
          </a:xfrm>
          <a:prstGeom prst="rect">
            <a:avLst/>
          </a:prstGeom>
          <a:noFill/>
        </p:spPr>
        <p:txBody>
          <a:bodyPr wrap="square" rtlCol="0">
            <a:spAutoFit/>
          </a:bodyPr>
          <a:lstStyle/>
          <a:p>
            <a:r>
              <a:rPr lang="en-US" sz="2800" dirty="0" smtClean="0">
                <a:latin typeface="Segoe UI" panose="020B0502040204020203" pitchFamily="34" charset="0"/>
                <a:cs typeface="Segoe UI" panose="020B0502040204020203" pitchFamily="34" charset="0"/>
              </a:rPr>
              <a:t>Space of all images</a:t>
            </a:r>
            <a:endParaRPr lang="en-US" sz="2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110412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896" y="1689405"/>
            <a:ext cx="4565821" cy="3246805"/>
          </a:xfrm>
          <a:prstGeom prst="rect">
            <a:avLst/>
          </a:prstGeom>
          <a:ln w="57150">
            <a:noFill/>
          </a:ln>
          <a:effectLst>
            <a:outerShdw blurRad="50800" dist="38100" dir="2700000" algn="tl" rotWithShape="0">
              <a:prstClr val="black">
                <a:alpha val="40000"/>
              </a:prstClr>
            </a:outerShdw>
          </a:effectLst>
        </p:spPr>
      </p:pic>
      <p:sp>
        <p:nvSpPr>
          <p:cNvPr id="17" name="Multiply 16"/>
          <p:cNvSpPr/>
          <p:nvPr/>
        </p:nvSpPr>
        <p:spPr>
          <a:xfrm>
            <a:off x="6700717" y="1056517"/>
            <a:ext cx="653229" cy="691855"/>
          </a:xfrm>
          <a:prstGeom prst="mathMultiply">
            <a:avLst>
              <a:gd name="adj1" fmla="val 187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05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5000" r="19406"/>
          <a:stretch/>
        </p:blipFill>
        <p:spPr>
          <a:xfrm>
            <a:off x="2851688" y="1362294"/>
            <a:ext cx="3673097" cy="3722306"/>
          </a:xfrm>
          <a:prstGeom prst="rect">
            <a:avLst/>
          </a:prstGeom>
          <a:ln w="38100">
            <a:noFill/>
          </a:ln>
          <a:effectLst>
            <a:outerShdw blurRad="50800" dist="38100" dir="2700000" algn="tl" rotWithShape="0">
              <a:prstClr val="black">
                <a:alpha val="40000"/>
              </a:prstClr>
            </a:outerShdw>
          </a:effectLst>
        </p:spPr>
      </p:pic>
      <p:sp>
        <p:nvSpPr>
          <p:cNvPr id="11" name="Multiply 10"/>
          <p:cNvSpPr/>
          <p:nvPr/>
        </p:nvSpPr>
        <p:spPr>
          <a:xfrm>
            <a:off x="2198460" y="1025520"/>
            <a:ext cx="653229" cy="691855"/>
          </a:xfrm>
          <a:prstGeom prst="mathMultiply">
            <a:avLst>
              <a:gd name="adj1" fmla="val 187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pic>
        <p:nvPicPr>
          <p:cNvPr id="11" name="Picture 10"/>
          <p:cNvPicPr>
            <a:picLocks noChangeAspect="1"/>
          </p:cNvPicPr>
          <p:nvPr/>
        </p:nvPicPr>
        <p:blipFill>
          <a:blip r:embed="rId2"/>
          <a:stretch>
            <a:fillRect/>
          </a:stretch>
        </p:blipFill>
        <p:spPr>
          <a:xfrm>
            <a:off x="2906481" y="757237"/>
            <a:ext cx="3100453" cy="4131429"/>
          </a:xfrm>
          <a:prstGeom prst="rect">
            <a:avLst/>
          </a:prstGeom>
          <a:ln w="38100">
            <a:noFill/>
          </a:ln>
          <a:effectLst>
            <a:outerShdw blurRad="50800" dist="38100" dir="2700000" algn="tl" rotWithShape="0">
              <a:prstClr val="black">
                <a:alpha val="40000"/>
              </a:prstClr>
            </a:outerShdw>
          </a:effectLst>
        </p:spPr>
      </p:pic>
      <p:sp>
        <p:nvSpPr>
          <p:cNvPr id="12" name="Multiply 11"/>
          <p:cNvSpPr/>
          <p:nvPr/>
        </p:nvSpPr>
        <p:spPr>
          <a:xfrm>
            <a:off x="2114166" y="4641499"/>
            <a:ext cx="653229" cy="691855"/>
          </a:xfrm>
          <a:prstGeom prst="mathMultiply">
            <a:avLst>
              <a:gd name="adj1" fmla="val 187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28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sp>
        <p:nvSpPr>
          <p:cNvPr id="12" name="Multiply 11"/>
          <p:cNvSpPr/>
          <p:nvPr/>
        </p:nvSpPr>
        <p:spPr>
          <a:xfrm>
            <a:off x="6445942" y="4591492"/>
            <a:ext cx="653229" cy="691855"/>
          </a:xfrm>
          <a:prstGeom prst="mathMultiply">
            <a:avLst>
              <a:gd name="adj1" fmla="val 187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016392" y="1046135"/>
            <a:ext cx="1193370" cy="3154710"/>
          </a:xfrm>
          <a:prstGeom prst="rect">
            <a:avLst/>
          </a:prstGeom>
          <a:noFill/>
        </p:spPr>
        <p:txBody>
          <a:bodyPr wrap="square" rtlCol="0">
            <a:spAutoFit/>
          </a:bodyPr>
          <a:lstStyle/>
          <a:p>
            <a:r>
              <a:rPr lang="en-US" sz="19900" dirty="0" smtClean="0">
                <a:latin typeface="Segoe UI Semilight" panose="020B0402040204020203" pitchFamily="34" charset="0"/>
                <a:cs typeface="Segoe UI Semilight" panose="020B0402040204020203" pitchFamily="34" charset="0"/>
              </a:rPr>
              <a:t>?</a:t>
            </a:r>
            <a:endParaRPr lang="en-US" sz="199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041694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1969368"/>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84012" y="424738"/>
            <a:ext cx="4449781" cy="1215686"/>
          </a:xfrm>
          <a:prstGeom prst="rect">
            <a:avLst/>
          </a:prstGeom>
        </p:spPr>
      </p:pic>
      <p:grpSp>
        <p:nvGrpSpPr>
          <p:cNvPr id="20" name="Group 19"/>
          <p:cNvGrpSpPr/>
          <p:nvPr/>
        </p:nvGrpSpPr>
        <p:grpSpPr>
          <a:xfrm>
            <a:off x="998051" y="2178987"/>
            <a:ext cx="7351165" cy="4184556"/>
            <a:chOff x="998051" y="2077863"/>
            <a:chExt cx="7351165" cy="4184556"/>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972" t="1" r="18160" b="29753"/>
            <a:stretch/>
          </p:blipFill>
          <p:spPr>
            <a:xfrm>
              <a:off x="1103926" y="2077863"/>
              <a:ext cx="1460868" cy="1728871"/>
            </a:xfrm>
            <a:prstGeom prst="rect">
              <a:avLst/>
            </a:prstGeom>
            <a:effectLst>
              <a:glow rad="63500">
                <a:schemeClr val="accent6">
                  <a:satMod val="175000"/>
                  <a:alpha val="40000"/>
                </a:schemeClr>
              </a:glo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1622" r="14677" b="27949"/>
            <a:stretch/>
          </p:blipFill>
          <p:spPr>
            <a:xfrm>
              <a:off x="2884683" y="2513750"/>
              <a:ext cx="1073950" cy="1237635"/>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15258" b="28535"/>
            <a:stretch/>
          </p:blipFill>
          <p:spPr>
            <a:xfrm>
              <a:off x="6642897" y="2514792"/>
              <a:ext cx="1433195" cy="1226824"/>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17489" b="26814"/>
            <a:stretch/>
          </p:blipFill>
          <p:spPr>
            <a:xfrm>
              <a:off x="2764623" y="4565328"/>
              <a:ext cx="1170588" cy="1257134"/>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3315" r="14676" b="27949"/>
            <a:stretch/>
          </p:blipFill>
          <p:spPr>
            <a:xfrm>
              <a:off x="4098476" y="2513750"/>
              <a:ext cx="1214025" cy="1237635"/>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r="14979" b="27951"/>
            <a:stretch/>
          </p:blipFill>
          <p:spPr>
            <a:xfrm>
              <a:off x="1070122" y="4565328"/>
              <a:ext cx="1438781" cy="1237595"/>
            </a:xfrm>
            <a:prstGeom prst="rect">
              <a:avLst/>
            </a:prstGeom>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r="17346" b="28159"/>
            <a:stretch/>
          </p:blipFill>
          <p:spPr>
            <a:xfrm>
              <a:off x="5450790" y="4559133"/>
              <a:ext cx="1172612" cy="1234021"/>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18762" r="15077" b="28520"/>
            <a:stretch/>
          </p:blipFill>
          <p:spPr>
            <a:xfrm>
              <a:off x="6945923" y="4565328"/>
              <a:ext cx="1115420" cy="1227826"/>
            </a:xfrm>
            <a:prstGeom prst="rect">
              <a:avLst/>
            </a:prstGeom>
          </p:spPr>
        </p:pic>
        <p:grpSp>
          <p:nvGrpSpPr>
            <p:cNvPr id="17" name="Group 16"/>
            <p:cNvGrpSpPr/>
            <p:nvPr/>
          </p:nvGrpSpPr>
          <p:grpSpPr>
            <a:xfrm>
              <a:off x="5505516" y="2400489"/>
              <a:ext cx="1377173" cy="1350896"/>
              <a:chOff x="6693683" y="2417764"/>
              <a:chExt cx="1377173" cy="1350896"/>
            </a:xfrm>
          </p:grpSpPr>
          <p:pic>
            <p:nvPicPr>
              <p:cNvPr id="2" name="Picture 1"/>
              <p:cNvPicPr>
                <a:picLocks noChangeAspect="1"/>
              </p:cNvPicPr>
              <p:nvPr/>
            </p:nvPicPr>
            <p:blipFill rotWithShape="1">
              <a:blip r:embed="rId12">
                <a:extLst>
                  <a:ext uri="{28A0092B-C50C-407E-A947-70E740481C1C}">
                    <a14:useLocalDpi xmlns:a14="http://schemas.microsoft.com/office/drawing/2010/main" val="0"/>
                  </a:ext>
                </a:extLst>
              </a:blip>
              <a:srcRect r="11410" b="27671"/>
              <a:stretch/>
            </p:blipFill>
            <p:spPr>
              <a:xfrm>
                <a:off x="6693683" y="2513751"/>
                <a:ext cx="1269470" cy="1254909"/>
              </a:xfrm>
              <a:prstGeom prst="rect">
                <a:avLst/>
              </a:prstGeom>
            </p:spPr>
          </p:pic>
          <p:sp>
            <p:nvSpPr>
              <p:cNvPr id="4" name="Rectangle 3"/>
              <p:cNvSpPr/>
              <p:nvPr/>
            </p:nvSpPr>
            <p:spPr>
              <a:xfrm>
                <a:off x="7864965" y="2417764"/>
                <a:ext cx="205891" cy="133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4034163" y="4560229"/>
              <a:ext cx="1380375" cy="1694367"/>
              <a:chOff x="4034163" y="4560229"/>
              <a:chExt cx="1380375" cy="1694367"/>
            </a:xfrm>
          </p:grpSpPr>
          <p:pic>
            <p:nvPicPr>
              <p:cNvPr id="3" name="Picture 2"/>
              <p:cNvPicPr>
                <a:picLocks noChangeAspect="1"/>
              </p:cNvPicPr>
              <p:nvPr/>
            </p:nvPicPr>
            <p:blipFill rotWithShape="1">
              <a:blip r:embed="rId13"/>
              <a:srcRect l="18743"/>
              <a:stretch/>
            </p:blipFill>
            <p:spPr>
              <a:xfrm>
                <a:off x="4144536" y="4560229"/>
                <a:ext cx="997415" cy="1222698"/>
              </a:xfrm>
              <a:prstGeom prst="rect">
                <a:avLst/>
              </a:prstGeom>
            </p:spPr>
          </p:pic>
          <p:sp>
            <p:nvSpPr>
              <p:cNvPr id="18" name="Content Placeholder 2"/>
              <p:cNvSpPr txBox="1">
                <a:spLocks/>
              </p:cNvSpPr>
              <p:nvPr/>
            </p:nvSpPr>
            <p:spPr>
              <a:xfrm>
                <a:off x="4036638" y="5774900"/>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Ross Girshick</a:t>
                </a:r>
              </a:p>
            </p:txBody>
          </p:sp>
          <p:sp>
            <p:nvSpPr>
              <p:cNvPr id="19" name="Content Placeholder 2"/>
              <p:cNvSpPr txBox="1">
                <a:spLocks/>
              </p:cNvSpPr>
              <p:nvPr/>
            </p:nvSpPr>
            <p:spPr>
              <a:xfrm>
                <a:off x="4034163" y="595827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sp>
          <p:nvSpPr>
            <p:cNvPr id="21" name="Content Placeholder 2"/>
            <p:cNvSpPr txBox="1">
              <a:spLocks/>
            </p:cNvSpPr>
            <p:nvPr/>
          </p:nvSpPr>
          <p:spPr>
            <a:xfrm>
              <a:off x="1000525" y="3817145"/>
              <a:ext cx="1377900" cy="2963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chemeClr val="tx1">
                      <a:lumMod val="65000"/>
                      <a:lumOff val="35000"/>
                    </a:schemeClr>
                  </a:solidFill>
                  <a:latin typeface="Segoe UI"/>
                  <a:cs typeface="Segoe UI"/>
                </a:rPr>
                <a:t>Tsung-Yi Lin</a:t>
              </a:r>
            </a:p>
          </p:txBody>
        </p:sp>
        <p:sp>
          <p:nvSpPr>
            <p:cNvPr id="22" name="Content Placeholder 2"/>
            <p:cNvSpPr txBox="1">
              <a:spLocks/>
            </p:cNvSpPr>
            <p:nvPr/>
          </p:nvSpPr>
          <p:spPr>
            <a:xfrm>
              <a:off x="998051" y="4049078"/>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smtClean="0">
                  <a:solidFill>
                    <a:schemeClr val="bg1">
                      <a:lumMod val="50000"/>
                    </a:schemeClr>
                  </a:solidFill>
                  <a:latin typeface="Segoe UI Light"/>
                  <a:cs typeface="Segoe UI Light"/>
                </a:rPr>
                <a:t>Cornell Tech</a:t>
              </a:r>
            </a:p>
          </p:txBody>
        </p:sp>
        <p:grpSp>
          <p:nvGrpSpPr>
            <p:cNvPr id="15" name="Group 14"/>
            <p:cNvGrpSpPr/>
            <p:nvPr/>
          </p:nvGrpSpPr>
          <p:grpSpPr>
            <a:xfrm>
              <a:off x="2818870" y="3709684"/>
              <a:ext cx="1380375" cy="499234"/>
              <a:chOff x="210487" y="4373992"/>
              <a:chExt cx="1380375" cy="499234"/>
            </a:xfrm>
          </p:grpSpPr>
          <p:sp>
            <p:nvSpPr>
              <p:cNvPr id="23"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Michael Maire</a:t>
                </a:r>
              </a:p>
            </p:txBody>
          </p:sp>
          <p:sp>
            <p:nvSpPr>
              <p:cNvPr id="24"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TTI Chicago</a:t>
                </a:r>
              </a:p>
            </p:txBody>
          </p:sp>
        </p:grpSp>
        <p:grpSp>
          <p:nvGrpSpPr>
            <p:cNvPr id="25" name="Group 24"/>
            <p:cNvGrpSpPr/>
            <p:nvPr/>
          </p:nvGrpSpPr>
          <p:grpSpPr>
            <a:xfrm>
              <a:off x="4192424" y="3705776"/>
              <a:ext cx="1380375" cy="499234"/>
              <a:chOff x="210487" y="4373992"/>
              <a:chExt cx="1380375" cy="499234"/>
            </a:xfrm>
          </p:grpSpPr>
          <p:sp>
            <p:nvSpPr>
              <p:cNvPr id="26"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Serge Belongie</a:t>
                </a:r>
              </a:p>
            </p:txBody>
          </p:sp>
          <p:sp>
            <p:nvSpPr>
              <p:cNvPr id="27"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Cornell Tech</a:t>
                </a:r>
              </a:p>
            </p:txBody>
          </p:sp>
        </p:grpSp>
        <p:grpSp>
          <p:nvGrpSpPr>
            <p:cNvPr id="28" name="Group 27"/>
            <p:cNvGrpSpPr/>
            <p:nvPr/>
          </p:nvGrpSpPr>
          <p:grpSpPr>
            <a:xfrm>
              <a:off x="5546442" y="3701878"/>
              <a:ext cx="1380375" cy="499234"/>
              <a:chOff x="210487" y="4373992"/>
              <a:chExt cx="1380375" cy="499234"/>
            </a:xfrm>
          </p:grpSpPr>
          <p:sp>
            <p:nvSpPr>
              <p:cNvPr id="29" name="Content Placeholder 2"/>
              <p:cNvSpPr txBox="1">
                <a:spLocks/>
              </p:cNvSpPr>
              <p:nvPr/>
            </p:nvSpPr>
            <p:spPr>
              <a:xfrm>
                <a:off x="212962" y="4373992"/>
                <a:ext cx="1377900" cy="29632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Lubomir Bourdev</a:t>
                </a:r>
              </a:p>
            </p:txBody>
          </p:sp>
          <p:sp>
            <p:nvSpPr>
              <p:cNvPr id="30"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Facebook</a:t>
                </a:r>
              </a:p>
            </p:txBody>
          </p:sp>
        </p:grpSp>
        <p:grpSp>
          <p:nvGrpSpPr>
            <p:cNvPr id="31" name="Group 30"/>
            <p:cNvGrpSpPr/>
            <p:nvPr/>
          </p:nvGrpSpPr>
          <p:grpSpPr>
            <a:xfrm>
              <a:off x="6968841" y="3707739"/>
              <a:ext cx="1380375" cy="499234"/>
              <a:chOff x="210487" y="4373992"/>
              <a:chExt cx="1380375" cy="499234"/>
            </a:xfrm>
          </p:grpSpPr>
          <p:sp>
            <p:nvSpPr>
              <p:cNvPr id="32"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James Hays</a:t>
                </a:r>
              </a:p>
            </p:txBody>
          </p:sp>
          <p:sp>
            <p:nvSpPr>
              <p:cNvPr id="33"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Brown University</a:t>
                </a:r>
              </a:p>
            </p:txBody>
          </p:sp>
        </p:grpSp>
        <p:grpSp>
          <p:nvGrpSpPr>
            <p:cNvPr id="34" name="Group 33"/>
            <p:cNvGrpSpPr/>
            <p:nvPr/>
          </p:nvGrpSpPr>
          <p:grpSpPr>
            <a:xfrm>
              <a:off x="1386704" y="5755370"/>
              <a:ext cx="1380375" cy="499234"/>
              <a:chOff x="210487" y="4373992"/>
              <a:chExt cx="1380375" cy="499234"/>
            </a:xfrm>
          </p:grpSpPr>
          <p:sp>
            <p:nvSpPr>
              <p:cNvPr id="35"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Pietro Perona</a:t>
                </a:r>
              </a:p>
            </p:txBody>
          </p:sp>
          <p:sp>
            <p:nvSpPr>
              <p:cNvPr id="36"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Caltech</a:t>
                </a:r>
              </a:p>
            </p:txBody>
          </p:sp>
        </p:grpSp>
        <p:grpSp>
          <p:nvGrpSpPr>
            <p:cNvPr id="37" name="Group 36"/>
            <p:cNvGrpSpPr/>
            <p:nvPr/>
          </p:nvGrpSpPr>
          <p:grpSpPr>
            <a:xfrm>
              <a:off x="2809106" y="5751461"/>
              <a:ext cx="1380375" cy="499234"/>
              <a:chOff x="210487" y="4373992"/>
              <a:chExt cx="1380375" cy="499234"/>
            </a:xfrm>
          </p:grpSpPr>
          <p:sp>
            <p:nvSpPr>
              <p:cNvPr id="38"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Deva Ramanan</a:t>
                </a:r>
              </a:p>
            </p:txBody>
          </p:sp>
          <p:sp>
            <p:nvSpPr>
              <p:cNvPr id="39"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UC Irvine</a:t>
                </a:r>
              </a:p>
            </p:txBody>
          </p:sp>
        </p:grpSp>
        <p:grpSp>
          <p:nvGrpSpPr>
            <p:cNvPr id="40" name="Group 39"/>
            <p:cNvGrpSpPr/>
            <p:nvPr/>
          </p:nvGrpSpPr>
          <p:grpSpPr>
            <a:xfrm>
              <a:off x="5472198" y="5747553"/>
              <a:ext cx="1380375" cy="499234"/>
              <a:chOff x="210487" y="4373992"/>
              <a:chExt cx="1380375" cy="499234"/>
            </a:xfrm>
          </p:grpSpPr>
          <p:sp>
            <p:nvSpPr>
              <p:cNvPr id="41"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Piotr Dollar</a:t>
                </a:r>
              </a:p>
            </p:txBody>
          </p:sp>
          <p:sp>
            <p:nvSpPr>
              <p:cNvPr id="42"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Facebook</a:t>
                </a:r>
              </a:p>
            </p:txBody>
          </p:sp>
        </p:grpSp>
        <p:grpSp>
          <p:nvGrpSpPr>
            <p:cNvPr id="43" name="Group 42"/>
            <p:cNvGrpSpPr/>
            <p:nvPr/>
          </p:nvGrpSpPr>
          <p:grpSpPr>
            <a:xfrm>
              <a:off x="6943446" y="5763185"/>
              <a:ext cx="1380375" cy="499234"/>
              <a:chOff x="210487" y="4373992"/>
              <a:chExt cx="1380375" cy="499234"/>
            </a:xfrm>
          </p:grpSpPr>
          <p:sp>
            <p:nvSpPr>
              <p:cNvPr id="44" name="Content Placeholder 2"/>
              <p:cNvSpPr txBox="1">
                <a:spLocks/>
              </p:cNvSpPr>
              <p:nvPr/>
            </p:nvSpPr>
            <p:spPr>
              <a:xfrm>
                <a:off x="212962" y="4373992"/>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smtClean="0">
                    <a:solidFill>
                      <a:schemeClr val="tx1">
                        <a:lumMod val="65000"/>
                        <a:lumOff val="35000"/>
                      </a:schemeClr>
                    </a:solidFill>
                    <a:latin typeface="Segoe UI"/>
                    <a:cs typeface="Segoe UI"/>
                  </a:rPr>
                  <a:t>Larry Zitnick</a:t>
                </a:r>
              </a:p>
            </p:txBody>
          </p:sp>
          <p:sp>
            <p:nvSpPr>
              <p:cNvPr id="45" name="Content Placeholder 2"/>
              <p:cNvSpPr txBox="1">
                <a:spLocks/>
              </p:cNvSpPr>
              <p:nvPr/>
            </p:nvSpPr>
            <p:spPr>
              <a:xfrm>
                <a:off x="210487" y="4576905"/>
                <a:ext cx="1377900" cy="296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smtClean="0">
                    <a:solidFill>
                      <a:schemeClr val="bg1">
                        <a:lumMod val="50000"/>
                      </a:schemeClr>
                    </a:solidFill>
                    <a:latin typeface="Segoe UI Light"/>
                    <a:cs typeface="Segoe UI Light"/>
                  </a:rPr>
                  <a:t>Microsoft Research</a:t>
                </a:r>
              </a:p>
            </p:txBody>
          </p:sp>
        </p:grpSp>
      </p:grpSp>
    </p:spTree>
    <p:extLst>
      <p:ext uri="{BB962C8B-B14F-4D97-AF65-F5344CB8AC3E}">
        <p14:creationId xmlns:p14="http://schemas.microsoft.com/office/powerpoint/2010/main" val="968036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r="7594" b="7594"/>
          <a:stretch/>
        </p:blipFill>
        <p:spPr>
          <a:xfrm>
            <a:off x="0" y="0"/>
            <a:ext cx="9144000" cy="6858000"/>
          </a:xfrm>
          <a:prstGeom prst="rect">
            <a:avLst/>
          </a:prstGeom>
        </p:spPr>
      </p:pic>
      <p:sp>
        <p:nvSpPr>
          <p:cNvPr id="22" name="Rectangle 21"/>
          <p:cNvSpPr/>
          <p:nvPr/>
        </p:nvSpPr>
        <p:spPr>
          <a:xfrm>
            <a:off x="0" y="0"/>
            <a:ext cx="9144000" cy="6858000"/>
          </a:xfrm>
          <a:prstGeom prst="rect">
            <a:avLst/>
          </a:prstGeom>
          <a:solidFill>
            <a:srgbClr val="FFFFFF">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5261" y="1377842"/>
            <a:ext cx="7390737" cy="846386"/>
          </a:xfrm>
          <a:prstGeom prst="rect">
            <a:avLst/>
          </a:prstGeom>
        </p:spPr>
        <p:txBody>
          <a:bodyPr wrap="square">
            <a:spAutoFit/>
          </a:bodyPr>
          <a:lstStyle/>
          <a:p>
            <a:r>
              <a:rPr lang="en-US" sz="1600" dirty="0" smtClean="0">
                <a:solidFill>
                  <a:srgbClr val="C00000"/>
                </a:solidFill>
              </a:rPr>
              <a:t>From Captions to Visual Concepts and Back </a:t>
            </a:r>
          </a:p>
          <a:p>
            <a:r>
              <a:rPr lang="en-US" sz="1100" dirty="0" smtClean="0"/>
              <a:t>Hao Fang, Saurabh Gupta, Forrest Iandola, Rupesh Srivastava, Li Deng, Piotr </a:t>
            </a:r>
            <a:r>
              <a:rPr lang="en-US" sz="1100" dirty="0" err="1" smtClean="0"/>
              <a:t>Dollár</a:t>
            </a:r>
            <a:r>
              <a:rPr lang="en-US" sz="1100" dirty="0" smtClean="0"/>
              <a:t>, Jianfeng Gao, Xiaodong He, Margaret Mitchell, John C. Platt, C. Lawrence Zitnick, Geoffrey Zweig </a:t>
            </a:r>
          </a:p>
          <a:p>
            <a:r>
              <a:rPr lang="en-US" sz="1100" dirty="0" smtClean="0">
                <a:solidFill>
                  <a:srgbClr val="C00000"/>
                </a:solidFill>
              </a:rPr>
              <a:t>(arXiv:1411.4952)</a:t>
            </a:r>
            <a:endParaRPr lang="en-US" sz="1100" dirty="0">
              <a:solidFill>
                <a:srgbClr val="C00000"/>
              </a:solidFill>
            </a:endParaRPr>
          </a:p>
        </p:txBody>
      </p:sp>
      <p:sp>
        <p:nvSpPr>
          <p:cNvPr id="9" name="Rectangle 8"/>
          <p:cNvSpPr/>
          <p:nvPr/>
        </p:nvSpPr>
        <p:spPr>
          <a:xfrm>
            <a:off x="775261" y="576648"/>
            <a:ext cx="7112442" cy="677108"/>
          </a:xfrm>
          <a:prstGeom prst="rect">
            <a:avLst/>
          </a:prstGeom>
        </p:spPr>
        <p:txBody>
          <a:bodyPr wrap="square">
            <a:spAutoFit/>
          </a:bodyPr>
          <a:lstStyle/>
          <a:p>
            <a:r>
              <a:rPr lang="en-US" sz="1600" dirty="0">
                <a:solidFill>
                  <a:srgbClr val="C00000"/>
                </a:solidFill>
              </a:rPr>
              <a:t>Learning a Recurrent Visual Representation for Image Caption Generation </a:t>
            </a:r>
          </a:p>
          <a:p>
            <a:r>
              <a:rPr lang="en-US" sz="1100" dirty="0" smtClean="0"/>
              <a:t>Xinlei </a:t>
            </a:r>
            <a:r>
              <a:rPr lang="en-US" sz="1100" dirty="0"/>
              <a:t>Chen, C. Lawrence Zitnick </a:t>
            </a:r>
            <a:endParaRPr lang="en-US" sz="1100" dirty="0" smtClean="0"/>
          </a:p>
          <a:p>
            <a:r>
              <a:rPr lang="en-US" sz="1100" dirty="0" smtClean="0">
                <a:solidFill>
                  <a:srgbClr val="C00000"/>
                </a:solidFill>
              </a:rPr>
              <a:t>(arXiv:1411.5654)</a:t>
            </a:r>
            <a:endParaRPr lang="en-US" sz="1100" dirty="0">
              <a:solidFill>
                <a:srgbClr val="C00000"/>
              </a:solidFill>
            </a:endParaRPr>
          </a:p>
        </p:txBody>
      </p:sp>
      <p:sp>
        <p:nvSpPr>
          <p:cNvPr id="11" name="Rectangle 10"/>
          <p:cNvSpPr/>
          <p:nvPr/>
        </p:nvSpPr>
        <p:spPr>
          <a:xfrm>
            <a:off x="775261" y="2348314"/>
            <a:ext cx="8249479" cy="677108"/>
          </a:xfrm>
          <a:prstGeom prst="rect">
            <a:avLst/>
          </a:prstGeom>
        </p:spPr>
        <p:txBody>
          <a:bodyPr wrap="square">
            <a:spAutoFit/>
          </a:bodyPr>
          <a:lstStyle/>
          <a:p>
            <a:r>
              <a:rPr lang="en-US" sz="1600" dirty="0">
                <a:solidFill>
                  <a:srgbClr val="C00000"/>
                </a:solidFill>
              </a:rPr>
              <a:t>Long-term Recurrent Convolutional Networks for Visual Recognition and Description</a:t>
            </a:r>
          </a:p>
          <a:p>
            <a:r>
              <a:rPr lang="en-US" sz="1100" dirty="0" smtClean="0"/>
              <a:t>Jeff </a:t>
            </a:r>
            <a:r>
              <a:rPr lang="en-US" sz="1100" dirty="0"/>
              <a:t>Donahue, Lisa Anne Hendricks, Sergio Guadarrama, Marcus </a:t>
            </a:r>
            <a:r>
              <a:rPr lang="en-US" sz="1100" dirty="0" err="1"/>
              <a:t>Rohrbach</a:t>
            </a:r>
            <a:r>
              <a:rPr lang="en-US" sz="1100" dirty="0"/>
              <a:t>, Subhashini Venugopalan, Kate Saenko, Trevor Darrell </a:t>
            </a:r>
            <a:r>
              <a:rPr lang="en-US" sz="1100" dirty="0">
                <a:solidFill>
                  <a:srgbClr val="C00000"/>
                </a:solidFill>
              </a:rPr>
              <a:t>(arXiv:1411.4389)</a:t>
            </a:r>
          </a:p>
        </p:txBody>
      </p:sp>
      <p:sp>
        <p:nvSpPr>
          <p:cNvPr id="13" name="Rectangle 12"/>
          <p:cNvSpPr/>
          <p:nvPr/>
        </p:nvSpPr>
        <p:spPr>
          <a:xfrm>
            <a:off x="775261" y="3149508"/>
            <a:ext cx="6054919" cy="677108"/>
          </a:xfrm>
          <a:prstGeom prst="rect">
            <a:avLst/>
          </a:prstGeom>
        </p:spPr>
        <p:txBody>
          <a:bodyPr wrap="square">
            <a:spAutoFit/>
          </a:bodyPr>
          <a:lstStyle/>
          <a:p>
            <a:r>
              <a:rPr lang="en-US" sz="1600" dirty="0">
                <a:solidFill>
                  <a:srgbClr val="C00000"/>
                </a:solidFill>
              </a:rPr>
              <a:t>Explain Images with Multimodal Recurrent Neural </a:t>
            </a:r>
            <a:r>
              <a:rPr lang="en-US" sz="1600" dirty="0" smtClean="0">
                <a:solidFill>
                  <a:srgbClr val="C00000"/>
                </a:solidFill>
              </a:rPr>
              <a:t>Networks</a:t>
            </a:r>
            <a:endParaRPr lang="en-US" sz="1400" dirty="0">
              <a:solidFill>
                <a:srgbClr val="C00000"/>
              </a:solidFill>
            </a:endParaRPr>
          </a:p>
          <a:p>
            <a:r>
              <a:rPr lang="en-US" sz="1100" dirty="0" err="1" smtClean="0"/>
              <a:t>Junhua</a:t>
            </a:r>
            <a:r>
              <a:rPr lang="en-US" sz="1100" dirty="0" smtClean="0"/>
              <a:t> </a:t>
            </a:r>
            <a:r>
              <a:rPr lang="en-US" sz="1100" dirty="0"/>
              <a:t>Mao, Wei Xu, Yi Yang, Jiang Wang, Alan L. </a:t>
            </a:r>
            <a:r>
              <a:rPr lang="en-US" sz="1100" dirty="0" err="1" smtClean="0"/>
              <a:t>Yuille</a:t>
            </a:r>
            <a:r>
              <a:rPr lang="en-US" sz="1100" dirty="0"/>
              <a:t> </a:t>
            </a:r>
            <a:endParaRPr lang="en-US" sz="1100" dirty="0" smtClean="0"/>
          </a:p>
          <a:p>
            <a:r>
              <a:rPr lang="en-US" sz="1100" dirty="0" smtClean="0">
                <a:solidFill>
                  <a:srgbClr val="C00000"/>
                </a:solidFill>
              </a:rPr>
              <a:t>(</a:t>
            </a:r>
            <a:r>
              <a:rPr lang="en-US" sz="1100" dirty="0">
                <a:solidFill>
                  <a:srgbClr val="C00000"/>
                </a:solidFill>
              </a:rPr>
              <a:t>arXiv:1410.1090)</a:t>
            </a:r>
          </a:p>
        </p:txBody>
      </p:sp>
      <p:sp>
        <p:nvSpPr>
          <p:cNvPr id="15" name="Rectangle 14"/>
          <p:cNvSpPr/>
          <p:nvPr/>
        </p:nvSpPr>
        <p:spPr>
          <a:xfrm>
            <a:off x="775261" y="3950702"/>
            <a:ext cx="5872039" cy="677108"/>
          </a:xfrm>
          <a:prstGeom prst="rect">
            <a:avLst/>
          </a:prstGeom>
        </p:spPr>
        <p:txBody>
          <a:bodyPr wrap="square">
            <a:spAutoFit/>
          </a:bodyPr>
          <a:lstStyle/>
          <a:p>
            <a:r>
              <a:rPr lang="en-US" sz="1600" dirty="0">
                <a:solidFill>
                  <a:srgbClr val="C00000"/>
                </a:solidFill>
              </a:rPr>
              <a:t>Show and Tell: A Neural Image Caption Generator </a:t>
            </a:r>
            <a:endParaRPr lang="en-US" sz="1400" dirty="0">
              <a:solidFill>
                <a:srgbClr val="C00000"/>
              </a:solidFill>
            </a:endParaRPr>
          </a:p>
          <a:p>
            <a:r>
              <a:rPr lang="en-US" sz="1100" dirty="0" err="1" smtClean="0"/>
              <a:t>Oriol</a:t>
            </a:r>
            <a:r>
              <a:rPr lang="en-US" sz="1100" dirty="0" smtClean="0"/>
              <a:t> </a:t>
            </a:r>
            <a:r>
              <a:rPr lang="en-US" sz="1100" dirty="0" err="1"/>
              <a:t>Vinyals</a:t>
            </a:r>
            <a:r>
              <a:rPr lang="en-US" sz="1100" dirty="0"/>
              <a:t>, Alexander </a:t>
            </a:r>
            <a:r>
              <a:rPr lang="en-US" sz="1100" dirty="0" err="1"/>
              <a:t>Toshev</a:t>
            </a:r>
            <a:r>
              <a:rPr lang="en-US" sz="1100" dirty="0"/>
              <a:t>, </a:t>
            </a:r>
            <a:r>
              <a:rPr lang="en-US" sz="1100" dirty="0" err="1"/>
              <a:t>Samy</a:t>
            </a:r>
            <a:r>
              <a:rPr lang="en-US" sz="1100" dirty="0"/>
              <a:t> </a:t>
            </a:r>
            <a:r>
              <a:rPr lang="en-US" sz="1100" dirty="0" err="1"/>
              <a:t>Bengio</a:t>
            </a:r>
            <a:r>
              <a:rPr lang="en-US" sz="1100" dirty="0"/>
              <a:t>, </a:t>
            </a:r>
            <a:r>
              <a:rPr lang="en-US" sz="1100" dirty="0" err="1"/>
              <a:t>Dumitru</a:t>
            </a:r>
            <a:r>
              <a:rPr lang="en-US" sz="1100" dirty="0"/>
              <a:t> </a:t>
            </a:r>
            <a:r>
              <a:rPr lang="en-US" sz="1100" dirty="0" err="1" smtClean="0"/>
              <a:t>Erhan</a:t>
            </a:r>
            <a:r>
              <a:rPr lang="en-US" sz="1100" dirty="0"/>
              <a:t> </a:t>
            </a:r>
            <a:endParaRPr lang="en-US" sz="1100" dirty="0" smtClean="0"/>
          </a:p>
          <a:p>
            <a:r>
              <a:rPr lang="en-US" sz="1100" dirty="0" smtClean="0">
                <a:solidFill>
                  <a:srgbClr val="C00000"/>
                </a:solidFill>
              </a:rPr>
              <a:t>(</a:t>
            </a:r>
            <a:r>
              <a:rPr lang="en-US" sz="1100" dirty="0">
                <a:solidFill>
                  <a:srgbClr val="C00000"/>
                </a:solidFill>
              </a:rPr>
              <a:t>arXiv:1411.4555) </a:t>
            </a:r>
          </a:p>
        </p:txBody>
      </p:sp>
      <p:sp>
        <p:nvSpPr>
          <p:cNvPr id="18" name="Rectangle 17"/>
          <p:cNvSpPr/>
          <p:nvPr/>
        </p:nvSpPr>
        <p:spPr>
          <a:xfrm>
            <a:off x="775260" y="4751896"/>
            <a:ext cx="7931428" cy="677108"/>
          </a:xfrm>
          <a:prstGeom prst="rect">
            <a:avLst/>
          </a:prstGeom>
        </p:spPr>
        <p:txBody>
          <a:bodyPr wrap="square">
            <a:spAutoFit/>
          </a:bodyPr>
          <a:lstStyle/>
          <a:p>
            <a:r>
              <a:rPr lang="en-US" sz="1600" dirty="0">
                <a:solidFill>
                  <a:srgbClr val="C00000"/>
                </a:solidFill>
              </a:rPr>
              <a:t>Deep Visual-Semantic Alignments for Generating Image Descriptions</a:t>
            </a:r>
          </a:p>
          <a:p>
            <a:r>
              <a:rPr lang="en-US" sz="1100" dirty="0"/>
              <a:t>Andrej </a:t>
            </a:r>
            <a:r>
              <a:rPr lang="en-US" sz="1100" dirty="0" err="1"/>
              <a:t>Karpathy</a:t>
            </a:r>
            <a:r>
              <a:rPr lang="en-US" sz="1100" dirty="0"/>
              <a:t>, Li </a:t>
            </a:r>
            <a:r>
              <a:rPr lang="en-US" sz="1100" dirty="0" smtClean="0"/>
              <a:t>Fei-Fei</a:t>
            </a:r>
          </a:p>
          <a:p>
            <a:r>
              <a:rPr lang="en-US" sz="1100" dirty="0">
                <a:solidFill>
                  <a:srgbClr val="C00000"/>
                </a:solidFill>
              </a:rPr>
              <a:t>(arXiv:1412.2306) </a:t>
            </a:r>
          </a:p>
        </p:txBody>
      </p:sp>
      <p:sp>
        <p:nvSpPr>
          <p:cNvPr id="20" name="Rectangle 19"/>
          <p:cNvSpPr/>
          <p:nvPr/>
        </p:nvSpPr>
        <p:spPr>
          <a:xfrm>
            <a:off x="775260" y="5553089"/>
            <a:ext cx="7390737" cy="677108"/>
          </a:xfrm>
          <a:prstGeom prst="rect">
            <a:avLst/>
          </a:prstGeom>
        </p:spPr>
        <p:txBody>
          <a:bodyPr wrap="square">
            <a:spAutoFit/>
          </a:bodyPr>
          <a:lstStyle/>
          <a:p>
            <a:r>
              <a:rPr lang="en-US" sz="1600" dirty="0">
                <a:solidFill>
                  <a:srgbClr val="C00000"/>
                </a:solidFill>
              </a:rPr>
              <a:t>Unifying Visual-Semantic </a:t>
            </a:r>
            <a:r>
              <a:rPr lang="en-US" sz="1600" dirty="0" err="1">
                <a:solidFill>
                  <a:srgbClr val="C00000"/>
                </a:solidFill>
              </a:rPr>
              <a:t>Embeddings</a:t>
            </a:r>
            <a:r>
              <a:rPr lang="en-US" sz="1600" dirty="0">
                <a:solidFill>
                  <a:srgbClr val="C00000"/>
                </a:solidFill>
              </a:rPr>
              <a:t> with Multimodal Neural Language Models </a:t>
            </a:r>
          </a:p>
          <a:p>
            <a:r>
              <a:rPr lang="en-US" sz="1100" dirty="0" smtClean="0"/>
              <a:t>Ryan </a:t>
            </a:r>
            <a:r>
              <a:rPr lang="en-US" sz="1100" dirty="0" err="1"/>
              <a:t>Kiros</a:t>
            </a:r>
            <a:r>
              <a:rPr lang="en-US" sz="1100" dirty="0"/>
              <a:t>, </a:t>
            </a:r>
            <a:r>
              <a:rPr lang="en-US" sz="1100" dirty="0" err="1"/>
              <a:t>Ruslan</a:t>
            </a:r>
            <a:r>
              <a:rPr lang="en-US" sz="1100" dirty="0"/>
              <a:t> </a:t>
            </a:r>
            <a:r>
              <a:rPr lang="en-US" sz="1100" dirty="0" err="1"/>
              <a:t>Salakhutdinov</a:t>
            </a:r>
            <a:r>
              <a:rPr lang="en-US" sz="1100" dirty="0"/>
              <a:t>, Richard S. </a:t>
            </a:r>
            <a:r>
              <a:rPr lang="en-US" sz="1100" dirty="0" err="1" smtClean="0"/>
              <a:t>Zemel</a:t>
            </a:r>
            <a:r>
              <a:rPr lang="en-US" sz="1100" dirty="0"/>
              <a:t> </a:t>
            </a:r>
            <a:endParaRPr lang="en-US" sz="1100" dirty="0" smtClean="0"/>
          </a:p>
          <a:p>
            <a:r>
              <a:rPr lang="en-US" sz="1100" dirty="0" smtClean="0">
                <a:solidFill>
                  <a:srgbClr val="C00000"/>
                </a:solidFill>
              </a:rPr>
              <a:t>(</a:t>
            </a:r>
            <a:r>
              <a:rPr lang="en-US" sz="1100" dirty="0">
                <a:solidFill>
                  <a:srgbClr val="C00000"/>
                </a:solidFill>
              </a:rPr>
              <a:t>arXiv:1411.2539)</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720" y="1416888"/>
            <a:ext cx="1281624" cy="1281624"/>
          </a:xfrm>
          <a:prstGeom prst="rect">
            <a:avLst/>
          </a:prstGeom>
          <a:ln w="12700">
            <a:solidFill>
              <a:schemeClr val="tx1"/>
            </a:solidFill>
          </a:ln>
          <a:effectLst>
            <a:outerShdw blurRad="50800" dist="38100" dir="2700000" algn="tl" rotWithShape="0">
              <a:prstClr val="black">
                <a:alpha val="40000"/>
              </a:prstClr>
            </a:outerShdw>
          </a:effectLst>
        </p:spPr>
      </p:pic>
      <p:sp>
        <p:nvSpPr>
          <p:cNvPr id="3" name="TextBox 2"/>
          <p:cNvSpPr txBox="1"/>
          <p:nvPr/>
        </p:nvSpPr>
        <p:spPr>
          <a:xfrm>
            <a:off x="774049" y="2722060"/>
            <a:ext cx="2130672" cy="369332"/>
          </a:xfrm>
          <a:prstGeom prst="rect">
            <a:avLst/>
          </a:prstGeom>
          <a:noFill/>
        </p:spPr>
        <p:txBody>
          <a:bodyPr wrap="square" rtlCol="0">
            <a:spAutoFit/>
          </a:bodyPr>
          <a:lstStyle/>
          <a:p>
            <a:r>
              <a:rPr lang="en-US" dirty="0" smtClean="0"/>
              <a:t>Xinlei Chen, CMU</a:t>
            </a:r>
            <a:endParaRPr lang="en-US" dirty="0"/>
          </a:p>
        </p:txBody>
      </p:sp>
    </p:spTree>
    <p:extLst>
      <p:ext uri="{BB962C8B-B14F-4D97-AF65-F5344CB8AC3E}">
        <p14:creationId xmlns:p14="http://schemas.microsoft.com/office/powerpoint/2010/main" val="207068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par>
                                <p:cTn id="56" presetID="10"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11" grpId="0"/>
      <p:bldP spid="11" grpId="1"/>
      <p:bldP spid="13" grpId="0"/>
      <p:bldP spid="13" grpId="1"/>
      <p:bldP spid="15" grpId="0"/>
      <p:bldP spid="15" grpId="1"/>
      <p:bldP spid="18" grpId="0"/>
      <p:bldP spid="18" grpId="1"/>
      <p:bldP spid="20" grpId="0"/>
      <p:bldP spid="20" grpId="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9625"/>
            <a:ext cx="9144000" cy="5640916"/>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44150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 y="0"/>
            <a:ext cx="9143169" cy="5640404"/>
          </a:xfrm>
          <a:prstGeom prst="rect">
            <a:avLst/>
          </a:prstGeom>
        </p:spPr>
      </p:pic>
    </p:spTree>
    <p:extLst>
      <p:ext uri="{BB962C8B-B14F-4D97-AF65-F5344CB8AC3E}">
        <p14:creationId xmlns:p14="http://schemas.microsoft.com/office/powerpoint/2010/main" val="3129245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3695" y="6316021"/>
            <a:ext cx="2095248" cy="466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5143" y="310591"/>
            <a:ext cx="7886700" cy="1325563"/>
          </a:xfrm>
        </p:spPr>
        <p:txBody>
          <a:bodyPr/>
          <a:lstStyle/>
          <a:p>
            <a:r>
              <a:rPr lang="en-US" sz="5400" dirty="0" smtClean="0">
                <a:latin typeface="Segoe UI Semilight" panose="020B0402040204020203" pitchFamily="34" charset="0"/>
                <a:cs typeface="Segoe UI Semilight" panose="020B0402040204020203" pitchFamily="34" charset="0"/>
              </a:rPr>
              <a:t>MS COCO 2015</a:t>
            </a:r>
            <a:r>
              <a:rPr lang="en-US" sz="4800" dirty="0" smtClean="0">
                <a:latin typeface="Segoe UI Semilight" panose="020B0402040204020203" pitchFamily="34" charset="0"/>
                <a:cs typeface="Segoe UI Semilight" panose="020B0402040204020203" pitchFamily="34" charset="0"/>
              </a:rPr>
              <a:t/>
            </a:r>
            <a:br>
              <a:rPr lang="en-US" sz="4800" dirty="0" smtClean="0">
                <a:latin typeface="Segoe UI Semilight" panose="020B0402040204020203" pitchFamily="34" charset="0"/>
                <a:cs typeface="Segoe UI Semilight" panose="020B0402040204020203" pitchFamily="34" charset="0"/>
              </a:rPr>
            </a:br>
            <a:r>
              <a:rPr lang="en-US" sz="2800" dirty="0" smtClean="0">
                <a:latin typeface="Segoe UI Semilight" panose="020B0402040204020203" pitchFamily="34" charset="0"/>
                <a:cs typeface="Segoe UI Semilight" panose="020B0402040204020203" pitchFamily="34" charset="0"/>
              </a:rPr>
              <a:t>(full release)</a:t>
            </a:r>
            <a:endParaRPr lang="en-US" sz="2800"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697673" y="234778"/>
            <a:ext cx="2073498" cy="6271377"/>
          </a:xfrm>
          <a:prstGeom prst="rect">
            <a:avLst/>
          </a:prstGeom>
        </p:spPr>
      </p:pic>
      <p:sp>
        <p:nvSpPr>
          <p:cNvPr id="5" name="Title 1"/>
          <p:cNvSpPr txBox="1">
            <a:spLocks/>
          </p:cNvSpPr>
          <p:nvPr/>
        </p:nvSpPr>
        <p:spPr>
          <a:xfrm>
            <a:off x="1299402" y="5305133"/>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
        <p:nvSpPr>
          <p:cNvPr id="8" name="Content Placeholder 7"/>
          <p:cNvSpPr>
            <a:spLocks noGrp="1"/>
          </p:cNvSpPr>
          <p:nvPr>
            <p:ph idx="1"/>
          </p:nvPr>
        </p:nvSpPr>
        <p:spPr>
          <a:xfrm>
            <a:off x="626612" y="1716600"/>
            <a:ext cx="4261581" cy="500903"/>
          </a:xfrm>
        </p:spPr>
        <p:txBody>
          <a:bodyPr>
            <a:noAutofit/>
          </a:bodyPr>
          <a:lstStyle/>
          <a:p>
            <a:pPr marL="0" indent="0">
              <a:buNone/>
            </a:pPr>
            <a:r>
              <a:rPr lang="en-US" sz="3200" dirty="0" smtClean="0">
                <a:solidFill>
                  <a:srgbClr val="FF0000"/>
                </a:solidFill>
              </a:rPr>
              <a:t>Spring/summer 2015</a:t>
            </a:r>
            <a:endParaRPr lang="en-US" sz="3200" dirty="0">
              <a:solidFill>
                <a:srgbClr val="FF0000"/>
              </a:solidFill>
            </a:endParaRPr>
          </a:p>
        </p:txBody>
      </p:sp>
      <p:sp>
        <p:nvSpPr>
          <p:cNvPr id="9" name="Rectangle 8"/>
          <p:cNvSpPr/>
          <p:nvPr/>
        </p:nvSpPr>
        <p:spPr>
          <a:xfrm>
            <a:off x="626613" y="2422490"/>
            <a:ext cx="6119728" cy="2677656"/>
          </a:xfrm>
          <a:prstGeom prst="rect">
            <a:avLst/>
          </a:prstGeom>
        </p:spPr>
        <p:txBody>
          <a:bodyPr wrap="square">
            <a:spAutoFit/>
          </a:bodyPr>
          <a:lstStyle/>
          <a:p>
            <a:pPr marL="342900" indent="-342900">
              <a:buFont typeface="Arial" panose="020B0604020202020204" pitchFamily="34" charset="0"/>
              <a:buChar char="•"/>
            </a:pPr>
            <a:r>
              <a:rPr lang="en-US" sz="2800" dirty="0" smtClean="0"/>
              <a:t>80-100 </a:t>
            </a:r>
            <a:r>
              <a:rPr lang="en-US" sz="2800" dirty="0"/>
              <a:t>object </a:t>
            </a:r>
            <a:r>
              <a:rPr lang="en-US" sz="2800" dirty="0" smtClean="0"/>
              <a:t>categories </a:t>
            </a:r>
            <a:endParaRPr lang="en-US" sz="2800" dirty="0"/>
          </a:p>
          <a:p>
            <a:pPr marL="342900" indent="-342900">
              <a:buFont typeface="Arial" panose="020B0604020202020204" pitchFamily="34" charset="0"/>
              <a:buChar char="•"/>
            </a:pPr>
            <a:r>
              <a:rPr lang="en-US" sz="2800" dirty="0" smtClean="0"/>
              <a:t>330k images (Flickr)</a:t>
            </a:r>
            <a:endParaRPr lang="en-US" sz="2800" dirty="0"/>
          </a:p>
          <a:p>
            <a:pPr marL="342900" indent="-342900">
              <a:buFont typeface="Arial" panose="020B0604020202020204" pitchFamily="34" charset="0"/>
              <a:buChar char="•"/>
            </a:pPr>
            <a:r>
              <a:rPr lang="en-US" sz="2800" dirty="0" smtClean="0"/>
              <a:t>2M</a:t>
            </a:r>
            <a:r>
              <a:rPr lang="en-US" sz="2800" dirty="0"/>
              <a:t>+ instances </a:t>
            </a:r>
            <a:r>
              <a:rPr lang="en-US" sz="2800" dirty="0" smtClean="0">
                <a:latin typeface="Segoe UI" panose="020B0502040204020203" pitchFamily="34" charset="0"/>
                <a:cs typeface="Segoe UI" panose="020B0502040204020203" pitchFamily="34" charset="0"/>
              </a:rPr>
              <a:t>(700k </a:t>
            </a:r>
            <a:r>
              <a:rPr lang="en-US" sz="2800" dirty="0">
                <a:latin typeface="Segoe UI" panose="020B0502040204020203" pitchFamily="34" charset="0"/>
                <a:cs typeface="Segoe UI" panose="020B0502040204020203" pitchFamily="34" charset="0"/>
              </a:rPr>
              <a:t>people)</a:t>
            </a:r>
            <a:endParaRPr lang="en-US" sz="2800" dirty="0"/>
          </a:p>
          <a:p>
            <a:pPr marL="342900" indent="-342900">
              <a:buFont typeface="Arial" panose="020B0604020202020204" pitchFamily="34" charset="0"/>
              <a:buChar char="•"/>
            </a:pPr>
            <a:r>
              <a:rPr lang="en-US" sz="2800" dirty="0"/>
              <a:t>Every instance segmented</a:t>
            </a:r>
          </a:p>
          <a:p>
            <a:pPr marL="342900" indent="-342900">
              <a:buFont typeface="Arial" panose="020B0604020202020204" pitchFamily="34" charset="0"/>
              <a:buChar char="•"/>
            </a:pPr>
            <a:r>
              <a:rPr lang="en-US" sz="2800" dirty="0">
                <a:solidFill>
                  <a:srgbClr val="FF0000"/>
                </a:solidFill>
              </a:rPr>
              <a:t>5 sentences per image</a:t>
            </a:r>
          </a:p>
          <a:p>
            <a:pPr marL="342900" indent="-342900">
              <a:buFont typeface="Arial" panose="020B0604020202020204" pitchFamily="34" charset="0"/>
              <a:buChar char="•"/>
            </a:pPr>
            <a:r>
              <a:rPr lang="en-US" sz="2800" dirty="0" err="1" smtClean="0"/>
              <a:t>Keypoint</a:t>
            </a:r>
            <a:r>
              <a:rPr lang="en-US" sz="2800" dirty="0" smtClean="0"/>
              <a:t> annotations</a:t>
            </a:r>
            <a:endParaRPr lang="en-US" sz="2800" dirty="0"/>
          </a:p>
        </p:txBody>
      </p:sp>
    </p:spTree>
    <p:extLst>
      <p:ext uri="{BB962C8B-B14F-4D97-AF65-F5344CB8AC3E}">
        <p14:creationId xmlns:p14="http://schemas.microsoft.com/office/powerpoint/2010/main" val="3736965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20203" y="-681148"/>
            <a:ext cx="10112644" cy="5729338"/>
            <a:chOff x="-743917" y="-681148"/>
            <a:chExt cx="10112644" cy="5729338"/>
          </a:xfrm>
        </p:grpSpPr>
        <p:pic>
          <p:nvPicPr>
            <p:cNvPr id="24" name="Picture 2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3917" y="-681148"/>
              <a:ext cx="10112644" cy="5729338"/>
            </a:xfrm>
            <a:prstGeom prst="rect">
              <a:avLst/>
            </a:prstGeom>
          </p:spPr>
        </p:pic>
        <p:pic>
          <p:nvPicPr>
            <p:cNvPr id="2" name="Picture 1"/>
            <p:cNvPicPr>
              <a:picLocks noChangeAspect="1"/>
            </p:cNvPicPr>
            <p:nvPr/>
          </p:nvPicPr>
          <p:blipFill>
            <a:blip r:embed="rId3" cstate="print">
              <a:lum bright="98000"/>
              <a:extLst>
                <a:ext uri="{28A0092B-C50C-407E-A947-70E740481C1C}">
                  <a14:useLocalDpi xmlns:a14="http://schemas.microsoft.com/office/drawing/2010/main" val="0"/>
                </a:ext>
              </a:extLst>
            </a:blip>
            <a:stretch>
              <a:fillRect/>
            </a:stretch>
          </p:blipFill>
          <p:spPr>
            <a:xfrm>
              <a:off x="3603355" y="1321230"/>
              <a:ext cx="1607949" cy="1607949"/>
            </a:xfrm>
            <a:prstGeom prst="rect">
              <a:avLst/>
            </a:prstGeom>
            <a:effectLst>
              <a:outerShdw blurRad="50800" dist="38100" dir="2700000" algn="tl" rotWithShape="0">
                <a:prstClr val="black">
                  <a:alpha val="40000"/>
                </a:prstClr>
              </a:outerShdw>
            </a:effectLst>
          </p:spPr>
        </p:pic>
      </p:grpSp>
      <p:sp>
        <p:nvSpPr>
          <p:cNvPr id="4" name="Rectangle 3"/>
          <p:cNvSpPr/>
          <p:nvPr/>
        </p:nvSpPr>
        <p:spPr>
          <a:xfrm>
            <a:off x="0" y="72571"/>
            <a:ext cx="1585913"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spTree>
    <p:extLst>
      <p:ext uri="{BB962C8B-B14F-4D97-AF65-F5344CB8AC3E}">
        <p14:creationId xmlns:p14="http://schemas.microsoft.com/office/powerpoint/2010/main" val="41319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343" y="342901"/>
            <a:ext cx="7543801" cy="461665"/>
          </a:xfrm>
          <a:prstGeom prst="rect">
            <a:avLst/>
          </a:prstGeom>
          <a:noFill/>
        </p:spPr>
        <p:txBody>
          <a:bodyPr wrap="square" rtlCol="0">
            <a:spAutoFit/>
          </a:bodyPr>
          <a:lstStyle/>
          <a:p>
            <a:r>
              <a:rPr lang="en-US" sz="2400" dirty="0" smtClean="0"/>
              <a:t>A man riding a wave on a surfboard in the water.</a:t>
            </a:r>
            <a:endParaRPr lang="en-US" sz="2400" dirty="0"/>
          </a:p>
        </p:txBody>
      </p:sp>
      <p:pic>
        <p:nvPicPr>
          <p:cNvPr id="14" name="Picture 13"/>
          <p:cNvPicPr>
            <a:picLocks noChangeAspect="1"/>
          </p:cNvPicPr>
          <p:nvPr/>
        </p:nvPicPr>
        <p:blipFill>
          <a:blip r:embed="rId2"/>
          <a:stretch>
            <a:fillRect/>
          </a:stretch>
        </p:blipFill>
        <p:spPr>
          <a:xfrm>
            <a:off x="1208598" y="1410850"/>
            <a:ext cx="6573909" cy="4449262"/>
          </a:xfrm>
          <a:prstGeom prst="rect">
            <a:avLst/>
          </a:prstGeom>
        </p:spPr>
      </p:pic>
    </p:spTree>
    <p:extLst>
      <p:ext uri="{BB962C8B-B14F-4D97-AF65-F5344CB8AC3E}">
        <p14:creationId xmlns:p14="http://schemas.microsoft.com/office/powerpoint/2010/main" val="3524969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343" y="342901"/>
            <a:ext cx="7543801" cy="461665"/>
          </a:xfrm>
          <a:prstGeom prst="rect">
            <a:avLst/>
          </a:prstGeom>
          <a:noFill/>
        </p:spPr>
        <p:txBody>
          <a:bodyPr wrap="square" rtlCol="0">
            <a:spAutoFit/>
          </a:bodyPr>
          <a:lstStyle/>
          <a:p>
            <a:r>
              <a:rPr lang="en-US" sz="2400" dirty="0" smtClean="0"/>
              <a:t>A man riding a wave on a surfboard in the water.</a:t>
            </a:r>
            <a:endParaRPr lang="en-US" sz="2400" dirty="0"/>
          </a:p>
        </p:txBody>
      </p:sp>
      <p:pic>
        <p:nvPicPr>
          <p:cNvPr id="6" name="Picture 5"/>
          <p:cNvPicPr>
            <a:picLocks noChangeAspect="1"/>
          </p:cNvPicPr>
          <p:nvPr/>
        </p:nvPicPr>
        <p:blipFill>
          <a:blip r:embed="rId2"/>
          <a:stretch>
            <a:fillRect/>
          </a:stretch>
        </p:blipFill>
        <p:spPr>
          <a:xfrm>
            <a:off x="1828799" y="2371936"/>
            <a:ext cx="5229225" cy="34861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1843086" y="2395749"/>
            <a:ext cx="5200650" cy="34385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1828799" y="2381461"/>
            <a:ext cx="5229225" cy="34671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a:stretch>
            <a:fillRect/>
          </a:stretch>
        </p:blipFill>
        <p:spPr>
          <a:xfrm>
            <a:off x="2490786" y="1509924"/>
            <a:ext cx="3905250" cy="521017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2447924" y="2610061"/>
            <a:ext cx="3990975" cy="30099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7"/>
          <a:stretch>
            <a:fillRect/>
          </a:stretch>
        </p:blipFill>
        <p:spPr>
          <a:xfrm>
            <a:off x="1824036" y="2386224"/>
            <a:ext cx="5238750" cy="345757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a:stretch>
            <a:fillRect/>
          </a:stretch>
        </p:blipFill>
        <p:spPr>
          <a:xfrm>
            <a:off x="1838324" y="2381461"/>
            <a:ext cx="5210175" cy="3467100"/>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592334" y="840611"/>
            <a:ext cx="2508053" cy="646331"/>
          </a:xfrm>
          <a:prstGeom prst="rect">
            <a:avLst/>
          </a:prstGeom>
          <a:noFill/>
        </p:spPr>
        <p:txBody>
          <a:bodyPr wrap="square" rtlCol="0">
            <a:spAutoFit/>
          </a:bodyPr>
          <a:lstStyle/>
          <a:p>
            <a:r>
              <a:rPr lang="en-US" sz="3600" dirty="0" smtClean="0">
                <a:solidFill>
                  <a:srgbClr val="C00000"/>
                </a:solidFill>
              </a:rPr>
              <a:t>“surfboard”</a:t>
            </a:r>
            <a:endParaRPr lang="en-US" sz="3600" dirty="0">
              <a:solidFill>
                <a:srgbClr val="C00000"/>
              </a:solidFill>
            </a:endParaRPr>
          </a:p>
        </p:txBody>
      </p:sp>
    </p:spTree>
    <p:extLst>
      <p:ext uri="{BB962C8B-B14F-4D97-AF65-F5344CB8AC3E}">
        <p14:creationId xmlns:p14="http://schemas.microsoft.com/office/powerpoint/2010/main" val="68888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2527" y="1272209"/>
            <a:ext cx="3727360" cy="5120846"/>
          </a:xfrm>
          <a:prstGeom prst="rect">
            <a:avLst/>
          </a:prstGeom>
        </p:spPr>
      </p:pic>
      <p:sp>
        <p:nvSpPr>
          <p:cNvPr id="5" name="TextBox 4"/>
          <p:cNvSpPr txBox="1"/>
          <p:nvPr/>
        </p:nvSpPr>
        <p:spPr>
          <a:xfrm>
            <a:off x="464343" y="342901"/>
            <a:ext cx="7543801" cy="461665"/>
          </a:xfrm>
          <a:prstGeom prst="rect">
            <a:avLst/>
          </a:prstGeom>
          <a:noFill/>
        </p:spPr>
        <p:txBody>
          <a:bodyPr wrap="square" rtlCol="0">
            <a:spAutoFit/>
          </a:bodyPr>
          <a:lstStyle/>
          <a:p>
            <a:r>
              <a:rPr lang="en-US" sz="2400" dirty="0" smtClean="0"/>
              <a:t>A giraffe standing in the grass next to a tree.</a:t>
            </a:r>
            <a:endParaRPr lang="en-US" sz="2400" dirty="0"/>
          </a:p>
        </p:txBody>
      </p:sp>
    </p:spTree>
    <p:extLst>
      <p:ext uri="{BB962C8B-B14F-4D97-AF65-F5344CB8AC3E}">
        <p14:creationId xmlns:p14="http://schemas.microsoft.com/office/powerpoint/2010/main" val="6602170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85144" y="1912355"/>
            <a:ext cx="5219700" cy="347662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1989907" y="1912355"/>
            <a:ext cx="5210175" cy="34766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1994669" y="1702805"/>
            <a:ext cx="5200650" cy="38957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a:stretch>
            <a:fillRect/>
          </a:stretch>
        </p:blipFill>
        <p:spPr>
          <a:xfrm>
            <a:off x="2651894" y="1050342"/>
            <a:ext cx="3886200" cy="520065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6"/>
          <a:stretch>
            <a:fillRect/>
          </a:stretch>
        </p:blipFill>
        <p:spPr>
          <a:xfrm>
            <a:off x="1980382" y="1917117"/>
            <a:ext cx="5229225" cy="34671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7"/>
          <a:stretch>
            <a:fillRect/>
          </a:stretch>
        </p:blipFill>
        <p:spPr>
          <a:xfrm>
            <a:off x="1989907" y="1912355"/>
            <a:ext cx="5210175" cy="3476625"/>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a:stretch>
            <a:fillRect/>
          </a:stretch>
        </p:blipFill>
        <p:spPr>
          <a:xfrm>
            <a:off x="2761432" y="1040817"/>
            <a:ext cx="3667125" cy="5219700"/>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9"/>
          <a:stretch>
            <a:fillRect/>
          </a:stretch>
        </p:blipFill>
        <p:spPr>
          <a:xfrm>
            <a:off x="2861444" y="1036055"/>
            <a:ext cx="3467100" cy="5229225"/>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658711" y="863593"/>
            <a:ext cx="2508053" cy="646331"/>
          </a:xfrm>
          <a:prstGeom prst="rect">
            <a:avLst/>
          </a:prstGeom>
          <a:noFill/>
        </p:spPr>
        <p:txBody>
          <a:bodyPr wrap="square" rtlCol="0">
            <a:spAutoFit/>
          </a:bodyPr>
          <a:lstStyle/>
          <a:p>
            <a:r>
              <a:rPr lang="en-US" sz="3600" dirty="0" smtClean="0">
                <a:solidFill>
                  <a:srgbClr val="C00000"/>
                </a:solidFill>
              </a:rPr>
              <a:t>“giraffe”</a:t>
            </a:r>
            <a:endParaRPr lang="en-US" sz="3600" dirty="0">
              <a:solidFill>
                <a:srgbClr val="C00000"/>
              </a:solidFill>
            </a:endParaRPr>
          </a:p>
        </p:txBody>
      </p:sp>
      <p:sp>
        <p:nvSpPr>
          <p:cNvPr id="15" name="TextBox 14"/>
          <p:cNvSpPr txBox="1"/>
          <p:nvPr/>
        </p:nvSpPr>
        <p:spPr>
          <a:xfrm>
            <a:off x="464343" y="342901"/>
            <a:ext cx="7543801" cy="461665"/>
          </a:xfrm>
          <a:prstGeom prst="rect">
            <a:avLst/>
          </a:prstGeom>
          <a:noFill/>
        </p:spPr>
        <p:txBody>
          <a:bodyPr wrap="square" rtlCol="0">
            <a:spAutoFit/>
          </a:bodyPr>
          <a:lstStyle/>
          <a:p>
            <a:r>
              <a:rPr lang="en-US" sz="2400" dirty="0" smtClean="0"/>
              <a:t>A giraffe standing in the grass next to a tree.</a:t>
            </a:r>
            <a:endParaRPr lang="en-US" sz="2400" dirty="0"/>
          </a:p>
        </p:txBody>
      </p:sp>
    </p:spTree>
    <p:extLst>
      <p:ext uri="{BB962C8B-B14F-4D97-AF65-F5344CB8AC3E}">
        <p14:creationId xmlns:p14="http://schemas.microsoft.com/office/powerpoint/2010/main" val="53128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2"/>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40606" y="1423256"/>
            <a:ext cx="7048500" cy="4695825"/>
          </a:xfrm>
          <a:prstGeom prst="rect">
            <a:avLst/>
          </a:prstGeom>
        </p:spPr>
      </p:pic>
      <p:sp>
        <p:nvSpPr>
          <p:cNvPr id="13" name="TextBox 12"/>
          <p:cNvSpPr txBox="1"/>
          <p:nvPr/>
        </p:nvSpPr>
        <p:spPr>
          <a:xfrm>
            <a:off x="551734" y="116331"/>
            <a:ext cx="7543801" cy="461665"/>
          </a:xfrm>
          <a:prstGeom prst="rect">
            <a:avLst/>
          </a:prstGeom>
          <a:noFill/>
        </p:spPr>
        <p:txBody>
          <a:bodyPr wrap="square" rtlCol="0">
            <a:spAutoFit/>
          </a:bodyPr>
          <a:lstStyle/>
          <a:p>
            <a:r>
              <a:rPr lang="en-US" sz="2400" dirty="0" smtClean="0"/>
              <a:t>A man walking his dog in the park.</a:t>
            </a:r>
            <a:endParaRPr lang="en-US" sz="2400" dirty="0"/>
          </a:p>
        </p:txBody>
      </p:sp>
    </p:spTree>
    <p:extLst>
      <p:ext uri="{BB962C8B-B14F-4D97-AF65-F5344CB8AC3E}">
        <p14:creationId xmlns:p14="http://schemas.microsoft.com/office/powerpoint/2010/main" val="73776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58187" y="1193007"/>
            <a:ext cx="3699750" cy="4952999"/>
          </a:xfrm>
          <a:prstGeom prst="rect">
            <a:avLst/>
          </a:prstGeom>
        </p:spPr>
      </p:pic>
      <p:pic>
        <p:nvPicPr>
          <p:cNvPr id="5" name="Picture 4"/>
          <p:cNvPicPr>
            <a:picLocks noChangeAspect="1"/>
          </p:cNvPicPr>
          <p:nvPr/>
        </p:nvPicPr>
        <p:blipFill>
          <a:blip r:embed="rId3"/>
          <a:stretch>
            <a:fillRect/>
          </a:stretch>
        </p:blipFill>
        <p:spPr>
          <a:xfrm>
            <a:off x="2570915" y="1081981"/>
            <a:ext cx="3874294" cy="5175050"/>
          </a:xfrm>
          <a:prstGeom prst="rect">
            <a:avLst/>
          </a:prstGeom>
        </p:spPr>
      </p:pic>
      <p:pic>
        <p:nvPicPr>
          <p:cNvPr id="6" name="Picture 5"/>
          <p:cNvPicPr>
            <a:picLocks noChangeAspect="1"/>
          </p:cNvPicPr>
          <p:nvPr/>
        </p:nvPicPr>
        <p:blipFill>
          <a:blip r:embed="rId4"/>
          <a:stretch>
            <a:fillRect/>
          </a:stretch>
        </p:blipFill>
        <p:spPr>
          <a:xfrm>
            <a:off x="2570915" y="1081981"/>
            <a:ext cx="3845718" cy="5116117"/>
          </a:xfrm>
          <a:prstGeom prst="rect">
            <a:avLst/>
          </a:prstGeom>
        </p:spPr>
      </p:pic>
      <p:pic>
        <p:nvPicPr>
          <p:cNvPr id="7" name="Picture 6"/>
          <p:cNvPicPr>
            <a:picLocks noChangeAspect="1"/>
          </p:cNvPicPr>
          <p:nvPr/>
        </p:nvPicPr>
        <p:blipFill>
          <a:blip r:embed="rId5"/>
          <a:stretch>
            <a:fillRect/>
          </a:stretch>
        </p:blipFill>
        <p:spPr>
          <a:xfrm>
            <a:off x="2328862" y="1081981"/>
            <a:ext cx="4207670" cy="4958083"/>
          </a:xfrm>
          <a:prstGeom prst="rect">
            <a:avLst/>
          </a:prstGeom>
        </p:spPr>
      </p:pic>
      <p:pic>
        <p:nvPicPr>
          <p:cNvPr id="8" name="Picture 7"/>
          <p:cNvPicPr>
            <a:picLocks noChangeAspect="1"/>
          </p:cNvPicPr>
          <p:nvPr/>
        </p:nvPicPr>
        <p:blipFill>
          <a:blip r:embed="rId6"/>
          <a:stretch>
            <a:fillRect/>
          </a:stretch>
        </p:blipFill>
        <p:spPr>
          <a:xfrm>
            <a:off x="2629611" y="1028699"/>
            <a:ext cx="3676650" cy="5514975"/>
          </a:xfrm>
          <a:prstGeom prst="rect">
            <a:avLst/>
          </a:prstGeom>
        </p:spPr>
      </p:pic>
      <p:pic>
        <p:nvPicPr>
          <p:cNvPr id="10" name="Picture 9"/>
          <p:cNvPicPr>
            <a:picLocks noChangeAspect="1"/>
          </p:cNvPicPr>
          <p:nvPr/>
        </p:nvPicPr>
        <p:blipFill>
          <a:blip r:embed="rId7"/>
          <a:stretch>
            <a:fillRect/>
          </a:stretch>
        </p:blipFill>
        <p:spPr>
          <a:xfrm>
            <a:off x="1040606" y="1276349"/>
            <a:ext cx="7048500" cy="5267325"/>
          </a:xfrm>
          <a:prstGeom prst="rect">
            <a:avLst/>
          </a:prstGeom>
        </p:spPr>
      </p:pic>
      <p:sp>
        <p:nvSpPr>
          <p:cNvPr id="11" name="TextBox 10"/>
          <p:cNvSpPr txBox="1"/>
          <p:nvPr/>
        </p:nvSpPr>
        <p:spPr>
          <a:xfrm>
            <a:off x="551734" y="513536"/>
            <a:ext cx="2508053" cy="646331"/>
          </a:xfrm>
          <a:prstGeom prst="rect">
            <a:avLst/>
          </a:prstGeom>
          <a:noFill/>
        </p:spPr>
        <p:txBody>
          <a:bodyPr wrap="square" rtlCol="0">
            <a:spAutoFit/>
          </a:bodyPr>
          <a:lstStyle/>
          <a:p>
            <a:r>
              <a:rPr lang="en-US" sz="3600" dirty="0" smtClean="0">
                <a:solidFill>
                  <a:srgbClr val="C00000"/>
                </a:solidFill>
              </a:rPr>
              <a:t>“dog”</a:t>
            </a:r>
            <a:endParaRPr lang="en-US" sz="3600" dirty="0">
              <a:solidFill>
                <a:srgbClr val="C00000"/>
              </a:solidFill>
            </a:endParaRPr>
          </a:p>
        </p:txBody>
      </p:sp>
      <p:sp>
        <p:nvSpPr>
          <p:cNvPr id="13" name="TextBox 12"/>
          <p:cNvSpPr txBox="1"/>
          <p:nvPr/>
        </p:nvSpPr>
        <p:spPr>
          <a:xfrm>
            <a:off x="551734" y="116331"/>
            <a:ext cx="7543801" cy="461665"/>
          </a:xfrm>
          <a:prstGeom prst="rect">
            <a:avLst/>
          </a:prstGeom>
          <a:noFill/>
        </p:spPr>
        <p:txBody>
          <a:bodyPr wrap="square" rtlCol="0">
            <a:spAutoFit/>
          </a:bodyPr>
          <a:lstStyle/>
          <a:p>
            <a:r>
              <a:rPr lang="en-US" sz="2400" dirty="0" smtClean="0"/>
              <a:t>A man walking his dog in the park.</a:t>
            </a:r>
            <a:endParaRPr lang="en-US" sz="2400" dirty="0"/>
          </a:p>
        </p:txBody>
      </p:sp>
    </p:spTree>
    <p:extLst>
      <p:ext uri="{BB962C8B-B14F-4D97-AF65-F5344CB8AC3E}">
        <p14:creationId xmlns:p14="http://schemas.microsoft.com/office/powerpoint/2010/main" val="295241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245" y="528034"/>
            <a:ext cx="3374265" cy="646331"/>
          </a:xfrm>
          <a:prstGeom prst="rect">
            <a:avLst/>
          </a:prstGeom>
          <a:noFill/>
        </p:spPr>
        <p:txBody>
          <a:bodyPr wrap="square" rtlCol="0">
            <a:spAutoFit/>
          </a:bodyPr>
          <a:lstStyle/>
          <a:p>
            <a:r>
              <a:rPr lang="en-US" sz="3600" dirty="0" smtClean="0">
                <a:latin typeface="Segoe UI" panose="020B0502040204020203" pitchFamily="34" charset="0"/>
                <a:cs typeface="Segoe UI" panose="020B0502040204020203" pitchFamily="34" charset="0"/>
              </a:rPr>
              <a:t>A girl and boy</a:t>
            </a:r>
          </a:p>
        </p:txBody>
      </p:sp>
      <p:sp>
        <p:nvSpPr>
          <p:cNvPr id="8" name="Rectangle 7"/>
          <p:cNvSpPr/>
          <p:nvPr/>
        </p:nvSpPr>
        <p:spPr>
          <a:xfrm>
            <a:off x="1628776" y="528034"/>
            <a:ext cx="1878806" cy="175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6305" y="1250156"/>
            <a:ext cx="1850231" cy="10322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5922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20203" y="-681148"/>
            <a:ext cx="10112644" cy="5729338"/>
          </a:xfrm>
          <a:prstGeom prst="rect">
            <a:avLst/>
          </a:prstGeom>
        </p:spPr>
      </p:pic>
      <p:sp>
        <p:nvSpPr>
          <p:cNvPr id="21" name="Rectangle 20"/>
          <p:cNvSpPr/>
          <p:nvPr/>
        </p:nvSpPr>
        <p:spPr>
          <a:xfrm>
            <a:off x="0" y="72571"/>
            <a:ext cx="1585913"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sp>
        <p:nvSpPr>
          <p:cNvPr id="10" name="Multiply 9"/>
          <p:cNvSpPr/>
          <p:nvPr/>
        </p:nvSpPr>
        <p:spPr>
          <a:xfrm>
            <a:off x="2852356" y="1769783"/>
            <a:ext cx="653229" cy="691855"/>
          </a:xfrm>
          <a:prstGeom prst="mathMultiply">
            <a:avLst>
              <a:gd name="adj1" fmla="val 18775"/>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6491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820203" y="-681148"/>
            <a:ext cx="10112644" cy="5729338"/>
            <a:chOff x="-743917" y="-681148"/>
            <a:chExt cx="10112644" cy="5729338"/>
          </a:xfrm>
        </p:grpSpPr>
        <p:pic>
          <p:nvPicPr>
            <p:cNvPr id="23" name="Picture 22"/>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3917" y="-681148"/>
              <a:ext cx="10112644" cy="5729338"/>
            </a:xfrm>
            <a:prstGeom prst="rect">
              <a:avLst/>
            </a:prstGeom>
          </p:spPr>
        </p:pic>
        <p:pic>
          <p:nvPicPr>
            <p:cNvPr id="24" name="Picture 23"/>
            <p:cNvPicPr>
              <a:picLocks noChangeAspect="1"/>
            </p:cNvPicPr>
            <p:nvPr/>
          </p:nvPicPr>
          <p:blipFill>
            <a:blip r:embed="rId3" cstate="print">
              <a:lum bright="98000"/>
              <a:extLst>
                <a:ext uri="{28A0092B-C50C-407E-A947-70E740481C1C}">
                  <a14:useLocalDpi xmlns:a14="http://schemas.microsoft.com/office/drawing/2010/main" val="0"/>
                </a:ext>
              </a:extLst>
            </a:blip>
            <a:stretch>
              <a:fillRect/>
            </a:stretch>
          </p:blipFill>
          <p:spPr>
            <a:xfrm>
              <a:off x="3603355" y="1321230"/>
              <a:ext cx="1607949" cy="1607949"/>
            </a:xfrm>
            <a:prstGeom prst="rect">
              <a:avLst/>
            </a:prstGeom>
            <a:effectLst>
              <a:outerShdw blurRad="50800" dist="38100" dir="2700000" algn="tl" rotWithShape="0">
                <a:prstClr val="black">
                  <a:alpha val="40000"/>
                </a:prstClr>
              </a:outerShdw>
            </a:effectLst>
          </p:spPr>
        </p:pic>
      </p:grpSp>
      <p:sp>
        <p:nvSpPr>
          <p:cNvPr id="25" name="Rectangle 24"/>
          <p:cNvSpPr/>
          <p:nvPr/>
        </p:nvSpPr>
        <p:spPr>
          <a:xfrm>
            <a:off x="0" y="72571"/>
            <a:ext cx="1585913"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sp>
        <p:nvSpPr>
          <p:cNvPr id="10" name="Multiply 9"/>
          <p:cNvSpPr/>
          <p:nvPr/>
        </p:nvSpPr>
        <p:spPr>
          <a:xfrm>
            <a:off x="2216803" y="4492206"/>
            <a:ext cx="653229" cy="691855"/>
          </a:xfrm>
          <a:prstGeom prst="mathMultiply">
            <a:avLst>
              <a:gd name="adj1" fmla="val 187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8661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593" y="496834"/>
            <a:ext cx="4345821" cy="5853960"/>
          </a:xfrm>
          <a:prstGeom prst="rect">
            <a:avLst/>
          </a:prstGeom>
        </p:spPr>
      </p:pic>
    </p:spTree>
    <p:extLst>
      <p:ext uri="{BB962C8B-B14F-4D97-AF65-F5344CB8AC3E}">
        <p14:creationId xmlns:p14="http://schemas.microsoft.com/office/powerpoint/2010/main" val="8581174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9569"/>
            <a:ext cx="9144000" cy="6096000"/>
          </a:xfrm>
          <a:prstGeom prst="rect">
            <a:avLst/>
          </a:prstGeom>
        </p:spPr>
      </p:pic>
    </p:spTree>
    <p:extLst>
      <p:ext uri="{BB962C8B-B14F-4D97-AF65-F5344CB8AC3E}">
        <p14:creationId xmlns:p14="http://schemas.microsoft.com/office/powerpoint/2010/main" val="22233128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5"/>
          </a:xfrm>
          <a:prstGeom prst="rect">
            <a:avLst/>
          </a:prstGeom>
        </p:spPr>
      </p:pic>
      <p:sp>
        <p:nvSpPr>
          <p:cNvPr id="5" name="Rectangle 4"/>
          <p:cNvSpPr/>
          <p:nvPr/>
        </p:nvSpPr>
        <p:spPr>
          <a:xfrm>
            <a:off x="327640" y="166802"/>
            <a:ext cx="720331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t>A </a:t>
            </a:r>
            <a:r>
              <a:rPr lang="en-US" sz="2800" dirty="0"/>
              <a:t>herd of giraffes walk down the street in the middle of some </a:t>
            </a:r>
            <a:r>
              <a:rPr lang="en-US" sz="2800" dirty="0" smtClean="0"/>
              <a:t>trees.</a:t>
            </a:r>
            <a:endParaRPr lang="en-US" sz="2800" dirty="0"/>
          </a:p>
        </p:txBody>
      </p:sp>
    </p:spTree>
    <p:extLst>
      <p:ext uri="{BB962C8B-B14F-4D97-AF65-F5344CB8AC3E}">
        <p14:creationId xmlns:p14="http://schemas.microsoft.com/office/powerpoint/2010/main" val="297988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20203" y="-681148"/>
            <a:ext cx="10112644" cy="5729338"/>
            <a:chOff x="-743917" y="-681148"/>
            <a:chExt cx="10112644" cy="5729338"/>
          </a:xfrm>
        </p:grpSpPr>
        <p:pic>
          <p:nvPicPr>
            <p:cNvPr id="19" name="Picture 18"/>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3917" y="-681148"/>
              <a:ext cx="10112644" cy="5729338"/>
            </a:xfrm>
            <a:prstGeom prst="rect">
              <a:avLst/>
            </a:prstGeom>
          </p:spPr>
        </p:pic>
        <p:pic>
          <p:nvPicPr>
            <p:cNvPr id="20" name="Picture 19"/>
            <p:cNvPicPr>
              <a:picLocks noChangeAspect="1"/>
            </p:cNvPicPr>
            <p:nvPr/>
          </p:nvPicPr>
          <p:blipFill>
            <a:blip r:embed="rId3" cstate="print">
              <a:lum bright="98000"/>
              <a:extLst>
                <a:ext uri="{28A0092B-C50C-407E-A947-70E740481C1C}">
                  <a14:useLocalDpi xmlns:a14="http://schemas.microsoft.com/office/drawing/2010/main" val="0"/>
                </a:ext>
              </a:extLst>
            </a:blip>
            <a:stretch>
              <a:fillRect/>
            </a:stretch>
          </p:blipFill>
          <p:spPr>
            <a:xfrm>
              <a:off x="3603355" y="1321230"/>
              <a:ext cx="1607949" cy="1607949"/>
            </a:xfrm>
            <a:prstGeom prst="rect">
              <a:avLst/>
            </a:prstGeom>
            <a:effectLst>
              <a:outerShdw blurRad="50800" dist="38100" dir="2700000" algn="tl" rotWithShape="0">
                <a:prstClr val="black">
                  <a:alpha val="40000"/>
                </a:prstClr>
              </a:outerShdw>
            </a:effectLst>
          </p:spPr>
        </p:pic>
      </p:grpSp>
      <p:sp>
        <p:nvSpPr>
          <p:cNvPr id="21" name="Rectangle 20"/>
          <p:cNvSpPr/>
          <p:nvPr/>
        </p:nvSpPr>
        <p:spPr>
          <a:xfrm>
            <a:off x="0" y="72571"/>
            <a:ext cx="1585913"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sp>
        <p:nvSpPr>
          <p:cNvPr id="10" name="Multiply 9"/>
          <p:cNvSpPr/>
          <p:nvPr/>
        </p:nvSpPr>
        <p:spPr>
          <a:xfrm>
            <a:off x="6346458" y="1779276"/>
            <a:ext cx="653229" cy="691855"/>
          </a:xfrm>
          <a:prstGeom prst="mathMultiply">
            <a:avLst>
              <a:gd name="adj1" fmla="val 1877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7685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17" y="217193"/>
            <a:ext cx="4142347" cy="1068682"/>
          </a:xfrm>
          <a:effectLst/>
        </p:spPr>
        <p:txBody>
          <a:bodyPr>
            <a:noAutofit/>
          </a:bodyPr>
          <a:lstStyle/>
          <a:p>
            <a:r>
              <a:rPr lang="en-US" sz="2400" dirty="0">
                <a:latin typeface="+mn-lt"/>
                <a:cs typeface="Segoe UI Semilight" panose="020B0402040204020203" pitchFamily="34" charset="0"/>
              </a:rPr>
              <a:t>A crazy zebra climbing a giraffe to get a better view.</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864" y="0"/>
            <a:ext cx="4819135" cy="6858000"/>
          </a:xfrm>
          <a:prstGeom prst="rect">
            <a:avLst/>
          </a:prstGeom>
        </p:spPr>
      </p:pic>
      <p:sp>
        <p:nvSpPr>
          <p:cNvPr id="3" name="TextBox 2"/>
          <p:cNvSpPr txBox="1"/>
          <p:nvPr/>
        </p:nvSpPr>
        <p:spPr>
          <a:xfrm>
            <a:off x="237075" y="2748769"/>
            <a:ext cx="4087789" cy="954107"/>
          </a:xfrm>
          <a:prstGeom prst="rect">
            <a:avLst/>
          </a:prstGeom>
          <a:noFill/>
        </p:spPr>
        <p:txBody>
          <a:bodyPr wrap="square" rtlCol="0">
            <a:spAutoFit/>
          </a:bodyPr>
          <a:lstStyle/>
          <a:p>
            <a:r>
              <a:rPr lang="en-US" sz="2800" dirty="0" smtClean="0">
                <a:solidFill>
                  <a:srgbClr val="C00000"/>
                </a:solidFill>
                <a:cs typeface="Segoe UI Semilight" panose="020B0402040204020203" pitchFamily="34" charset="0"/>
              </a:rPr>
              <a:t>The limits of vision and language models…</a:t>
            </a:r>
            <a:endParaRPr lang="en-US" sz="2800" dirty="0">
              <a:solidFill>
                <a:srgbClr val="C00000"/>
              </a:solidFill>
              <a:cs typeface="Segoe UI Semilight" panose="020B0402040204020203" pitchFamily="34" charset="0"/>
            </a:endParaRPr>
          </a:p>
        </p:txBody>
      </p:sp>
    </p:spTree>
    <p:extLst>
      <p:ext uri="{BB962C8B-B14F-4D97-AF65-F5344CB8AC3E}">
        <p14:creationId xmlns:p14="http://schemas.microsoft.com/office/powerpoint/2010/main" val="2938286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584" y="1155245"/>
            <a:ext cx="7179468" cy="5384601"/>
          </a:xfrm>
          <a:prstGeom prst="rect">
            <a:avLst/>
          </a:prstGeom>
        </p:spPr>
      </p:pic>
      <p:sp>
        <p:nvSpPr>
          <p:cNvPr id="5" name="Rectangle 4"/>
          <p:cNvSpPr/>
          <p:nvPr/>
        </p:nvSpPr>
        <p:spPr>
          <a:xfrm>
            <a:off x="6584391" y="6232069"/>
            <a:ext cx="1522661" cy="307777"/>
          </a:xfrm>
          <a:prstGeom prst="rect">
            <a:avLst/>
          </a:prstGeom>
        </p:spPr>
        <p:txBody>
          <a:bodyPr wrap="none">
            <a:spAutoFit/>
          </a:bodyPr>
          <a:lstStyle/>
          <a:p>
            <a:r>
              <a:rPr lang="en-US" sz="1400" b="1" dirty="0"/>
              <a:t>Virginia M. </a:t>
            </a:r>
            <a:r>
              <a:rPr lang="en-US" sz="1400" b="1" dirty="0" err="1"/>
              <a:t>Schau</a:t>
            </a:r>
            <a:r>
              <a:rPr lang="en-US" sz="1400" dirty="0"/>
              <a:t> </a:t>
            </a:r>
          </a:p>
        </p:txBody>
      </p:sp>
      <p:sp>
        <p:nvSpPr>
          <p:cNvPr id="6" name="TextBox 5"/>
          <p:cNvSpPr txBox="1"/>
          <p:nvPr/>
        </p:nvSpPr>
        <p:spPr>
          <a:xfrm>
            <a:off x="1474231" y="1517379"/>
            <a:ext cx="5610386" cy="646331"/>
          </a:xfrm>
          <a:prstGeom prst="rect">
            <a:avLst/>
          </a:prstGeom>
          <a:noFill/>
          <a:effectLst>
            <a:outerShdw blurRad="50800" dist="25400" dir="5400000" algn="ctr" rotWithShape="0">
              <a:schemeClr val="bg1"/>
            </a:outerShdw>
          </a:effectLst>
        </p:spPr>
        <p:txBody>
          <a:bodyPr wrap="square" rtlCol="0">
            <a:spAutoFit/>
          </a:bodyPr>
          <a:lstStyle/>
          <a:p>
            <a:r>
              <a:rPr lang="en-US" sz="3600" dirty="0" smtClean="0">
                <a:solidFill>
                  <a:srgbClr val="C00000"/>
                </a:solidFill>
              </a:rPr>
              <a:t>The limits of knowledge…</a:t>
            </a:r>
            <a:endParaRPr lang="en-US" sz="3600" dirty="0">
              <a:solidFill>
                <a:srgbClr val="C00000"/>
              </a:solidFill>
            </a:endParaRPr>
          </a:p>
        </p:txBody>
      </p:sp>
      <p:sp>
        <p:nvSpPr>
          <p:cNvPr id="2" name="TextBox 1"/>
          <p:cNvSpPr txBox="1"/>
          <p:nvPr/>
        </p:nvSpPr>
        <p:spPr>
          <a:xfrm>
            <a:off x="927584" y="250032"/>
            <a:ext cx="6887679" cy="830997"/>
          </a:xfrm>
          <a:prstGeom prst="rect">
            <a:avLst/>
          </a:prstGeom>
          <a:noFill/>
        </p:spPr>
        <p:txBody>
          <a:bodyPr wrap="square" rtlCol="0">
            <a:spAutoFit/>
          </a:bodyPr>
          <a:lstStyle/>
          <a:p>
            <a:r>
              <a:rPr lang="en-US" sz="2400" dirty="0" smtClean="0"/>
              <a:t>A man is rescued from his truck that is hanging perilously from a bridge.</a:t>
            </a:r>
            <a:endParaRPr lang="en-US" sz="2400" dirty="0"/>
          </a:p>
        </p:txBody>
      </p:sp>
    </p:spTree>
    <p:extLst>
      <p:ext uri="{BB962C8B-B14F-4D97-AF65-F5344CB8AC3E}">
        <p14:creationId xmlns:p14="http://schemas.microsoft.com/office/powerpoint/2010/main" val="336802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http://cdn.acidcow.com/pics/20100415/zoo_keeper_plays_with_grizzly_cubs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846" b="25540"/>
          <a:stretch/>
        </p:blipFill>
        <p:spPr bwMode="auto">
          <a:xfrm>
            <a:off x="5131558" y="798118"/>
            <a:ext cx="3398292" cy="392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889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 descr="http://cdn.acidcow.com/pics/20100415/zoo_keeper_plays_with_grizzly_cubs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93" y="798121"/>
            <a:ext cx="7874757" cy="52648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cdn.acidcow.com/pics/20100415/zoo_keeper_plays_with_grizzly_cubs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846" b="25540"/>
          <a:stretch/>
        </p:blipFill>
        <p:spPr bwMode="auto">
          <a:xfrm>
            <a:off x="5131558" y="798118"/>
            <a:ext cx="3398292" cy="3920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20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245" y="528034"/>
            <a:ext cx="3374265" cy="646331"/>
          </a:xfrm>
          <a:prstGeom prst="rect">
            <a:avLst/>
          </a:prstGeom>
          <a:noFill/>
        </p:spPr>
        <p:txBody>
          <a:bodyPr wrap="square" rtlCol="0">
            <a:spAutoFit/>
          </a:bodyPr>
          <a:lstStyle/>
          <a:p>
            <a:r>
              <a:rPr lang="en-US" sz="3600" dirty="0" smtClean="0">
                <a:latin typeface="Segoe UI" panose="020B0502040204020203" pitchFamily="34" charset="0"/>
                <a:cs typeface="Segoe UI" panose="020B0502040204020203" pitchFamily="34" charset="0"/>
              </a:rPr>
              <a:t>A girl and boy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484" t="4723" r="35794" b="47357"/>
          <a:stretch/>
        </p:blipFill>
        <p:spPr>
          <a:xfrm rot="16200000">
            <a:off x="3959258" y="2432113"/>
            <a:ext cx="3214542" cy="2403838"/>
          </a:xfrm>
        </p:spPr>
      </p:pic>
      <p:sp>
        <p:nvSpPr>
          <p:cNvPr id="8" name="Rectangle 7"/>
          <p:cNvSpPr/>
          <p:nvPr/>
        </p:nvSpPr>
        <p:spPr>
          <a:xfrm>
            <a:off x="1628776" y="528034"/>
            <a:ext cx="1878806" cy="175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6305" y="1250156"/>
            <a:ext cx="1850231" cy="10322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41531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0670" y="3838353"/>
            <a:ext cx="3136605" cy="830997"/>
          </a:xfrm>
          <a:prstGeom prst="rect">
            <a:avLst/>
          </a:prstGeom>
          <a:noFill/>
        </p:spPr>
        <p:txBody>
          <a:bodyPr wrap="square" rtlCol="0">
            <a:spAutoFit/>
          </a:bodyPr>
          <a:lstStyle/>
          <a:p>
            <a:r>
              <a:rPr lang="en-US" sz="4800" dirty="0" err="1" smtClean="0">
                <a:latin typeface="Segoe UI Semilight" panose="020B0402040204020203" pitchFamily="34" charset="0"/>
                <a:cs typeface="Segoe UI Semilight" panose="020B0402040204020203" pitchFamily="34" charset="0"/>
              </a:rPr>
              <a:t>Exocaption</a:t>
            </a:r>
            <a:endParaRPr lang="en-US" sz="4800" dirty="0">
              <a:latin typeface="Segoe UI Semilight" panose="020B0402040204020203" pitchFamily="34" charset="0"/>
              <a:cs typeface="Segoe UI Semilight" panose="020B0402040204020203" pitchFamily="34" charset="0"/>
            </a:endParaRPr>
          </a:p>
        </p:txBody>
      </p:sp>
      <p:sp>
        <p:nvSpPr>
          <p:cNvPr id="5" name="TextBox 4"/>
          <p:cNvSpPr txBox="1"/>
          <p:nvPr/>
        </p:nvSpPr>
        <p:spPr>
          <a:xfrm>
            <a:off x="2509283" y="950746"/>
            <a:ext cx="3625702" cy="830997"/>
          </a:xfrm>
          <a:prstGeom prst="rect">
            <a:avLst/>
          </a:prstGeom>
          <a:noFill/>
        </p:spPr>
        <p:txBody>
          <a:bodyPr wrap="square" rtlCol="0">
            <a:spAutoFit/>
          </a:bodyPr>
          <a:lstStyle/>
          <a:p>
            <a:r>
              <a:rPr lang="en-US" sz="4800" dirty="0" err="1" smtClean="0">
                <a:latin typeface="Segoe UI Semilight" panose="020B0402040204020203" pitchFamily="34" charset="0"/>
                <a:cs typeface="Segoe UI Semilight" panose="020B0402040204020203" pitchFamily="34" charset="0"/>
              </a:rPr>
              <a:t>Endocaption</a:t>
            </a:r>
            <a:endParaRPr lang="en-US" sz="4800" dirty="0">
              <a:latin typeface="Segoe UI Semilight" panose="020B0402040204020203" pitchFamily="34" charset="0"/>
              <a:cs typeface="Segoe UI Semilight" panose="020B0402040204020203" pitchFamily="34" charset="0"/>
            </a:endParaRPr>
          </a:p>
        </p:txBody>
      </p:sp>
      <p:sp>
        <p:nvSpPr>
          <p:cNvPr id="6" name="TextBox 5"/>
          <p:cNvSpPr txBox="1"/>
          <p:nvPr/>
        </p:nvSpPr>
        <p:spPr>
          <a:xfrm>
            <a:off x="3944680" y="2650115"/>
            <a:ext cx="806782" cy="584775"/>
          </a:xfrm>
          <a:prstGeom prst="rect">
            <a:avLst/>
          </a:prstGeom>
          <a:noFill/>
        </p:spPr>
        <p:txBody>
          <a:bodyPr wrap="square" rtlCol="0">
            <a:spAutoFit/>
          </a:bodyPr>
          <a:lstStyle/>
          <a:p>
            <a:r>
              <a:rPr lang="en-US" sz="3200" dirty="0">
                <a:latin typeface="Segoe UI Semilight" panose="020B0402040204020203" pitchFamily="34" charset="0"/>
                <a:cs typeface="Segoe UI Semilight" panose="020B0402040204020203" pitchFamily="34" charset="0"/>
              </a:rPr>
              <a:t>v</a:t>
            </a:r>
            <a:r>
              <a:rPr lang="en-US" sz="3200" dirty="0" smtClean="0">
                <a:latin typeface="Segoe UI Semilight" panose="020B0402040204020203" pitchFamily="34" charset="0"/>
                <a:cs typeface="Segoe UI Semilight" panose="020B0402040204020203" pitchFamily="34" charset="0"/>
              </a:rPr>
              <a:t>s.</a:t>
            </a:r>
            <a:endParaRPr lang="en-US" sz="3200" dirty="0">
              <a:latin typeface="Segoe UI Semilight" panose="020B0402040204020203" pitchFamily="34" charset="0"/>
              <a:cs typeface="Segoe UI Semilight" panose="020B0402040204020203" pitchFamily="34" charset="0"/>
            </a:endParaRPr>
          </a:p>
        </p:txBody>
      </p:sp>
      <p:sp>
        <p:nvSpPr>
          <p:cNvPr id="7" name="TextBox 6"/>
          <p:cNvSpPr txBox="1"/>
          <p:nvPr/>
        </p:nvSpPr>
        <p:spPr>
          <a:xfrm>
            <a:off x="2275368" y="4669350"/>
            <a:ext cx="4954772" cy="338554"/>
          </a:xfrm>
          <a:prstGeom prst="rect">
            <a:avLst/>
          </a:prstGeom>
          <a:noFill/>
        </p:spPr>
        <p:txBody>
          <a:bodyPr wrap="square" rtlCol="0">
            <a:spAutoFit/>
          </a:bodyPr>
          <a:lstStyle/>
          <a:p>
            <a:r>
              <a:rPr lang="en-US" sz="1600" dirty="0" smtClean="0"/>
              <a:t>(caption requiring knowledge outside the image)</a:t>
            </a:r>
            <a:endParaRPr lang="en-US" sz="1600" dirty="0"/>
          </a:p>
        </p:txBody>
      </p:sp>
      <p:sp>
        <p:nvSpPr>
          <p:cNvPr id="8" name="TextBox 7"/>
          <p:cNvSpPr txBox="1"/>
          <p:nvPr/>
        </p:nvSpPr>
        <p:spPr>
          <a:xfrm>
            <a:off x="2161953" y="1708098"/>
            <a:ext cx="4954772" cy="338554"/>
          </a:xfrm>
          <a:prstGeom prst="rect">
            <a:avLst/>
          </a:prstGeom>
          <a:noFill/>
        </p:spPr>
        <p:txBody>
          <a:bodyPr wrap="square" rtlCol="0">
            <a:spAutoFit/>
          </a:bodyPr>
          <a:lstStyle/>
          <a:p>
            <a:r>
              <a:rPr lang="en-US" sz="1600" dirty="0" smtClean="0"/>
              <a:t>(caption requiring knowledge only from the image)</a:t>
            </a:r>
            <a:endParaRPr lang="en-US" sz="1600" dirty="0"/>
          </a:p>
        </p:txBody>
      </p:sp>
    </p:spTree>
    <p:extLst>
      <p:ext uri="{BB962C8B-B14F-4D97-AF65-F5344CB8AC3E}">
        <p14:creationId xmlns:p14="http://schemas.microsoft.com/office/powerpoint/2010/main" val="1770359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194" y="1914413"/>
            <a:ext cx="5962058" cy="4471544"/>
          </a:xfrm>
          <a:prstGeom prst="rect">
            <a:avLst/>
          </a:prstGeom>
        </p:spPr>
      </p:pic>
      <p:sp>
        <p:nvSpPr>
          <p:cNvPr id="5" name="Rectangle 4"/>
          <p:cNvSpPr/>
          <p:nvPr/>
        </p:nvSpPr>
        <p:spPr>
          <a:xfrm>
            <a:off x="6010591" y="6078180"/>
            <a:ext cx="1522661" cy="307777"/>
          </a:xfrm>
          <a:prstGeom prst="rect">
            <a:avLst/>
          </a:prstGeom>
        </p:spPr>
        <p:txBody>
          <a:bodyPr wrap="none">
            <a:spAutoFit/>
          </a:bodyPr>
          <a:lstStyle/>
          <a:p>
            <a:r>
              <a:rPr lang="en-US" sz="1400" b="1" dirty="0"/>
              <a:t>Virginia M. </a:t>
            </a:r>
            <a:r>
              <a:rPr lang="en-US" sz="1400" b="1" dirty="0" err="1"/>
              <a:t>Schau</a:t>
            </a:r>
            <a:r>
              <a:rPr lang="en-US" sz="1400" dirty="0"/>
              <a:t> </a:t>
            </a:r>
          </a:p>
        </p:txBody>
      </p:sp>
      <p:sp>
        <p:nvSpPr>
          <p:cNvPr id="2" name="TextBox 1"/>
          <p:cNvSpPr txBox="1"/>
          <p:nvPr/>
        </p:nvSpPr>
        <p:spPr>
          <a:xfrm>
            <a:off x="645573" y="142865"/>
            <a:ext cx="7759125" cy="461665"/>
          </a:xfrm>
          <a:prstGeom prst="rect">
            <a:avLst/>
          </a:prstGeom>
          <a:noFill/>
        </p:spPr>
        <p:txBody>
          <a:bodyPr wrap="square" rtlCol="0">
            <a:spAutoFit/>
          </a:bodyPr>
          <a:lstStyle/>
          <a:p>
            <a:r>
              <a:rPr lang="en-US" sz="2400" dirty="0" smtClean="0"/>
              <a:t>The pixel </a:t>
            </a:r>
            <a:r>
              <a:rPr lang="en-US" sz="2400" dirty="0"/>
              <a:t> </a:t>
            </a:r>
            <a:r>
              <a:rPr lang="en-US" sz="2400" dirty="0" smtClean="0"/>
              <a:t>at column 23</a:t>
            </a:r>
            <a:r>
              <a:rPr lang="en-US" sz="2400" dirty="0"/>
              <a:t> </a:t>
            </a:r>
            <a:r>
              <a:rPr lang="en-US" sz="2400" dirty="0" smtClean="0"/>
              <a:t>and row 75 has an intensity of 187.</a:t>
            </a:r>
            <a:endParaRPr lang="en-US" sz="2400" dirty="0"/>
          </a:p>
        </p:txBody>
      </p:sp>
      <p:grpSp>
        <p:nvGrpSpPr>
          <p:cNvPr id="16" name="Group 15"/>
          <p:cNvGrpSpPr/>
          <p:nvPr/>
        </p:nvGrpSpPr>
        <p:grpSpPr>
          <a:xfrm>
            <a:off x="316194" y="1062083"/>
            <a:ext cx="8621282" cy="815347"/>
            <a:chOff x="316194" y="711697"/>
            <a:chExt cx="8621282" cy="815347"/>
          </a:xfrm>
        </p:grpSpPr>
        <p:cxnSp>
          <p:nvCxnSpPr>
            <p:cNvPr id="6" name="Straight Connector 5"/>
            <p:cNvCxnSpPr/>
            <p:nvPr/>
          </p:nvCxnSpPr>
          <p:spPr>
            <a:xfrm>
              <a:off x="444381" y="914400"/>
              <a:ext cx="80245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4381"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76003"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6194" y="1117104"/>
              <a:ext cx="1538243" cy="369332"/>
            </a:xfrm>
            <a:prstGeom prst="rect">
              <a:avLst/>
            </a:prstGeom>
            <a:noFill/>
          </p:spPr>
          <p:txBody>
            <a:bodyPr wrap="square" rtlCol="0">
              <a:spAutoFit/>
            </a:bodyPr>
            <a:lstStyle/>
            <a:p>
              <a:r>
                <a:rPr lang="en-US" dirty="0" err="1" smtClean="0"/>
                <a:t>Endocaption</a:t>
              </a:r>
              <a:endParaRPr lang="en-US" dirty="0"/>
            </a:p>
          </p:txBody>
        </p:sp>
        <p:sp>
          <p:nvSpPr>
            <p:cNvPr id="15" name="TextBox 14"/>
            <p:cNvSpPr txBox="1"/>
            <p:nvPr/>
          </p:nvSpPr>
          <p:spPr>
            <a:xfrm>
              <a:off x="7399233" y="1157712"/>
              <a:ext cx="1538243" cy="369332"/>
            </a:xfrm>
            <a:prstGeom prst="rect">
              <a:avLst/>
            </a:prstGeom>
            <a:noFill/>
          </p:spPr>
          <p:txBody>
            <a:bodyPr wrap="square" rtlCol="0">
              <a:spAutoFit/>
            </a:bodyPr>
            <a:lstStyle/>
            <a:p>
              <a:r>
                <a:rPr lang="en-US" dirty="0" err="1" smtClean="0"/>
                <a:t>Exocaption</a:t>
              </a:r>
              <a:endParaRPr lang="en-US" dirty="0"/>
            </a:p>
          </p:txBody>
        </p:sp>
      </p:grpSp>
      <p:sp>
        <p:nvSpPr>
          <p:cNvPr id="11" name="Freeform 10"/>
          <p:cNvSpPr/>
          <p:nvPr/>
        </p:nvSpPr>
        <p:spPr>
          <a:xfrm>
            <a:off x="293334" y="902596"/>
            <a:ext cx="302092" cy="422751"/>
          </a:xfrm>
          <a:custGeom>
            <a:avLst/>
            <a:gdLst>
              <a:gd name="connsiteX0" fmla="*/ 0 w 480060"/>
              <a:gd name="connsiteY0" fmla="*/ 0 h 731520"/>
              <a:gd name="connsiteX1" fmla="*/ 243840 w 480060"/>
              <a:gd name="connsiteY1" fmla="*/ 731520 h 731520"/>
              <a:gd name="connsiteX2" fmla="*/ 480060 w 480060"/>
              <a:gd name="connsiteY2" fmla="*/ 7620 h 731520"/>
              <a:gd name="connsiteX3" fmla="*/ 247650 w 480060"/>
              <a:gd name="connsiteY3" fmla="*/ 121920 h 731520"/>
              <a:gd name="connsiteX4" fmla="*/ 0 w 480060"/>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 h="731520">
                <a:moveTo>
                  <a:pt x="0" y="0"/>
                </a:moveTo>
                <a:lnTo>
                  <a:pt x="243840" y="731520"/>
                </a:lnTo>
                <a:lnTo>
                  <a:pt x="480060" y="7620"/>
                </a:lnTo>
                <a:lnTo>
                  <a:pt x="247650" y="121920"/>
                </a:lnTo>
                <a:lnTo>
                  <a:pt x="0"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61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194" y="1914413"/>
            <a:ext cx="5962058" cy="4471544"/>
          </a:xfrm>
          <a:prstGeom prst="rect">
            <a:avLst/>
          </a:prstGeom>
        </p:spPr>
      </p:pic>
      <p:sp>
        <p:nvSpPr>
          <p:cNvPr id="5" name="Rectangle 4"/>
          <p:cNvSpPr/>
          <p:nvPr/>
        </p:nvSpPr>
        <p:spPr>
          <a:xfrm>
            <a:off x="6010591" y="6078180"/>
            <a:ext cx="1522661" cy="307777"/>
          </a:xfrm>
          <a:prstGeom prst="rect">
            <a:avLst/>
          </a:prstGeom>
        </p:spPr>
        <p:txBody>
          <a:bodyPr wrap="none">
            <a:spAutoFit/>
          </a:bodyPr>
          <a:lstStyle/>
          <a:p>
            <a:r>
              <a:rPr lang="en-US" sz="1400" b="1" dirty="0"/>
              <a:t>Virginia M. </a:t>
            </a:r>
            <a:r>
              <a:rPr lang="en-US" sz="1400" b="1" dirty="0" err="1"/>
              <a:t>Schau</a:t>
            </a:r>
            <a:r>
              <a:rPr lang="en-US" sz="1400" dirty="0"/>
              <a:t> </a:t>
            </a:r>
          </a:p>
        </p:txBody>
      </p:sp>
      <p:sp>
        <p:nvSpPr>
          <p:cNvPr id="2" name="TextBox 1"/>
          <p:cNvSpPr txBox="1"/>
          <p:nvPr/>
        </p:nvSpPr>
        <p:spPr>
          <a:xfrm>
            <a:off x="645573" y="142865"/>
            <a:ext cx="6887679" cy="461665"/>
          </a:xfrm>
          <a:prstGeom prst="rect">
            <a:avLst/>
          </a:prstGeom>
          <a:noFill/>
        </p:spPr>
        <p:txBody>
          <a:bodyPr wrap="square" rtlCol="0">
            <a:spAutoFit/>
          </a:bodyPr>
          <a:lstStyle/>
          <a:p>
            <a:r>
              <a:rPr lang="en-US" sz="2400" dirty="0" smtClean="0"/>
              <a:t>A man and truck on a bridge.</a:t>
            </a:r>
            <a:endParaRPr lang="en-US" sz="2400" dirty="0"/>
          </a:p>
        </p:txBody>
      </p:sp>
      <p:grpSp>
        <p:nvGrpSpPr>
          <p:cNvPr id="16" name="Group 15"/>
          <p:cNvGrpSpPr/>
          <p:nvPr/>
        </p:nvGrpSpPr>
        <p:grpSpPr>
          <a:xfrm>
            <a:off x="316194" y="1062083"/>
            <a:ext cx="8621282" cy="815347"/>
            <a:chOff x="316194" y="711697"/>
            <a:chExt cx="8621282" cy="815347"/>
          </a:xfrm>
        </p:grpSpPr>
        <p:cxnSp>
          <p:nvCxnSpPr>
            <p:cNvPr id="6" name="Straight Connector 5"/>
            <p:cNvCxnSpPr/>
            <p:nvPr/>
          </p:nvCxnSpPr>
          <p:spPr>
            <a:xfrm>
              <a:off x="444381" y="914400"/>
              <a:ext cx="80245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4381"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76003"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6194" y="1117104"/>
              <a:ext cx="1538243" cy="369332"/>
            </a:xfrm>
            <a:prstGeom prst="rect">
              <a:avLst/>
            </a:prstGeom>
            <a:noFill/>
          </p:spPr>
          <p:txBody>
            <a:bodyPr wrap="square" rtlCol="0">
              <a:spAutoFit/>
            </a:bodyPr>
            <a:lstStyle/>
            <a:p>
              <a:r>
                <a:rPr lang="en-US" dirty="0" err="1" smtClean="0"/>
                <a:t>Endocaption</a:t>
              </a:r>
              <a:endParaRPr lang="en-US" dirty="0"/>
            </a:p>
          </p:txBody>
        </p:sp>
        <p:sp>
          <p:nvSpPr>
            <p:cNvPr id="15" name="TextBox 14"/>
            <p:cNvSpPr txBox="1"/>
            <p:nvPr/>
          </p:nvSpPr>
          <p:spPr>
            <a:xfrm>
              <a:off x="7399233" y="1157712"/>
              <a:ext cx="1538243" cy="369332"/>
            </a:xfrm>
            <a:prstGeom prst="rect">
              <a:avLst/>
            </a:prstGeom>
            <a:noFill/>
          </p:spPr>
          <p:txBody>
            <a:bodyPr wrap="square" rtlCol="0">
              <a:spAutoFit/>
            </a:bodyPr>
            <a:lstStyle/>
            <a:p>
              <a:r>
                <a:rPr lang="en-US" dirty="0" err="1" smtClean="0"/>
                <a:t>Exocaption</a:t>
              </a:r>
              <a:endParaRPr lang="en-US" dirty="0"/>
            </a:p>
          </p:txBody>
        </p:sp>
      </p:grpSp>
      <p:sp>
        <p:nvSpPr>
          <p:cNvPr id="21" name="Freeform 20"/>
          <p:cNvSpPr/>
          <p:nvPr/>
        </p:nvSpPr>
        <p:spPr>
          <a:xfrm>
            <a:off x="1552345" y="943387"/>
            <a:ext cx="302092" cy="422751"/>
          </a:xfrm>
          <a:custGeom>
            <a:avLst/>
            <a:gdLst>
              <a:gd name="connsiteX0" fmla="*/ 0 w 480060"/>
              <a:gd name="connsiteY0" fmla="*/ 0 h 731520"/>
              <a:gd name="connsiteX1" fmla="*/ 243840 w 480060"/>
              <a:gd name="connsiteY1" fmla="*/ 731520 h 731520"/>
              <a:gd name="connsiteX2" fmla="*/ 480060 w 480060"/>
              <a:gd name="connsiteY2" fmla="*/ 7620 h 731520"/>
              <a:gd name="connsiteX3" fmla="*/ 247650 w 480060"/>
              <a:gd name="connsiteY3" fmla="*/ 121920 h 731520"/>
              <a:gd name="connsiteX4" fmla="*/ 0 w 480060"/>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 h="731520">
                <a:moveTo>
                  <a:pt x="0" y="0"/>
                </a:moveTo>
                <a:lnTo>
                  <a:pt x="243840" y="731520"/>
                </a:lnTo>
                <a:lnTo>
                  <a:pt x="480060" y="7620"/>
                </a:lnTo>
                <a:lnTo>
                  <a:pt x="247650" y="121920"/>
                </a:lnTo>
                <a:lnTo>
                  <a:pt x="0"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0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45573" y="138455"/>
            <a:ext cx="6887679" cy="830997"/>
          </a:xfrm>
          <a:prstGeom prst="rect">
            <a:avLst/>
          </a:prstGeom>
          <a:noFill/>
        </p:spPr>
        <p:txBody>
          <a:bodyPr wrap="square" rtlCol="0">
            <a:spAutoFit/>
          </a:bodyPr>
          <a:lstStyle/>
          <a:p>
            <a:r>
              <a:rPr lang="en-US" sz="2400" dirty="0" smtClean="0"/>
              <a:t>A man is </a:t>
            </a:r>
            <a:r>
              <a:rPr lang="en-US" sz="2400" dirty="0" smtClean="0">
                <a:solidFill>
                  <a:srgbClr val="FF0000"/>
                </a:solidFill>
              </a:rPr>
              <a:t>rescued</a:t>
            </a:r>
            <a:r>
              <a:rPr lang="en-US" sz="2400" dirty="0" smtClean="0"/>
              <a:t> from his truck that is hanging </a:t>
            </a:r>
            <a:r>
              <a:rPr lang="en-US" sz="2400" dirty="0" smtClean="0">
                <a:solidFill>
                  <a:srgbClr val="FF0000"/>
                </a:solidFill>
              </a:rPr>
              <a:t>perilously</a:t>
            </a:r>
            <a:r>
              <a:rPr lang="en-US" sz="2400" dirty="0" smtClean="0"/>
              <a:t> from a bridge.</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194" y="1914413"/>
            <a:ext cx="5962058" cy="4471544"/>
          </a:xfrm>
          <a:prstGeom prst="rect">
            <a:avLst/>
          </a:prstGeom>
        </p:spPr>
      </p:pic>
      <p:sp>
        <p:nvSpPr>
          <p:cNvPr id="5" name="Rectangle 4"/>
          <p:cNvSpPr/>
          <p:nvPr/>
        </p:nvSpPr>
        <p:spPr>
          <a:xfrm>
            <a:off x="6010591" y="6078180"/>
            <a:ext cx="1522661" cy="307777"/>
          </a:xfrm>
          <a:prstGeom prst="rect">
            <a:avLst/>
          </a:prstGeom>
        </p:spPr>
        <p:txBody>
          <a:bodyPr wrap="none">
            <a:spAutoFit/>
          </a:bodyPr>
          <a:lstStyle/>
          <a:p>
            <a:r>
              <a:rPr lang="en-US" sz="1400" b="1" dirty="0"/>
              <a:t>Virginia M. </a:t>
            </a:r>
            <a:r>
              <a:rPr lang="en-US" sz="1400" b="1" dirty="0" err="1"/>
              <a:t>Schau</a:t>
            </a:r>
            <a:r>
              <a:rPr lang="en-US" sz="1400" dirty="0"/>
              <a:t> </a:t>
            </a:r>
          </a:p>
        </p:txBody>
      </p:sp>
      <p:grpSp>
        <p:nvGrpSpPr>
          <p:cNvPr id="16" name="Group 15"/>
          <p:cNvGrpSpPr/>
          <p:nvPr/>
        </p:nvGrpSpPr>
        <p:grpSpPr>
          <a:xfrm>
            <a:off x="316194" y="1062083"/>
            <a:ext cx="8621282" cy="815347"/>
            <a:chOff x="316194" y="711697"/>
            <a:chExt cx="8621282" cy="815347"/>
          </a:xfrm>
        </p:grpSpPr>
        <p:cxnSp>
          <p:nvCxnSpPr>
            <p:cNvPr id="6" name="Straight Connector 5"/>
            <p:cNvCxnSpPr/>
            <p:nvPr/>
          </p:nvCxnSpPr>
          <p:spPr>
            <a:xfrm>
              <a:off x="444381" y="914400"/>
              <a:ext cx="80245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4381"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76003"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6194" y="1117104"/>
              <a:ext cx="1538243" cy="369332"/>
            </a:xfrm>
            <a:prstGeom prst="rect">
              <a:avLst/>
            </a:prstGeom>
            <a:noFill/>
          </p:spPr>
          <p:txBody>
            <a:bodyPr wrap="square" rtlCol="0">
              <a:spAutoFit/>
            </a:bodyPr>
            <a:lstStyle/>
            <a:p>
              <a:r>
                <a:rPr lang="en-US" dirty="0" err="1" smtClean="0"/>
                <a:t>Endocaption</a:t>
              </a:r>
              <a:endParaRPr lang="en-US" dirty="0"/>
            </a:p>
          </p:txBody>
        </p:sp>
        <p:sp>
          <p:nvSpPr>
            <p:cNvPr id="15" name="TextBox 14"/>
            <p:cNvSpPr txBox="1"/>
            <p:nvPr/>
          </p:nvSpPr>
          <p:spPr>
            <a:xfrm>
              <a:off x="7399233" y="1157712"/>
              <a:ext cx="1538243" cy="369332"/>
            </a:xfrm>
            <a:prstGeom prst="rect">
              <a:avLst/>
            </a:prstGeom>
            <a:noFill/>
          </p:spPr>
          <p:txBody>
            <a:bodyPr wrap="square" rtlCol="0">
              <a:spAutoFit/>
            </a:bodyPr>
            <a:lstStyle/>
            <a:p>
              <a:r>
                <a:rPr lang="en-US" dirty="0" err="1" smtClean="0"/>
                <a:t>Exocaption</a:t>
              </a:r>
              <a:endParaRPr lang="en-US" dirty="0"/>
            </a:p>
          </p:txBody>
        </p:sp>
      </p:grpSp>
      <p:sp>
        <p:nvSpPr>
          <p:cNvPr id="21" name="Freeform 20"/>
          <p:cNvSpPr/>
          <p:nvPr/>
        </p:nvSpPr>
        <p:spPr>
          <a:xfrm>
            <a:off x="7097141" y="969452"/>
            <a:ext cx="302092" cy="422751"/>
          </a:xfrm>
          <a:custGeom>
            <a:avLst/>
            <a:gdLst>
              <a:gd name="connsiteX0" fmla="*/ 0 w 480060"/>
              <a:gd name="connsiteY0" fmla="*/ 0 h 731520"/>
              <a:gd name="connsiteX1" fmla="*/ 243840 w 480060"/>
              <a:gd name="connsiteY1" fmla="*/ 731520 h 731520"/>
              <a:gd name="connsiteX2" fmla="*/ 480060 w 480060"/>
              <a:gd name="connsiteY2" fmla="*/ 7620 h 731520"/>
              <a:gd name="connsiteX3" fmla="*/ 247650 w 480060"/>
              <a:gd name="connsiteY3" fmla="*/ 121920 h 731520"/>
              <a:gd name="connsiteX4" fmla="*/ 0 w 480060"/>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 h="731520">
                <a:moveTo>
                  <a:pt x="0" y="0"/>
                </a:moveTo>
                <a:lnTo>
                  <a:pt x="243840" y="731520"/>
                </a:lnTo>
                <a:lnTo>
                  <a:pt x="480060" y="7620"/>
                </a:lnTo>
                <a:lnTo>
                  <a:pt x="247650" y="121920"/>
                </a:lnTo>
                <a:lnTo>
                  <a:pt x="0"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2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354" r="6"/>
          <a:stretch/>
        </p:blipFill>
        <p:spPr>
          <a:xfrm>
            <a:off x="1110953" y="1962790"/>
            <a:ext cx="7033188" cy="4596107"/>
          </a:xfrm>
        </p:spPr>
      </p:pic>
      <p:sp>
        <p:nvSpPr>
          <p:cNvPr id="2" name="Title 1"/>
          <p:cNvSpPr>
            <a:spLocks noGrp="1"/>
          </p:cNvSpPr>
          <p:nvPr>
            <p:ph type="title"/>
          </p:nvPr>
        </p:nvSpPr>
        <p:spPr>
          <a:xfrm>
            <a:off x="316194" y="-207075"/>
            <a:ext cx="7886700" cy="1325563"/>
          </a:xfrm>
          <a:effectLst/>
        </p:spPr>
        <p:txBody>
          <a:bodyPr>
            <a:normAutofit/>
          </a:bodyPr>
          <a:lstStyle/>
          <a:p>
            <a:r>
              <a:rPr lang="en-US" sz="3200" dirty="0" smtClean="0">
                <a:latin typeface="+mn-lt"/>
                <a:cs typeface="Segoe UI Semilight" panose="020B0402040204020203" pitchFamily="34" charset="0"/>
              </a:rPr>
              <a:t>Two birds with blue feet.</a:t>
            </a:r>
            <a:endParaRPr lang="en-US" sz="3200" dirty="0">
              <a:latin typeface="+mn-lt"/>
              <a:cs typeface="Segoe UI Semilight" panose="020B0402040204020203" pitchFamily="34" charset="0"/>
            </a:endParaRPr>
          </a:p>
        </p:txBody>
      </p:sp>
      <p:grpSp>
        <p:nvGrpSpPr>
          <p:cNvPr id="6" name="Group 5"/>
          <p:cNvGrpSpPr/>
          <p:nvPr/>
        </p:nvGrpSpPr>
        <p:grpSpPr>
          <a:xfrm>
            <a:off x="316194" y="1062083"/>
            <a:ext cx="8621282" cy="815347"/>
            <a:chOff x="316194" y="711697"/>
            <a:chExt cx="8621282" cy="815347"/>
          </a:xfrm>
        </p:grpSpPr>
        <p:cxnSp>
          <p:nvCxnSpPr>
            <p:cNvPr id="7" name="Straight Connector 6"/>
            <p:cNvCxnSpPr/>
            <p:nvPr/>
          </p:nvCxnSpPr>
          <p:spPr>
            <a:xfrm>
              <a:off x="444381" y="914400"/>
              <a:ext cx="80245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4381"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476003"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6194" y="1117104"/>
              <a:ext cx="1538243" cy="369332"/>
            </a:xfrm>
            <a:prstGeom prst="rect">
              <a:avLst/>
            </a:prstGeom>
            <a:noFill/>
          </p:spPr>
          <p:txBody>
            <a:bodyPr wrap="square" rtlCol="0">
              <a:spAutoFit/>
            </a:bodyPr>
            <a:lstStyle/>
            <a:p>
              <a:r>
                <a:rPr lang="en-US" dirty="0" err="1" smtClean="0"/>
                <a:t>Endocaption</a:t>
              </a:r>
              <a:endParaRPr lang="en-US" dirty="0"/>
            </a:p>
          </p:txBody>
        </p:sp>
        <p:sp>
          <p:nvSpPr>
            <p:cNvPr id="11" name="TextBox 10"/>
            <p:cNvSpPr txBox="1"/>
            <p:nvPr/>
          </p:nvSpPr>
          <p:spPr>
            <a:xfrm>
              <a:off x="7399233" y="1157712"/>
              <a:ext cx="1538243" cy="369332"/>
            </a:xfrm>
            <a:prstGeom prst="rect">
              <a:avLst/>
            </a:prstGeom>
            <a:noFill/>
          </p:spPr>
          <p:txBody>
            <a:bodyPr wrap="square" rtlCol="0">
              <a:spAutoFit/>
            </a:bodyPr>
            <a:lstStyle/>
            <a:p>
              <a:r>
                <a:rPr lang="en-US" dirty="0" err="1" smtClean="0"/>
                <a:t>Exocaption</a:t>
              </a:r>
              <a:endParaRPr lang="en-US" dirty="0"/>
            </a:p>
          </p:txBody>
        </p:sp>
      </p:grpSp>
      <p:sp>
        <p:nvSpPr>
          <p:cNvPr id="12" name="Freeform 11"/>
          <p:cNvSpPr/>
          <p:nvPr/>
        </p:nvSpPr>
        <p:spPr>
          <a:xfrm>
            <a:off x="1619288" y="943387"/>
            <a:ext cx="302092" cy="422751"/>
          </a:xfrm>
          <a:custGeom>
            <a:avLst/>
            <a:gdLst>
              <a:gd name="connsiteX0" fmla="*/ 0 w 480060"/>
              <a:gd name="connsiteY0" fmla="*/ 0 h 731520"/>
              <a:gd name="connsiteX1" fmla="*/ 243840 w 480060"/>
              <a:gd name="connsiteY1" fmla="*/ 731520 h 731520"/>
              <a:gd name="connsiteX2" fmla="*/ 480060 w 480060"/>
              <a:gd name="connsiteY2" fmla="*/ 7620 h 731520"/>
              <a:gd name="connsiteX3" fmla="*/ 247650 w 480060"/>
              <a:gd name="connsiteY3" fmla="*/ 121920 h 731520"/>
              <a:gd name="connsiteX4" fmla="*/ 0 w 480060"/>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 h="731520">
                <a:moveTo>
                  <a:pt x="0" y="0"/>
                </a:moveTo>
                <a:lnTo>
                  <a:pt x="243840" y="731520"/>
                </a:lnTo>
                <a:lnTo>
                  <a:pt x="480060" y="7620"/>
                </a:lnTo>
                <a:lnTo>
                  <a:pt x="247650" y="121920"/>
                </a:lnTo>
                <a:lnTo>
                  <a:pt x="0"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9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354" r="6"/>
          <a:stretch/>
        </p:blipFill>
        <p:spPr>
          <a:xfrm>
            <a:off x="1110953" y="1962790"/>
            <a:ext cx="7033188" cy="4596107"/>
          </a:xfrm>
        </p:spPr>
      </p:pic>
      <p:sp>
        <p:nvSpPr>
          <p:cNvPr id="2" name="Title 1"/>
          <p:cNvSpPr>
            <a:spLocks noGrp="1"/>
          </p:cNvSpPr>
          <p:nvPr>
            <p:ph type="title"/>
          </p:nvPr>
        </p:nvSpPr>
        <p:spPr>
          <a:xfrm>
            <a:off x="316194" y="-203553"/>
            <a:ext cx="7886700" cy="1325563"/>
          </a:xfrm>
          <a:effectLst/>
        </p:spPr>
        <p:txBody>
          <a:bodyPr>
            <a:normAutofit/>
          </a:bodyPr>
          <a:lstStyle/>
          <a:p>
            <a:r>
              <a:rPr lang="en-US" sz="3200" dirty="0">
                <a:latin typeface="+mn-lt"/>
                <a:cs typeface="Segoe UI Semilight" panose="020B0402040204020203" pitchFamily="34" charset="0"/>
              </a:rPr>
              <a:t>Two birds with </a:t>
            </a:r>
            <a:r>
              <a:rPr lang="en-US" sz="3200" dirty="0">
                <a:solidFill>
                  <a:srgbClr val="FF0000"/>
                </a:solidFill>
                <a:latin typeface="+mn-lt"/>
                <a:cs typeface="Segoe UI Semilight" panose="020B0402040204020203" pitchFamily="34" charset="0"/>
              </a:rPr>
              <a:t>funny</a:t>
            </a:r>
            <a:r>
              <a:rPr lang="en-US" sz="3200" dirty="0">
                <a:latin typeface="+mn-lt"/>
                <a:cs typeface="Segoe UI Semilight" panose="020B0402040204020203" pitchFamily="34" charset="0"/>
              </a:rPr>
              <a:t> blue feet.</a:t>
            </a:r>
          </a:p>
        </p:txBody>
      </p:sp>
      <p:grpSp>
        <p:nvGrpSpPr>
          <p:cNvPr id="6" name="Group 5"/>
          <p:cNvGrpSpPr/>
          <p:nvPr/>
        </p:nvGrpSpPr>
        <p:grpSpPr>
          <a:xfrm>
            <a:off x="316194" y="1062083"/>
            <a:ext cx="8621282" cy="815347"/>
            <a:chOff x="316194" y="711697"/>
            <a:chExt cx="8621282" cy="815347"/>
          </a:xfrm>
        </p:grpSpPr>
        <p:cxnSp>
          <p:nvCxnSpPr>
            <p:cNvPr id="7" name="Straight Connector 6"/>
            <p:cNvCxnSpPr/>
            <p:nvPr/>
          </p:nvCxnSpPr>
          <p:spPr>
            <a:xfrm>
              <a:off x="444381" y="914400"/>
              <a:ext cx="802450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44381"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476003" y="711697"/>
              <a:ext cx="0" cy="3821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6194" y="1117104"/>
              <a:ext cx="1538243" cy="369332"/>
            </a:xfrm>
            <a:prstGeom prst="rect">
              <a:avLst/>
            </a:prstGeom>
            <a:noFill/>
          </p:spPr>
          <p:txBody>
            <a:bodyPr wrap="square" rtlCol="0">
              <a:spAutoFit/>
            </a:bodyPr>
            <a:lstStyle/>
            <a:p>
              <a:r>
                <a:rPr lang="en-US" dirty="0" err="1" smtClean="0"/>
                <a:t>Endocaption</a:t>
              </a:r>
              <a:endParaRPr lang="en-US" dirty="0"/>
            </a:p>
          </p:txBody>
        </p:sp>
        <p:sp>
          <p:nvSpPr>
            <p:cNvPr id="11" name="TextBox 10"/>
            <p:cNvSpPr txBox="1"/>
            <p:nvPr/>
          </p:nvSpPr>
          <p:spPr>
            <a:xfrm>
              <a:off x="7399233" y="1157712"/>
              <a:ext cx="1538243" cy="369332"/>
            </a:xfrm>
            <a:prstGeom prst="rect">
              <a:avLst/>
            </a:prstGeom>
            <a:noFill/>
          </p:spPr>
          <p:txBody>
            <a:bodyPr wrap="square" rtlCol="0">
              <a:spAutoFit/>
            </a:bodyPr>
            <a:lstStyle/>
            <a:p>
              <a:r>
                <a:rPr lang="en-US" dirty="0" err="1" smtClean="0"/>
                <a:t>Exocaption</a:t>
              </a:r>
              <a:endParaRPr lang="en-US" dirty="0"/>
            </a:p>
          </p:txBody>
        </p:sp>
      </p:grpSp>
      <p:sp>
        <p:nvSpPr>
          <p:cNvPr id="12" name="Freeform 11"/>
          <p:cNvSpPr/>
          <p:nvPr/>
        </p:nvSpPr>
        <p:spPr>
          <a:xfrm>
            <a:off x="6798038" y="941805"/>
            <a:ext cx="302092" cy="422751"/>
          </a:xfrm>
          <a:custGeom>
            <a:avLst/>
            <a:gdLst>
              <a:gd name="connsiteX0" fmla="*/ 0 w 480060"/>
              <a:gd name="connsiteY0" fmla="*/ 0 h 731520"/>
              <a:gd name="connsiteX1" fmla="*/ 243840 w 480060"/>
              <a:gd name="connsiteY1" fmla="*/ 731520 h 731520"/>
              <a:gd name="connsiteX2" fmla="*/ 480060 w 480060"/>
              <a:gd name="connsiteY2" fmla="*/ 7620 h 731520"/>
              <a:gd name="connsiteX3" fmla="*/ 247650 w 480060"/>
              <a:gd name="connsiteY3" fmla="*/ 121920 h 731520"/>
              <a:gd name="connsiteX4" fmla="*/ 0 w 480060"/>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 h="731520">
                <a:moveTo>
                  <a:pt x="0" y="0"/>
                </a:moveTo>
                <a:lnTo>
                  <a:pt x="243840" y="731520"/>
                </a:lnTo>
                <a:lnTo>
                  <a:pt x="480060" y="7620"/>
                </a:lnTo>
                <a:lnTo>
                  <a:pt x="247650" y="121920"/>
                </a:lnTo>
                <a:lnTo>
                  <a:pt x="0" y="0"/>
                </a:lnTo>
                <a:close/>
              </a:path>
            </a:pathLst>
          </a:cu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76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31" y="375758"/>
            <a:ext cx="7886700" cy="613069"/>
          </a:xfrm>
        </p:spPr>
        <p:txBody>
          <a:bodyPr>
            <a:normAutofit fontScale="90000"/>
          </a:bodyPr>
          <a:lstStyle/>
          <a:p>
            <a:r>
              <a:rPr lang="en-US" dirty="0" smtClean="0">
                <a:latin typeface="Segoe UI Semilight" panose="020B0402040204020203" pitchFamily="34" charset="0"/>
                <a:cs typeface="Segoe UI Semilight" panose="020B0402040204020203" pitchFamily="34" charset="0"/>
              </a:rPr>
              <a:t>Our model</a:t>
            </a:r>
            <a:endParaRPr lang="en-US" dirty="0">
              <a:latin typeface="Segoe UI Semilight" panose="020B0402040204020203" pitchFamily="34" charset="0"/>
              <a:cs typeface="Segoe UI Semilight" panose="020B0402040204020203" pitchFamily="34" charset="0"/>
            </a:endParaRPr>
          </a:p>
        </p:txBody>
      </p:sp>
      <p:grpSp>
        <p:nvGrpSpPr>
          <p:cNvPr id="3" name="Group 2"/>
          <p:cNvGrpSpPr/>
          <p:nvPr/>
        </p:nvGrpSpPr>
        <p:grpSpPr>
          <a:xfrm>
            <a:off x="5281259" y="4638547"/>
            <a:ext cx="1535709" cy="879158"/>
            <a:chOff x="3943547" y="5284026"/>
            <a:chExt cx="1535709" cy="879158"/>
          </a:xfrm>
        </p:grpSpPr>
        <p:sp>
          <p:nvSpPr>
            <p:cNvPr id="6" name="TextBox 5"/>
            <p:cNvSpPr txBox="1"/>
            <p:nvPr/>
          </p:nvSpPr>
          <p:spPr>
            <a:xfrm>
              <a:off x="3943547" y="5578409"/>
              <a:ext cx="1535709"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V ≈ V</a:t>
              </a:r>
              <a:endParaRPr lang="en-US" sz="3200" dirty="0">
                <a:latin typeface="Times New Roman" panose="02020603050405020304" pitchFamily="18" charset="0"/>
                <a:cs typeface="Times New Roman" panose="02020603050405020304" pitchFamily="18" charset="0"/>
              </a:endParaRPr>
            </a:p>
          </p:txBody>
        </p:sp>
        <p:sp>
          <p:nvSpPr>
            <p:cNvPr id="204" name="TextBox 203"/>
            <p:cNvSpPr txBox="1"/>
            <p:nvPr/>
          </p:nvSpPr>
          <p:spPr>
            <a:xfrm>
              <a:off x="3958659" y="5284026"/>
              <a:ext cx="233544"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3055423" y="1543514"/>
            <a:ext cx="5734610" cy="3201583"/>
            <a:chOff x="3055423" y="1543514"/>
            <a:chExt cx="5734610" cy="3201583"/>
          </a:xfrm>
        </p:grpSpPr>
        <p:cxnSp>
          <p:nvCxnSpPr>
            <p:cNvPr id="148" name="Straight Arrow Connector 147"/>
            <p:cNvCxnSpPr/>
            <p:nvPr/>
          </p:nvCxnSpPr>
          <p:spPr>
            <a:xfrm>
              <a:off x="3751788" y="2393342"/>
              <a:ext cx="918946" cy="2399"/>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5068200" y="2686331"/>
              <a:ext cx="213059" cy="20754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4387746" y="2683136"/>
              <a:ext cx="279809" cy="21074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76" idx="2"/>
            </p:cNvCxnSpPr>
            <p:nvPr/>
          </p:nvCxnSpPr>
          <p:spPr>
            <a:xfrm flipV="1">
              <a:off x="4869467" y="1876014"/>
              <a:ext cx="1590" cy="224341"/>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3739051" y="2683232"/>
              <a:ext cx="248049" cy="21064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endCxn id="198" idx="1"/>
            </p:cNvCxnSpPr>
            <p:nvPr/>
          </p:nvCxnSpPr>
          <p:spPr>
            <a:xfrm>
              <a:off x="5068200" y="2394592"/>
              <a:ext cx="965872" cy="1404"/>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V="1">
              <a:off x="3561004" y="1878070"/>
              <a:ext cx="1590" cy="224341"/>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5579133" y="1558947"/>
              <a:ext cx="210123" cy="276912"/>
            </a:xfrm>
            <a:prstGeom prst="rect">
              <a:avLst/>
            </a:prstGeom>
            <a:noFill/>
          </p:spPr>
          <p:txBody>
            <a:bodyPr wrap="square" rtlCol="0">
              <a:spAutoFit/>
            </a:bodyPr>
            <a:lstStyle/>
            <a:p>
              <a:r>
                <a:rPr lang="en-US" sz="1200" dirty="0" smtClean="0"/>
                <a:t>~</a:t>
              </a:r>
              <a:endParaRPr lang="en-US" sz="1200" dirty="0"/>
            </a:p>
          </p:txBody>
        </p:sp>
        <p:sp>
          <p:nvSpPr>
            <p:cNvPr id="166" name="Rectangle 165"/>
            <p:cNvSpPr/>
            <p:nvPr/>
          </p:nvSpPr>
          <p:spPr>
            <a:xfrm flipV="1">
              <a:off x="3055423" y="1585163"/>
              <a:ext cx="5308523" cy="284774"/>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69" name="Group 68"/>
            <p:cNvGrpSpPr/>
            <p:nvPr/>
          </p:nvGrpSpPr>
          <p:grpSpPr>
            <a:xfrm>
              <a:off x="5283550" y="2895096"/>
              <a:ext cx="433191" cy="585977"/>
              <a:chOff x="3513910" y="-326574"/>
              <a:chExt cx="593202" cy="1018903"/>
            </a:xfrm>
          </p:grpSpPr>
          <p:sp>
            <p:nvSpPr>
              <p:cNvPr id="133" name="Rectangle 132"/>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4" name="TextBox 133"/>
              <p:cNvSpPr txBox="1"/>
              <p:nvPr/>
            </p:nvSpPr>
            <p:spPr>
              <a:xfrm>
                <a:off x="3521615" y="-157929"/>
                <a:ext cx="585497"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1</a:t>
                </a:r>
                <a:endParaRPr lang="en-US" sz="1600" baseline="-25000" dirty="0">
                  <a:latin typeface="Times New Roman" panose="02020603050405020304" pitchFamily="18" charset="0"/>
                  <a:cs typeface="Times New Roman" panose="02020603050405020304" pitchFamily="18" charset="0"/>
                </a:endParaRPr>
              </a:p>
            </p:txBody>
          </p:sp>
        </p:grpSp>
        <p:grpSp>
          <p:nvGrpSpPr>
            <p:cNvPr id="76" name="Group 75"/>
            <p:cNvGrpSpPr/>
            <p:nvPr/>
          </p:nvGrpSpPr>
          <p:grpSpPr>
            <a:xfrm>
              <a:off x="3057714" y="4398141"/>
              <a:ext cx="5306232" cy="346956"/>
              <a:chOff x="3513913" y="-565408"/>
              <a:chExt cx="548635" cy="1404360"/>
            </a:xfrm>
          </p:grpSpPr>
          <p:sp>
            <p:nvSpPr>
              <p:cNvPr id="131" name="Rectangle 130"/>
              <p:cNvSpPr/>
              <p:nvPr/>
            </p:nvSpPr>
            <p:spPr>
              <a:xfrm flipV="1">
                <a:off x="3513913" y="-326575"/>
                <a:ext cx="548635" cy="1165527"/>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2" name="TextBox 131"/>
              <p:cNvSpPr txBox="1"/>
              <p:nvPr/>
            </p:nvSpPr>
            <p:spPr>
              <a:xfrm>
                <a:off x="3785477" y="-565408"/>
                <a:ext cx="94916" cy="137035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v</a:t>
                </a:r>
                <a:endParaRPr lang="en-US" sz="1600" dirty="0">
                  <a:latin typeface="Times New Roman" panose="02020603050405020304" pitchFamily="18" charset="0"/>
                  <a:cs typeface="Times New Roman" panose="02020603050405020304" pitchFamily="18" charset="0"/>
                </a:endParaRPr>
              </a:p>
            </p:txBody>
          </p:sp>
        </p:grpSp>
        <p:grpSp>
          <p:nvGrpSpPr>
            <p:cNvPr id="77" name="Group 76"/>
            <p:cNvGrpSpPr/>
            <p:nvPr/>
          </p:nvGrpSpPr>
          <p:grpSpPr>
            <a:xfrm>
              <a:off x="3957592" y="2895096"/>
              <a:ext cx="575533" cy="585977"/>
              <a:chOff x="3470365" y="-326574"/>
              <a:chExt cx="788122" cy="1018903"/>
            </a:xfrm>
          </p:grpSpPr>
          <p:sp>
            <p:nvSpPr>
              <p:cNvPr id="129" name="Rectangle 128"/>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0" name="TextBox 129"/>
              <p:cNvSpPr txBox="1"/>
              <p:nvPr/>
            </p:nvSpPr>
            <p:spPr>
              <a:xfrm>
                <a:off x="3470365" y="-174273"/>
                <a:ext cx="78812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0</a:t>
                </a:r>
                <a:endParaRPr lang="en-US" sz="1600" baseline="-25000" dirty="0">
                  <a:latin typeface="Times New Roman" panose="02020603050405020304" pitchFamily="18" charset="0"/>
                  <a:cs typeface="Times New Roman" panose="02020603050405020304" pitchFamily="18" charset="0"/>
                </a:endParaRPr>
              </a:p>
            </p:txBody>
          </p:sp>
        </p:grpSp>
        <p:grpSp>
          <p:nvGrpSpPr>
            <p:cNvPr id="80" name="Group 79"/>
            <p:cNvGrpSpPr/>
            <p:nvPr/>
          </p:nvGrpSpPr>
          <p:grpSpPr>
            <a:xfrm>
              <a:off x="4673024" y="3660019"/>
              <a:ext cx="501705" cy="585977"/>
              <a:chOff x="3513910" y="-326574"/>
              <a:chExt cx="687023" cy="1018903"/>
            </a:xfrm>
          </p:grpSpPr>
          <p:sp>
            <p:nvSpPr>
              <p:cNvPr id="127" name="Rectangle 126"/>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8" name="TextBox 127"/>
              <p:cNvSpPr txBox="1"/>
              <p:nvPr/>
            </p:nvSpPr>
            <p:spPr>
              <a:xfrm>
                <a:off x="3582621" y="-168926"/>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smtClean="0">
                    <a:latin typeface="Times New Roman" panose="02020603050405020304" pitchFamily="18" charset="0"/>
                    <a:cs typeface="Times New Roman" panose="02020603050405020304" pitchFamily="18" charset="0"/>
                  </a:rPr>
                  <a:t>1</a:t>
                </a:r>
                <a:endParaRPr lang="en-US" sz="1600" baseline="-25000" dirty="0">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3331173" y="3659914"/>
              <a:ext cx="505585" cy="585977"/>
              <a:chOff x="3513910" y="-326574"/>
              <a:chExt cx="692336" cy="1018903"/>
            </a:xfrm>
          </p:grpSpPr>
          <p:sp>
            <p:nvSpPr>
              <p:cNvPr id="125" name="Rectangle 124"/>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6" name="TextBox 125"/>
              <p:cNvSpPr txBox="1"/>
              <p:nvPr/>
            </p:nvSpPr>
            <p:spPr>
              <a:xfrm>
                <a:off x="3587934" y="-159095"/>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a:latin typeface="Times New Roman" panose="02020603050405020304" pitchFamily="18" charset="0"/>
                    <a:cs typeface="Times New Roman" panose="02020603050405020304" pitchFamily="18" charset="0"/>
                  </a:rPr>
                  <a:t>0</a:t>
                </a:r>
              </a:p>
            </p:txBody>
          </p:sp>
        </p:grpSp>
        <p:cxnSp>
          <p:nvCxnSpPr>
            <p:cNvPr id="82" name="Straight Arrow Connector 81"/>
            <p:cNvCxnSpPr/>
            <p:nvPr/>
          </p:nvCxnSpPr>
          <p:spPr>
            <a:xfrm>
              <a:off x="3731817" y="3952902"/>
              <a:ext cx="941207" cy="1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endCxn id="133" idx="1"/>
            </p:cNvCxnSpPr>
            <p:nvPr/>
          </p:nvCxnSpPr>
          <p:spPr>
            <a:xfrm>
              <a:off x="4390036" y="3188084"/>
              <a:ext cx="893513"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4390036" y="3478675"/>
              <a:ext cx="282988" cy="18374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5070491" y="3478675"/>
              <a:ext cx="213059" cy="18510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endCxn id="127" idx="0"/>
            </p:cNvCxnSpPr>
            <p:nvPr/>
          </p:nvCxnSpPr>
          <p:spPr>
            <a:xfrm flipV="1">
              <a:off x="4871757" y="4245996"/>
              <a:ext cx="1589" cy="2117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endCxn id="121" idx="1"/>
            </p:cNvCxnSpPr>
            <p:nvPr/>
          </p:nvCxnSpPr>
          <p:spPr>
            <a:xfrm>
              <a:off x="5684195" y="3188084"/>
              <a:ext cx="984947" cy="0"/>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730228" y="3474810"/>
              <a:ext cx="259162" cy="1851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109" idx="1"/>
            </p:cNvCxnSpPr>
            <p:nvPr/>
          </p:nvCxnSpPr>
          <p:spPr>
            <a:xfrm>
              <a:off x="5070491" y="3946640"/>
              <a:ext cx="940433" cy="6262"/>
            </a:xfrm>
            <a:prstGeom prst="straightConnector1">
              <a:avLst/>
            </a:prstGeom>
            <a:ln w="28575">
              <a:solidFill>
                <a:schemeClr val="accent5">
                  <a:lumMod val="75000"/>
                </a:schemeClr>
              </a:solidFill>
              <a:prstDash val="solid"/>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3517969" y="4239961"/>
              <a:ext cx="1589" cy="2117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91" name="Group 90"/>
            <p:cNvGrpSpPr/>
            <p:nvPr/>
          </p:nvGrpSpPr>
          <p:grpSpPr>
            <a:xfrm>
              <a:off x="7963300" y="2895096"/>
              <a:ext cx="450634" cy="585977"/>
              <a:chOff x="3513910" y="-326574"/>
              <a:chExt cx="617089" cy="1018903"/>
            </a:xfrm>
          </p:grpSpPr>
          <p:sp>
            <p:nvSpPr>
              <p:cNvPr id="123" name="Rectangle 122"/>
              <p:cNvSpPr/>
              <p:nvPr/>
            </p:nvSpPr>
            <p:spPr>
              <a:xfrm flipV="1">
                <a:off x="3513910"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4" name="TextBox 123"/>
              <p:cNvSpPr txBox="1"/>
              <p:nvPr/>
            </p:nvSpPr>
            <p:spPr>
              <a:xfrm>
                <a:off x="3545503" y="-175395"/>
                <a:ext cx="585496"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3</a:t>
                </a:r>
                <a:endParaRPr lang="en-US" sz="1600" baseline="-25000" dirty="0">
                  <a:latin typeface="Times New Roman" panose="02020603050405020304" pitchFamily="18" charset="0"/>
                  <a:cs typeface="Times New Roman" panose="02020603050405020304" pitchFamily="18" charset="0"/>
                </a:endParaRPr>
              </a:p>
            </p:txBody>
          </p:sp>
        </p:grpSp>
        <p:grpSp>
          <p:nvGrpSpPr>
            <p:cNvPr id="92" name="Group 91"/>
            <p:cNvGrpSpPr/>
            <p:nvPr/>
          </p:nvGrpSpPr>
          <p:grpSpPr>
            <a:xfrm>
              <a:off x="6669144" y="2895096"/>
              <a:ext cx="581882" cy="585977"/>
              <a:chOff x="3513911" y="-326574"/>
              <a:chExt cx="796816" cy="1018903"/>
            </a:xfrm>
          </p:grpSpPr>
          <p:sp>
            <p:nvSpPr>
              <p:cNvPr id="121" name="Rectangle 120"/>
              <p:cNvSpPr/>
              <p:nvPr/>
            </p:nvSpPr>
            <p:spPr>
              <a:xfrm flipV="1">
                <a:off x="3513911" y="-326574"/>
                <a:ext cx="548635" cy="1018903"/>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2" name="TextBox 121"/>
              <p:cNvSpPr txBox="1"/>
              <p:nvPr/>
            </p:nvSpPr>
            <p:spPr>
              <a:xfrm>
                <a:off x="3522605" y="-175393"/>
                <a:ext cx="78812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grpSp>
          <p:nvGrpSpPr>
            <p:cNvPr id="93" name="Group 92"/>
            <p:cNvGrpSpPr/>
            <p:nvPr/>
          </p:nvGrpSpPr>
          <p:grpSpPr>
            <a:xfrm>
              <a:off x="7352775" y="3660019"/>
              <a:ext cx="501705" cy="585977"/>
              <a:chOff x="3513910" y="-326574"/>
              <a:chExt cx="687023" cy="1018903"/>
            </a:xfrm>
          </p:grpSpPr>
          <p:sp>
            <p:nvSpPr>
              <p:cNvPr id="119" name="Rectangle 118"/>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0" name="TextBox 119"/>
              <p:cNvSpPr txBox="1"/>
              <p:nvPr/>
            </p:nvSpPr>
            <p:spPr>
              <a:xfrm>
                <a:off x="3582621" y="-168926"/>
                <a:ext cx="618312"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a:latin typeface="Times New Roman" panose="02020603050405020304" pitchFamily="18" charset="0"/>
                    <a:cs typeface="Times New Roman" panose="02020603050405020304" pitchFamily="18" charset="0"/>
                  </a:rPr>
                  <a:t>3</a:t>
                </a:r>
              </a:p>
            </p:txBody>
          </p:sp>
        </p:grpSp>
        <p:grpSp>
          <p:nvGrpSpPr>
            <p:cNvPr id="94" name="Group 93"/>
            <p:cNvGrpSpPr/>
            <p:nvPr/>
          </p:nvGrpSpPr>
          <p:grpSpPr>
            <a:xfrm>
              <a:off x="6010921" y="3659914"/>
              <a:ext cx="482140" cy="585977"/>
              <a:chOff x="3513910" y="-326574"/>
              <a:chExt cx="660232" cy="1018903"/>
            </a:xfrm>
          </p:grpSpPr>
          <p:sp>
            <p:nvSpPr>
              <p:cNvPr id="109" name="Rectangle 108"/>
              <p:cNvSpPr/>
              <p:nvPr/>
            </p:nvSpPr>
            <p:spPr>
              <a:xfrm flipV="1">
                <a:off x="3513910" y="-326574"/>
                <a:ext cx="548634" cy="1018903"/>
              </a:xfrm>
              <a:prstGeom prst="rect">
                <a:avLst/>
              </a:prstGeom>
              <a:solidFill>
                <a:schemeClr val="bg1"/>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0" name="TextBox 109"/>
              <p:cNvSpPr txBox="1"/>
              <p:nvPr/>
            </p:nvSpPr>
            <p:spPr>
              <a:xfrm>
                <a:off x="3555831" y="-159095"/>
                <a:ext cx="618311" cy="588681"/>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grpSp>
        <p:cxnSp>
          <p:nvCxnSpPr>
            <p:cNvPr id="95" name="Straight Arrow Connector 94"/>
            <p:cNvCxnSpPr/>
            <p:nvPr/>
          </p:nvCxnSpPr>
          <p:spPr>
            <a:xfrm>
              <a:off x="6411567" y="3952902"/>
              <a:ext cx="941206" cy="1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endCxn id="123" idx="1"/>
            </p:cNvCxnSpPr>
            <p:nvPr/>
          </p:nvCxnSpPr>
          <p:spPr>
            <a:xfrm>
              <a:off x="7069787" y="3188084"/>
              <a:ext cx="893513" cy="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069787" y="3478675"/>
              <a:ext cx="282988" cy="18374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V="1">
              <a:off x="7750241" y="3478675"/>
              <a:ext cx="213059" cy="18510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endCxn id="119" idx="0"/>
            </p:cNvCxnSpPr>
            <p:nvPr/>
          </p:nvCxnSpPr>
          <p:spPr>
            <a:xfrm flipV="1">
              <a:off x="7551508" y="4245996"/>
              <a:ext cx="1589" cy="2117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a:off x="8363946" y="3188084"/>
              <a:ext cx="426087"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409979" y="3474810"/>
              <a:ext cx="259162" cy="185102"/>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7750241" y="3946640"/>
              <a:ext cx="426087"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6197719" y="4239961"/>
              <a:ext cx="1589" cy="21170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8023317" y="2968283"/>
              <a:ext cx="210123" cy="276912"/>
            </a:xfrm>
            <a:prstGeom prst="rect">
              <a:avLst/>
            </a:prstGeom>
            <a:noFill/>
          </p:spPr>
          <p:txBody>
            <a:bodyPr wrap="square" rtlCol="0">
              <a:spAutoFit/>
            </a:bodyPr>
            <a:lstStyle/>
            <a:p>
              <a:r>
                <a:rPr lang="en-US" sz="1200" dirty="0" smtClean="0"/>
                <a:t>~</a:t>
              </a:r>
              <a:endParaRPr lang="en-US" sz="1200" dirty="0"/>
            </a:p>
          </p:txBody>
        </p:sp>
        <p:sp>
          <p:nvSpPr>
            <p:cNvPr id="176" name="Rectangle 175"/>
            <p:cNvSpPr/>
            <p:nvPr/>
          </p:nvSpPr>
          <p:spPr>
            <a:xfrm flipV="1">
              <a:off x="4670735" y="2100354"/>
              <a:ext cx="397467" cy="585977"/>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7" name="TextBox 176"/>
            <p:cNvSpPr txBox="1"/>
            <p:nvPr/>
          </p:nvSpPr>
          <p:spPr>
            <a:xfrm>
              <a:off x="4716856" y="2191017"/>
              <a:ext cx="50876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1</a:t>
              </a:r>
            </a:p>
          </p:txBody>
        </p:sp>
        <p:sp>
          <p:nvSpPr>
            <p:cNvPr id="168" name="Rectangle 167"/>
            <p:cNvSpPr/>
            <p:nvPr/>
          </p:nvSpPr>
          <p:spPr>
            <a:xfrm flipV="1">
              <a:off x="3354319" y="2108518"/>
              <a:ext cx="397467" cy="585977"/>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9" name="TextBox 168"/>
            <p:cNvSpPr txBox="1"/>
            <p:nvPr/>
          </p:nvSpPr>
          <p:spPr>
            <a:xfrm>
              <a:off x="3389673" y="2197443"/>
              <a:ext cx="537384"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0</a:t>
              </a:r>
            </a:p>
          </p:txBody>
        </p:sp>
        <p:sp>
          <p:nvSpPr>
            <p:cNvPr id="167" name="TextBox 166"/>
            <p:cNvSpPr txBox="1"/>
            <p:nvPr/>
          </p:nvSpPr>
          <p:spPr>
            <a:xfrm>
              <a:off x="5551136" y="1557987"/>
              <a:ext cx="91839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v</a:t>
              </a:r>
              <a:endParaRPr lang="en-US" sz="1600" dirty="0">
                <a:latin typeface="Times New Roman" panose="02020603050405020304" pitchFamily="18" charset="0"/>
                <a:cs typeface="Times New Roman" panose="02020603050405020304" pitchFamily="18" charset="0"/>
              </a:endParaRPr>
            </a:p>
          </p:txBody>
        </p:sp>
        <p:sp>
          <p:nvSpPr>
            <p:cNvPr id="200" name="Rectangle 199"/>
            <p:cNvSpPr/>
            <p:nvPr/>
          </p:nvSpPr>
          <p:spPr>
            <a:xfrm flipV="1">
              <a:off x="7350484" y="2094843"/>
              <a:ext cx="397467" cy="585977"/>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1" name="TextBox 200"/>
            <p:cNvSpPr txBox="1"/>
            <p:nvPr/>
          </p:nvSpPr>
          <p:spPr>
            <a:xfrm>
              <a:off x="7383738" y="2193625"/>
              <a:ext cx="508765"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a:latin typeface="Times New Roman" panose="02020603050405020304" pitchFamily="18" charset="0"/>
                  <a:cs typeface="Times New Roman" panose="02020603050405020304" pitchFamily="18" charset="0"/>
                </a:rPr>
                <a:t>3</a:t>
              </a:r>
            </a:p>
          </p:txBody>
        </p:sp>
        <p:sp>
          <p:nvSpPr>
            <p:cNvPr id="198" name="Rectangle 197"/>
            <p:cNvSpPr/>
            <p:nvPr/>
          </p:nvSpPr>
          <p:spPr>
            <a:xfrm flipV="1">
              <a:off x="6034073" y="2103007"/>
              <a:ext cx="397467" cy="585977"/>
            </a:xfrm>
            <a:prstGeom prst="rect">
              <a:avLst/>
            </a:prstGeom>
            <a:solidFill>
              <a:schemeClr val="bg1">
                <a:lumMod val="9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9" name="TextBox 198"/>
            <p:cNvSpPr txBox="1"/>
            <p:nvPr/>
          </p:nvSpPr>
          <p:spPr>
            <a:xfrm>
              <a:off x="6072963" y="2183442"/>
              <a:ext cx="537384" cy="33855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a:t>
              </a:r>
              <a:r>
                <a:rPr lang="en-US" sz="1600" baseline="-25000" dirty="0" smtClean="0">
                  <a:latin typeface="Times New Roman" panose="02020603050405020304" pitchFamily="18" charset="0"/>
                  <a:cs typeface="Times New Roman" panose="02020603050405020304" pitchFamily="18" charset="0"/>
                </a:rPr>
                <a:t>2</a:t>
              </a:r>
              <a:endParaRPr lang="en-US" sz="1600" baseline="-25000" dirty="0">
                <a:latin typeface="Times New Roman" panose="02020603050405020304" pitchFamily="18" charset="0"/>
                <a:cs typeface="Times New Roman" panose="02020603050405020304" pitchFamily="18" charset="0"/>
              </a:endParaRPr>
            </a:p>
          </p:txBody>
        </p:sp>
        <p:cxnSp>
          <p:nvCxnSpPr>
            <p:cNvPr id="187" name="Straight Arrow Connector 186"/>
            <p:cNvCxnSpPr/>
            <p:nvPr/>
          </p:nvCxnSpPr>
          <p:spPr>
            <a:xfrm>
              <a:off x="6431538" y="2387832"/>
              <a:ext cx="918946" cy="2399"/>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a:off x="7747951" y="2680820"/>
              <a:ext cx="213059" cy="207545"/>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067496" y="2677625"/>
              <a:ext cx="279809" cy="21074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200" idx="2"/>
            </p:cNvCxnSpPr>
            <p:nvPr/>
          </p:nvCxnSpPr>
          <p:spPr>
            <a:xfrm flipV="1">
              <a:off x="7549218" y="1870503"/>
              <a:ext cx="1590" cy="22434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a:off x="6418802" y="2677721"/>
              <a:ext cx="248049" cy="210643"/>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747951" y="2389082"/>
              <a:ext cx="426087" cy="0"/>
            </a:xfrm>
            <a:prstGeom prst="straightConnector1">
              <a:avLst/>
            </a:prstGeom>
            <a:ln w="28575">
              <a:solidFill>
                <a:schemeClr val="accent5">
                  <a:lumMod val="75000"/>
                </a:schemeClr>
              </a:solidFill>
              <a:prstDash val="sysDash"/>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V="1">
              <a:off x="6240755" y="1872559"/>
              <a:ext cx="1590" cy="224340"/>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5687277" y="2690205"/>
              <a:ext cx="346643" cy="204891"/>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5686486" y="3478675"/>
              <a:ext cx="322847" cy="181238"/>
            </a:xfrm>
            <a:prstGeom prst="straightConnector1">
              <a:avLst/>
            </a:prstGeom>
            <a:ln w="28575">
              <a:solidFill>
                <a:schemeClr val="accent5">
                  <a:lumMod val="75000"/>
                </a:schemeClr>
              </a:solidFill>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5559247" y="1543514"/>
              <a:ext cx="233544" cy="307777"/>
            </a:xfrm>
            <a:prstGeom prst="rect">
              <a:avLst/>
            </a:prstGeom>
            <a:noFill/>
          </p:spPr>
          <p:txBody>
            <a:bodyPr wrap="square" rtlCol="0">
              <a:spAutoFit/>
            </a:bodyPr>
            <a:lstStyle/>
            <a:p>
              <a:r>
                <a:rPr lang="en-US" sz="1400" dirty="0" smtClean="0"/>
                <a:t>~</a:t>
              </a:r>
              <a:endParaRPr lang="en-US" sz="1400" dirty="0"/>
            </a:p>
          </p:txBody>
        </p:sp>
      </p:grpSp>
      <p:sp>
        <p:nvSpPr>
          <p:cNvPr id="114" name="Rectangle 113"/>
          <p:cNvSpPr/>
          <p:nvPr/>
        </p:nvSpPr>
        <p:spPr>
          <a:xfrm rot="10800000" flipV="1">
            <a:off x="466889" y="1585163"/>
            <a:ext cx="1979759" cy="616165"/>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Visual features</a:t>
            </a:r>
            <a:endParaRPr lang="en-US" sz="1400" dirty="0">
              <a:solidFill>
                <a:schemeClr val="tx1"/>
              </a:solidFill>
            </a:endParaRPr>
          </a:p>
        </p:txBody>
      </p:sp>
      <p:sp>
        <p:nvSpPr>
          <p:cNvPr id="115" name="Rectangle 114"/>
          <p:cNvSpPr/>
          <p:nvPr/>
        </p:nvSpPr>
        <p:spPr>
          <a:xfrm rot="10800000" flipV="1">
            <a:off x="466889" y="4132308"/>
            <a:ext cx="1979759" cy="604388"/>
          </a:xfrm>
          <a:prstGeom prst="rect">
            <a:avLst/>
          </a:prstGeom>
          <a:solidFill>
            <a:schemeClr val="accent5">
              <a:lumMod val="20000"/>
              <a:lumOff val="8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Visual Features</a:t>
            </a:r>
            <a:endParaRPr lang="en-US" sz="1400" dirty="0">
              <a:solidFill>
                <a:schemeClr val="tx1"/>
              </a:solidFill>
            </a:endParaRPr>
          </a:p>
        </p:txBody>
      </p:sp>
      <p:sp>
        <p:nvSpPr>
          <p:cNvPr id="116" name="Rectangle 115"/>
          <p:cNvSpPr/>
          <p:nvPr/>
        </p:nvSpPr>
        <p:spPr>
          <a:xfrm rot="10800000" flipV="1">
            <a:off x="466889" y="2864624"/>
            <a:ext cx="1979759" cy="604388"/>
          </a:xfrm>
          <a:prstGeom prst="rect">
            <a:avLst/>
          </a:prstGeom>
          <a:solidFill>
            <a:schemeClr val="accent6">
              <a:lumMod val="40000"/>
              <a:lumOff val="60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Sentence</a:t>
            </a:r>
            <a:endParaRPr lang="en-US" sz="1400" dirty="0">
              <a:solidFill>
                <a:schemeClr val="tx1"/>
              </a:solidFill>
            </a:endParaRPr>
          </a:p>
        </p:txBody>
      </p:sp>
      <p:sp>
        <p:nvSpPr>
          <p:cNvPr id="7" name="Right Arrow 6"/>
          <p:cNvSpPr/>
          <p:nvPr/>
        </p:nvSpPr>
        <p:spPr>
          <a:xfrm rot="16200000">
            <a:off x="1253171" y="3625042"/>
            <a:ext cx="407194" cy="351236"/>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ight Arrow 116"/>
          <p:cNvSpPr/>
          <p:nvPr/>
        </p:nvSpPr>
        <p:spPr>
          <a:xfrm rot="16200000">
            <a:off x="1253171" y="2357358"/>
            <a:ext cx="407194" cy="351236"/>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0785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4512" y="181530"/>
            <a:ext cx="7311421" cy="1477328"/>
          </a:xfrm>
          <a:prstGeom prst="rect">
            <a:avLst/>
          </a:prstGeom>
        </p:spPr>
        <p:txBody>
          <a:bodyPr wrap="square">
            <a:spAutoFit/>
          </a:bodyPr>
          <a:lstStyle/>
          <a:p>
            <a:r>
              <a:rPr lang="en-US" dirty="0"/>
              <a:t>A</a:t>
            </a:r>
            <a:r>
              <a:rPr lang="en-US" dirty="0" smtClean="0"/>
              <a:t> </a:t>
            </a:r>
            <a:r>
              <a:rPr lang="en-US" dirty="0"/>
              <a:t>man with a laptop and a cat on a table.</a:t>
            </a:r>
            <a:br>
              <a:rPr lang="en-US" dirty="0"/>
            </a:br>
            <a:r>
              <a:rPr lang="en-US" dirty="0" smtClean="0"/>
              <a:t>A </a:t>
            </a:r>
            <a:r>
              <a:rPr lang="en-US" dirty="0"/>
              <a:t>cat is sitting outside while a man works on his laptop.</a:t>
            </a:r>
            <a:br>
              <a:rPr lang="en-US" dirty="0"/>
            </a:br>
            <a:r>
              <a:rPr lang="en-US" dirty="0" smtClean="0"/>
              <a:t>A </a:t>
            </a:r>
            <a:r>
              <a:rPr lang="en-US" dirty="0"/>
              <a:t>hippy sitting at a table with a cat on top of it working on a laptop.</a:t>
            </a:r>
            <a:br>
              <a:rPr lang="en-US" dirty="0"/>
            </a:br>
            <a:r>
              <a:rPr lang="en-US" dirty="0" smtClean="0"/>
              <a:t>A </a:t>
            </a:r>
            <a:r>
              <a:rPr lang="en-US" dirty="0"/>
              <a:t>man using a laptop at a table with a cat on top of the table.</a:t>
            </a:r>
            <a:br>
              <a:rPr lang="en-US" dirty="0"/>
            </a:br>
            <a:r>
              <a:rPr lang="en-US" dirty="0" smtClean="0"/>
              <a:t>A </a:t>
            </a:r>
            <a:r>
              <a:rPr lang="en-US" dirty="0"/>
              <a:t>man at a table with his computer and a cat.</a:t>
            </a:r>
          </a:p>
        </p:txBody>
      </p:sp>
      <p:pic>
        <p:nvPicPr>
          <p:cNvPr id="2" name="Picture 1"/>
          <p:cNvPicPr>
            <a:picLocks noChangeAspect="1"/>
          </p:cNvPicPr>
          <p:nvPr/>
        </p:nvPicPr>
        <p:blipFill>
          <a:blip r:embed="rId2"/>
          <a:stretch>
            <a:fillRect/>
          </a:stretch>
        </p:blipFill>
        <p:spPr>
          <a:xfrm>
            <a:off x="1472146" y="1770300"/>
            <a:ext cx="6287678" cy="4803087"/>
          </a:xfrm>
          <a:prstGeom prst="rect">
            <a:avLst/>
          </a:prstGeom>
        </p:spPr>
      </p:pic>
    </p:spTree>
    <p:extLst>
      <p:ext uri="{BB962C8B-B14F-4D97-AF65-F5344CB8AC3E}">
        <p14:creationId xmlns:p14="http://schemas.microsoft.com/office/powerpoint/2010/main" val="11277238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004506" cy="5295900"/>
          </a:xfrm>
          <a:prstGeom prst="rect">
            <a:avLst/>
          </a:prstGeom>
        </p:spPr>
      </p:pic>
      <p:sp>
        <p:nvSpPr>
          <p:cNvPr id="5" name="Rectangle 4"/>
          <p:cNvSpPr/>
          <p:nvPr/>
        </p:nvSpPr>
        <p:spPr>
          <a:xfrm>
            <a:off x="4251960" y="711399"/>
            <a:ext cx="4572000" cy="3693319"/>
          </a:xfrm>
          <a:prstGeom prst="rect">
            <a:avLst/>
          </a:prstGeom>
        </p:spPr>
        <p:txBody>
          <a:bodyPr>
            <a:spAutoFit/>
          </a:bodyPr>
          <a:lstStyle/>
          <a:p>
            <a:r>
              <a:rPr lang="en-US" dirty="0"/>
              <a:t>A</a:t>
            </a:r>
            <a:r>
              <a:rPr lang="en-US" dirty="0" smtClean="0"/>
              <a:t> </a:t>
            </a:r>
            <a:r>
              <a:rPr lang="en-US" dirty="0"/>
              <a:t>man sits on a motorcycle holding a cat. </a:t>
            </a:r>
            <a:endParaRPr lang="en-US" dirty="0" smtClean="0"/>
          </a:p>
          <a:p>
            <a:r>
              <a:rPr lang="en-US" dirty="0"/>
              <a:t/>
            </a:r>
            <a:br>
              <a:rPr lang="en-US" dirty="0"/>
            </a:br>
            <a:r>
              <a:rPr lang="en-US" dirty="0" smtClean="0"/>
              <a:t>A </a:t>
            </a:r>
            <a:r>
              <a:rPr lang="en-US" dirty="0"/>
              <a:t>motorcycle rider putting a cigarette in his </a:t>
            </a:r>
            <a:r>
              <a:rPr lang="en-US" dirty="0" smtClean="0"/>
              <a:t>mouth.</a:t>
            </a:r>
          </a:p>
          <a:p>
            <a:r>
              <a:rPr lang="en-US" dirty="0"/>
              <a:t/>
            </a:r>
            <a:br>
              <a:rPr lang="en-US" dirty="0"/>
            </a:br>
            <a:r>
              <a:rPr lang="en-US" dirty="0" smtClean="0"/>
              <a:t>A </a:t>
            </a:r>
            <a:r>
              <a:rPr lang="en-US" dirty="0"/>
              <a:t>person sitting on a motorcycle with a dog in their jacket</a:t>
            </a:r>
            <a:r>
              <a:rPr lang="en-US" dirty="0" smtClean="0"/>
              <a:t>.</a:t>
            </a:r>
          </a:p>
          <a:p>
            <a:r>
              <a:rPr lang="en-US" dirty="0"/>
              <a:t/>
            </a:r>
            <a:br>
              <a:rPr lang="en-US" dirty="0"/>
            </a:br>
            <a:r>
              <a:rPr lang="en-US" dirty="0" smtClean="0"/>
              <a:t>Man </a:t>
            </a:r>
            <a:r>
              <a:rPr lang="en-US" dirty="0"/>
              <a:t>on motorcycle holding a black cat in his </a:t>
            </a:r>
            <a:r>
              <a:rPr lang="en-US" dirty="0" smtClean="0"/>
              <a:t>jacket.</a:t>
            </a:r>
          </a:p>
          <a:p>
            <a:r>
              <a:rPr lang="en-US" dirty="0"/>
              <a:t/>
            </a:r>
            <a:br>
              <a:rPr lang="en-US" dirty="0"/>
            </a:br>
            <a:r>
              <a:rPr lang="en-US" dirty="0" smtClean="0"/>
              <a:t>A </a:t>
            </a:r>
            <a:r>
              <a:rPr lang="en-US" dirty="0" err="1"/>
              <a:t>caucasian</a:t>
            </a:r>
            <a:r>
              <a:rPr lang="en-US" dirty="0"/>
              <a:t> female motorcycle rider sitting astride her motorcycle with a </a:t>
            </a:r>
            <a:r>
              <a:rPr lang="en-US" dirty="0" smtClean="0"/>
              <a:t>cat.</a:t>
            </a:r>
            <a:endParaRPr lang="en-US" dirty="0"/>
          </a:p>
        </p:txBody>
      </p:sp>
    </p:spTree>
    <p:extLst>
      <p:ext uri="{BB962C8B-B14F-4D97-AF65-F5344CB8AC3E}">
        <p14:creationId xmlns:p14="http://schemas.microsoft.com/office/powerpoint/2010/main" val="4891224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820203" y="-681148"/>
            <a:ext cx="10112644" cy="5729338"/>
            <a:chOff x="-743917" y="-681148"/>
            <a:chExt cx="10112644" cy="5729338"/>
          </a:xfrm>
        </p:grpSpPr>
        <p:pic>
          <p:nvPicPr>
            <p:cNvPr id="24" name="Picture 23"/>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3917" y="-681148"/>
              <a:ext cx="10112644" cy="5729338"/>
            </a:xfrm>
            <a:prstGeom prst="rect">
              <a:avLst/>
            </a:prstGeom>
          </p:spPr>
        </p:pic>
        <p:pic>
          <p:nvPicPr>
            <p:cNvPr id="25" name="Picture 24"/>
            <p:cNvPicPr>
              <a:picLocks noChangeAspect="1"/>
            </p:cNvPicPr>
            <p:nvPr/>
          </p:nvPicPr>
          <p:blipFill>
            <a:blip r:embed="rId3" cstate="print">
              <a:lum bright="98000"/>
              <a:extLst>
                <a:ext uri="{28A0092B-C50C-407E-A947-70E740481C1C}">
                  <a14:useLocalDpi xmlns:a14="http://schemas.microsoft.com/office/drawing/2010/main" val="0"/>
                </a:ext>
              </a:extLst>
            </a:blip>
            <a:stretch>
              <a:fillRect/>
            </a:stretch>
          </p:blipFill>
          <p:spPr>
            <a:xfrm>
              <a:off x="3603355" y="1321230"/>
              <a:ext cx="1607949" cy="1607949"/>
            </a:xfrm>
            <a:prstGeom prst="rect">
              <a:avLst/>
            </a:prstGeom>
            <a:effectLst>
              <a:outerShdw blurRad="50800" dist="38100" dir="2700000" algn="tl" rotWithShape="0">
                <a:prstClr val="black">
                  <a:alpha val="40000"/>
                </a:prstClr>
              </a:outerShdw>
            </a:effectLst>
          </p:spPr>
        </p:pic>
      </p:grpSp>
      <p:sp>
        <p:nvSpPr>
          <p:cNvPr id="26" name="Rectangle 25"/>
          <p:cNvSpPr/>
          <p:nvPr/>
        </p:nvSpPr>
        <p:spPr>
          <a:xfrm>
            <a:off x="0" y="72571"/>
            <a:ext cx="1585913" cy="624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786944" y="757237"/>
            <a:ext cx="5671130" cy="4783754"/>
          </a:xfrm>
          <a:prstGeom prst="rect">
            <a:avLst/>
          </a:prstGeom>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1585913" y="757237"/>
            <a:ext cx="7145" cy="49220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585913" y="5672137"/>
            <a:ext cx="6047184" cy="71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2293" y="5765006"/>
            <a:ext cx="1071563" cy="400110"/>
          </a:xfrm>
          <a:prstGeom prst="rect">
            <a:avLst/>
          </a:prstGeom>
          <a:noFill/>
        </p:spPr>
        <p:txBody>
          <a:bodyPr wrap="square" rtlCol="0">
            <a:spAutoFit/>
          </a:bodyPr>
          <a:lstStyle/>
          <a:p>
            <a:r>
              <a:rPr lang="en-US" sz="2000" dirty="0" smtClean="0"/>
              <a:t>Unusual</a:t>
            </a:r>
            <a:endParaRPr lang="en-US" sz="2000" dirty="0"/>
          </a:p>
        </p:txBody>
      </p:sp>
      <p:sp>
        <p:nvSpPr>
          <p:cNvPr id="14" name="TextBox 13"/>
          <p:cNvSpPr txBox="1"/>
          <p:nvPr/>
        </p:nvSpPr>
        <p:spPr>
          <a:xfrm rot="16200000">
            <a:off x="503573" y="931099"/>
            <a:ext cx="1505069" cy="400110"/>
          </a:xfrm>
          <a:prstGeom prst="rect">
            <a:avLst/>
          </a:prstGeom>
          <a:noFill/>
        </p:spPr>
        <p:txBody>
          <a:bodyPr wrap="square" rtlCol="0">
            <a:spAutoFit/>
          </a:bodyPr>
          <a:lstStyle/>
          <a:p>
            <a:r>
              <a:rPr lang="en-US" sz="2000" dirty="0" smtClean="0"/>
              <a:t>Interesting</a:t>
            </a:r>
            <a:endParaRPr lang="en-US" sz="2000" dirty="0"/>
          </a:p>
        </p:txBody>
      </p:sp>
      <p:sp>
        <p:nvSpPr>
          <p:cNvPr id="15" name="TextBox 14"/>
          <p:cNvSpPr txBox="1"/>
          <p:nvPr/>
        </p:nvSpPr>
        <p:spPr>
          <a:xfrm>
            <a:off x="1645444" y="5765006"/>
            <a:ext cx="1590675" cy="400110"/>
          </a:xfrm>
          <a:prstGeom prst="rect">
            <a:avLst/>
          </a:prstGeom>
          <a:noFill/>
        </p:spPr>
        <p:txBody>
          <a:bodyPr wrap="square" rtlCol="0">
            <a:spAutoFit/>
          </a:bodyPr>
          <a:lstStyle/>
          <a:p>
            <a:r>
              <a:rPr lang="en-US" sz="2000" dirty="0" smtClean="0"/>
              <a:t>Common</a:t>
            </a:r>
            <a:endParaRPr lang="en-US" sz="2000" dirty="0"/>
          </a:p>
        </p:txBody>
      </p:sp>
      <p:sp>
        <p:nvSpPr>
          <p:cNvPr id="16" name="TextBox 15"/>
          <p:cNvSpPr txBox="1"/>
          <p:nvPr/>
        </p:nvSpPr>
        <p:spPr>
          <a:xfrm rot="16200000">
            <a:off x="625018" y="4848135"/>
            <a:ext cx="1262182" cy="400110"/>
          </a:xfrm>
          <a:prstGeom prst="rect">
            <a:avLst/>
          </a:prstGeom>
          <a:noFill/>
        </p:spPr>
        <p:txBody>
          <a:bodyPr wrap="square" rtlCol="0">
            <a:spAutoFit/>
          </a:bodyPr>
          <a:lstStyle/>
          <a:p>
            <a:r>
              <a:rPr lang="en-US" sz="2000" dirty="0" smtClean="0"/>
              <a:t>Boring</a:t>
            </a:r>
            <a:endParaRPr lang="en-US" sz="2000" dirty="0"/>
          </a:p>
        </p:txBody>
      </p:sp>
      <p:grpSp>
        <p:nvGrpSpPr>
          <p:cNvPr id="12" name="Group 11"/>
          <p:cNvGrpSpPr/>
          <p:nvPr/>
        </p:nvGrpSpPr>
        <p:grpSpPr>
          <a:xfrm>
            <a:off x="3098307" y="2031415"/>
            <a:ext cx="3025377" cy="2091757"/>
            <a:chOff x="3098307" y="2031415"/>
            <a:chExt cx="3025377" cy="2091757"/>
          </a:xfrm>
        </p:grpSpPr>
        <p:sp>
          <p:nvSpPr>
            <p:cNvPr id="7" name="TextBox 6"/>
            <p:cNvSpPr txBox="1"/>
            <p:nvPr/>
          </p:nvSpPr>
          <p:spPr>
            <a:xfrm>
              <a:off x="4220787" y="2261934"/>
              <a:ext cx="1253453" cy="1569660"/>
            </a:xfrm>
            <a:prstGeom prst="rect">
              <a:avLst/>
            </a:prstGeom>
            <a:noFill/>
          </p:spPr>
          <p:txBody>
            <a:bodyPr wrap="square" rtlCol="0">
              <a:spAutoFit/>
            </a:bodyPr>
            <a:lstStyle/>
            <a:p>
              <a:r>
                <a:rPr lang="en-US" sz="9600" dirty="0" smtClean="0">
                  <a:latin typeface="Segoe UI Semilight" panose="020B0402040204020203" pitchFamily="34" charset="0"/>
                  <a:cs typeface="Segoe UI Semilight" panose="020B0402040204020203" pitchFamily="34" charset="0"/>
                </a:rPr>
                <a:t>?</a:t>
              </a:r>
              <a:endParaRPr lang="en-US" sz="9600" dirty="0">
                <a:latin typeface="Segoe UI Semilight" panose="020B0402040204020203" pitchFamily="34" charset="0"/>
                <a:cs typeface="Segoe UI Semilight" panose="020B0402040204020203" pitchFamily="34" charset="0"/>
              </a:endParaRPr>
            </a:p>
          </p:txBody>
        </p:sp>
        <p:sp>
          <p:nvSpPr>
            <p:cNvPr id="8" name="Down Arrow 7"/>
            <p:cNvSpPr/>
            <p:nvPr/>
          </p:nvSpPr>
          <p:spPr>
            <a:xfrm rot="13593326">
              <a:off x="5454876" y="1681823"/>
              <a:ext cx="269807" cy="968991"/>
            </a:xfrm>
            <a:prstGeom prst="downArrow">
              <a:avLst>
                <a:gd name="adj1" fmla="val 3687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7703745">
              <a:off x="3447899" y="1706288"/>
              <a:ext cx="269807" cy="968991"/>
            </a:xfrm>
            <a:prstGeom prst="downArrow">
              <a:avLst>
                <a:gd name="adj1" fmla="val 3687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2739090">
              <a:off x="3489636" y="3503773"/>
              <a:ext cx="269807" cy="968991"/>
            </a:xfrm>
            <a:prstGeom prst="downArrow">
              <a:avLst>
                <a:gd name="adj1" fmla="val 3687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18360678">
              <a:off x="5504285" y="3457770"/>
              <a:ext cx="269807" cy="968991"/>
            </a:xfrm>
            <a:prstGeom prst="downArrow">
              <a:avLst>
                <a:gd name="adj1" fmla="val 36873"/>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86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8943"/>
          <a:stretch/>
        </p:blipFill>
        <p:spPr>
          <a:xfrm rot="16200000">
            <a:off x="3210059" y="924059"/>
            <a:ext cx="6851561" cy="5016320"/>
          </a:xfrm>
        </p:spPr>
      </p:pic>
      <p:sp>
        <p:nvSpPr>
          <p:cNvPr id="5" name="TextBox 4"/>
          <p:cNvSpPr txBox="1"/>
          <p:nvPr/>
        </p:nvSpPr>
        <p:spPr>
          <a:xfrm>
            <a:off x="399245" y="528034"/>
            <a:ext cx="3374265" cy="646331"/>
          </a:xfrm>
          <a:prstGeom prst="rect">
            <a:avLst/>
          </a:prstGeom>
          <a:noFill/>
        </p:spPr>
        <p:txBody>
          <a:bodyPr wrap="square" rtlCol="0">
            <a:spAutoFit/>
          </a:bodyPr>
          <a:lstStyle/>
          <a:p>
            <a:r>
              <a:rPr lang="en-US" sz="3600" dirty="0" smtClean="0">
                <a:latin typeface="Segoe UI" panose="020B0502040204020203" pitchFamily="34" charset="0"/>
                <a:cs typeface="Segoe UI" panose="020B0502040204020203" pitchFamily="34" charset="0"/>
              </a:rPr>
              <a:t>A girl and boy</a:t>
            </a:r>
            <a:endParaRPr lang="en-US" sz="3600" dirty="0">
              <a:latin typeface="Segoe UI" panose="020B0502040204020203" pitchFamily="34" charset="0"/>
              <a:cs typeface="Segoe UI" panose="020B0502040204020203" pitchFamily="34" charset="0"/>
            </a:endParaRPr>
          </a:p>
        </p:txBody>
      </p:sp>
      <p:sp>
        <p:nvSpPr>
          <p:cNvPr id="6" name="Rectangle 5"/>
          <p:cNvSpPr/>
          <p:nvPr/>
        </p:nvSpPr>
        <p:spPr>
          <a:xfrm>
            <a:off x="1628776" y="1250156"/>
            <a:ext cx="1878806" cy="10322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6305" y="1250156"/>
            <a:ext cx="1850231" cy="10322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3995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35831" y="398494"/>
            <a:ext cx="6836570" cy="707886"/>
          </a:xfrm>
          <a:prstGeom prst="rect">
            <a:avLst/>
          </a:prstGeom>
        </p:spPr>
        <p:txBody>
          <a:bodyPr wrap="square">
            <a:spAutoFit/>
          </a:bodyPr>
          <a:lstStyle/>
          <a:p>
            <a:r>
              <a:rPr lang="en-US" sz="2000" dirty="0" err="1">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vemödalen</a:t>
            </a:r>
            <a:r>
              <a:rPr lang="en-US" sz="20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 - n. the frustration of photographing something amazing when thousands of identical photos already exist</a:t>
            </a:r>
            <a:endParaRPr lang="en-US" sz="2000" dirty="0">
              <a:solidFill>
                <a:schemeClr val="bg1"/>
              </a:solidFill>
              <a:latin typeface="Segoe UI Semilight" panose="020B0402040204020203" pitchFamily="34" charset="0"/>
              <a:cs typeface="Segoe UI Semilight" panose="020B0402040204020203" pitchFamily="34" charset="0"/>
            </a:endParaRPr>
          </a:p>
        </p:txBody>
      </p:sp>
      <p:pic>
        <p:nvPicPr>
          <p:cNvPr id="5" name="Vemodal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8154" y="1458686"/>
            <a:ext cx="7010400" cy="3943350"/>
          </a:xfrm>
          <a:prstGeom prst="rect">
            <a:avLst/>
          </a:prstGeom>
        </p:spPr>
      </p:pic>
      <p:sp>
        <p:nvSpPr>
          <p:cNvPr id="6" name="Rectangle 5"/>
          <p:cNvSpPr/>
          <p:nvPr/>
        </p:nvSpPr>
        <p:spPr>
          <a:xfrm>
            <a:off x="935831" y="5754342"/>
            <a:ext cx="6193631" cy="492443"/>
          </a:xfrm>
          <a:prstGeom prst="rect">
            <a:avLst/>
          </a:prstGeom>
        </p:spPr>
        <p:txBody>
          <a:bodyPr wrap="square">
            <a:spAutoFit/>
          </a:bodyPr>
          <a:lstStyle/>
          <a:p>
            <a:r>
              <a:rPr lang="en-US" sz="1400" dirty="0" err="1">
                <a:solidFill>
                  <a:schemeClr val="bg1"/>
                </a:solidFill>
              </a:rPr>
              <a:t>Vemödalen</a:t>
            </a:r>
            <a:r>
              <a:rPr lang="en-US" sz="1400" dirty="0">
                <a:solidFill>
                  <a:schemeClr val="bg1"/>
                </a:solidFill>
              </a:rPr>
              <a:t>: The Fear That Everything Has Already Been </a:t>
            </a:r>
            <a:r>
              <a:rPr lang="en-US" sz="1400" dirty="0" smtClean="0">
                <a:solidFill>
                  <a:schemeClr val="bg1"/>
                </a:solidFill>
              </a:rPr>
              <a:t>Done</a:t>
            </a:r>
          </a:p>
          <a:p>
            <a:r>
              <a:rPr lang="en-US" sz="1200" dirty="0">
                <a:solidFill>
                  <a:schemeClr val="bg1"/>
                </a:solidFill>
                <a:hlinkClick r:id="rId5"/>
              </a:rPr>
              <a:t>https://</a:t>
            </a:r>
            <a:r>
              <a:rPr lang="en-US" sz="1200" dirty="0" smtClean="0">
                <a:solidFill>
                  <a:schemeClr val="bg1"/>
                </a:solidFill>
                <a:hlinkClick r:id="rId5"/>
              </a:rPr>
              <a:t>www.youtube.com/watch?v=8ftDjebw8aA</a:t>
            </a:r>
            <a:r>
              <a:rPr lang="en-US" sz="1200" dirty="0" smtClean="0">
                <a:solidFill>
                  <a:schemeClr val="bg1"/>
                </a:solidFill>
              </a:rPr>
              <a:t> </a:t>
            </a:r>
            <a:endParaRPr lang="en-US" sz="1200" dirty="0">
              <a:solidFill>
                <a:schemeClr val="bg1"/>
              </a:solidFill>
            </a:endParaRPr>
          </a:p>
        </p:txBody>
      </p:sp>
      <p:sp>
        <p:nvSpPr>
          <p:cNvPr id="7" name="Rectangle 6"/>
          <p:cNvSpPr/>
          <p:nvPr/>
        </p:nvSpPr>
        <p:spPr>
          <a:xfrm>
            <a:off x="935831" y="392026"/>
            <a:ext cx="6836570" cy="707886"/>
          </a:xfrm>
          <a:prstGeom prst="rect">
            <a:avLst/>
          </a:prstGeom>
        </p:spPr>
        <p:txBody>
          <a:bodyPr wrap="square">
            <a:spAutoFit/>
          </a:bodyPr>
          <a:lstStyle/>
          <a:p>
            <a:r>
              <a:rPr lang="en-US" sz="2000" dirty="0" err="1">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vemödalen</a:t>
            </a:r>
            <a:r>
              <a:rPr lang="en-US" sz="20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 - n. the </a:t>
            </a:r>
            <a:r>
              <a:rPr lang="en-US" sz="20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fear that our datasets will never have the diversity</a:t>
            </a:r>
            <a:r>
              <a:rPr lang="en-US" sz="20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 </a:t>
            </a:r>
            <a:r>
              <a:rPr lang="en-US" sz="2000" dirty="0" smtClean="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we desire</a:t>
            </a:r>
            <a:endParaRPr lang="en-US" sz="20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94068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96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xit" presetSubtype="0" fill="hold" grpId="0"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7422" y="1884460"/>
            <a:ext cx="7021002"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Is photorealism necessary?</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352871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753" y="2295018"/>
            <a:ext cx="1209675" cy="2705100"/>
          </a:xfrm>
          <a:prstGeom prst="rect">
            <a:avLst/>
          </a:prstGeom>
        </p:spPr>
      </p:pic>
    </p:spTree>
    <p:extLst>
      <p:ext uri="{BB962C8B-B14F-4D97-AF65-F5344CB8AC3E}">
        <p14:creationId xmlns:p14="http://schemas.microsoft.com/office/powerpoint/2010/main" val="1164846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753" y="2295018"/>
            <a:ext cx="1209675" cy="2705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492" y="1484984"/>
            <a:ext cx="876300" cy="3076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33" y="2076450"/>
            <a:ext cx="1924050" cy="32956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063" y="3182387"/>
            <a:ext cx="1133475" cy="2971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5156" y="3023271"/>
            <a:ext cx="1028700" cy="27622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6286" y="3643154"/>
            <a:ext cx="1390650" cy="291465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7434" y="4668287"/>
            <a:ext cx="733425" cy="196215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8862" y="69451"/>
            <a:ext cx="923925" cy="268605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6742" y="3828543"/>
            <a:ext cx="1409700" cy="268605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944" y="713617"/>
            <a:ext cx="485775" cy="74295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4812" y="-435185"/>
            <a:ext cx="1628775" cy="329565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4297" y="314325"/>
            <a:ext cx="876300" cy="311467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794" y="4295775"/>
            <a:ext cx="1076325" cy="2152650"/>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03968" y="314325"/>
            <a:ext cx="1152525" cy="194310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0316" y="351887"/>
            <a:ext cx="1371600" cy="2981325"/>
          </a:xfrm>
          <a:prstGeom prst="rect">
            <a:avLst/>
          </a:prstGeom>
        </p:spPr>
      </p:pic>
    </p:spTree>
    <p:extLst>
      <p:ext uri="{BB962C8B-B14F-4D97-AF65-F5344CB8AC3E}">
        <p14:creationId xmlns:p14="http://schemas.microsoft.com/office/powerpoint/2010/main" val="729000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563" y="1532585"/>
            <a:ext cx="1059912" cy="7242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6" y="5704782"/>
            <a:ext cx="3013885" cy="9949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745" y="4462568"/>
            <a:ext cx="476250" cy="1028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345" y="1299389"/>
            <a:ext cx="1752600" cy="11906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990" y="3159415"/>
            <a:ext cx="1181100" cy="8001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4486" y="2118707"/>
            <a:ext cx="352425" cy="27622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4897" y="3428999"/>
            <a:ext cx="523875" cy="69532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265" y="541985"/>
            <a:ext cx="1228725" cy="19812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2334" y="5106473"/>
            <a:ext cx="1915143" cy="159322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5271" y="1023814"/>
            <a:ext cx="866775" cy="43815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0172" y="5722284"/>
            <a:ext cx="1050349" cy="81263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9142" y="2033855"/>
            <a:ext cx="942975" cy="1076325"/>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1653" y="484217"/>
            <a:ext cx="844434" cy="1234173"/>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23722" y="439960"/>
            <a:ext cx="1000125" cy="952500"/>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6325" y="4008681"/>
            <a:ext cx="1396363" cy="1430092"/>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09225" y="2250058"/>
            <a:ext cx="828675" cy="971550"/>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72046" y="1230517"/>
            <a:ext cx="885825" cy="762000"/>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0881" y="2705099"/>
            <a:ext cx="781050" cy="723900"/>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23722" y="4224126"/>
            <a:ext cx="785971" cy="821697"/>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32434" y="2272595"/>
            <a:ext cx="932496" cy="1594083"/>
          </a:xfrm>
          <a:prstGeom prst="rect">
            <a:avLst/>
          </a:prstGeom>
        </p:spPr>
      </p:pic>
      <p:pic>
        <p:nvPicPr>
          <p:cNvPr id="29" name="Picture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73759" y="3110180"/>
            <a:ext cx="1847476" cy="1207619"/>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20293" y="3866678"/>
            <a:ext cx="1134859" cy="935261"/>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563151" y="1751632"/>
            <a:ext cx="715896" cy="1075822"/>
          </a:xfrm>
          <a:prstGeom prst="rect">
            <a:avLst/>
          </a:prstGeom>
        </p:spPr>
      </p:pic>
      <p:pic>
        <p:nvPicPr>
          <p:cNvPr id="32" name="Picture 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33681" y="363539"/>
            <a:ext cx="700079" cy="620825"/>
          </a:xfrm>
          <a:prstGeom prst="rect">
            <a:avLst/>
          </a:prstGeom>
        </p:spPr>
      </p:pic>
      <p:pic>
        <p:nvPicPr>
          <p:cNvPr id="33" name="Picture 3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46795" y="3501657"/>
            <a:ext cx="632060" cy="927794"/>
          </a:xfrm>
          <a:prstGeom prst="rect">
            <a:avLst/>
          </a:prstGeom>
        </p:spPr>
      </p:pic>
      <p:pic>
        <p:nvPicPr>
          <p:cNvPr id="34" name="Picture 3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139834" y="121419"/>
            <a:ext cx="636261" cy="1200151"/>
          </a:xfrm>
          <a:prstGeom prst="rect">
            <a:avLst/>
          </a:prstGeom>
        </p:spPr>
      </p:pic>
      <p:pic>
        <p:nvPicPr>
          <p:cNvPr id="35" name="Picture 3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53125" y="4146616"/>
            <a:ext cx="1104900" cy="600075"/>
          </a:xfrm>
          <a:prstGeom prst="rect">
            <a:avLst/>
          </a:prstGeom>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030776" y="2539952"/>
            <a:ext cx="323850" cy="619125"/>
          </a:xfrm>
          <a:prstGeom prst="rect">
            <a:avLst/>
          </a:prstGeom>
        </p:spPr>
      </p:pic>
      <p:pic>
        <p:nvPicPr>
          <p:cNvPr id="37" name="Picture 3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90857" y="4212600"/>
            <a:ext cx="819150" cy="523875"/>
          </a:xfrm>
          <a:prstGeom prst="rect">
            <a:avLst/>
          </a:prstGeom>
        </p:spPr>
      </p:pic>
      <p:pic>
        <p:nvPicPr>
          <p:cNvPr id="38" name="Picture 3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10145" y="3927528"/>
            <a:ext cx="600572" cy="957061"/>
          </a:xfrm>
          <a:prstGeom prst="rect">
            <a:avLst/>
          </a:prstGeom>
        </p:spPr>
      </p:pic>
      <p:pic>
        <p:nvPicPr>
          <p:cNvPr id="39" name="Picture 3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45583" y="2718663"/>
            <a:ext cx="937997" cy="548902"/>
          </a:xfrm>
          <a:prstGeom prst="rect">
            <a:avLst/>
          </a:prstGeom>
        </p:spPr>
      </p:pic>
      <p:pic>
        <p:nvPicPr>
          <p:cNvPr id="40" name="Picture 3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590091" y="3459040"/>
            <a:ext cx="723946" cy="723946"/>
          </a:xfrm>
          <a:prstGeom prst="rect">
            <a:avLst/>
          </a:prstGeom>
        </p:spPr>
      </p:pic>
      <p:pic>
        <p:nvPicPr>
          <p:cNvPr id="41" name="Picture 4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922384" y="4564708"/>
            <a:ext cx="1263904" cy="962231"/>
          </a:xfrm>
          <a:prstGeom prst="rect">
            <a:avLst/>
          </a:prstGeom>
        </p:spPr>
      </p:pic>
      <p:pic>
        <p:nvPicPr>
          <p:cNvPr id="42" name="Picture 4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717256" y="1604610"/>
            <a:ext cx="1096142" cy="651173"/>
          </a:xfrm>
          <a:prstGeom prst="rect">
            <a:avLst/>
          </a:prstGeom>
        </p:spPr>
      </p:pic>
      <p:pic>
        <p:nvPicPr>
          <p:cNvPr id="43" name="Picture 4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39065" y="4884589"/>
            <a:ext cx="594695" cy="594695"/>
          </a:xfrm>
          <a:prstGeom prst="rect">
            <a:avLst/>
          </a:prstGeom>
        </p:spPr>
      </p:pic>
      <p:pic>
        <p:nvPicPr>
          <p:cNvPr id="44" name="Picture 4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97121" y="2871656"/>
            <a:ext cx="1809421" cy="1019508"/>
          </a:xfrm>
          <a:prstGeom prst="rect">
            <a:avLst/>
          </a:prstGeom>
        </p:spPr>
      </p:pic>
      <p:pic>
        <p:nvPicPr>
          <p:cNvPr id="45" name="Picture 4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49038" y="2658671"/>
            <a:ext cx="542079" cy="589734"/>
          </a:xfrm>
          <a:prstGeom prst="rect">
            <a:avLst/>
          </a:prstGeom>
        </p:spPr>
      </p:pic>
      <p:pic>
        <p:nvPicPr>
          <p:cNvPr id="46" name="Picture 4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204012" y="5500678"/>
            <a:ext cx="1557933" cy="1034236"/>
          </a:xfrm>
          <a:prstGeom prst="rect">
            <a:avLst/>
          </a:prstGeom>
        </p:spPr>
      </p:pic>
      <p:pic>
        <p:nvPicPr>
          <p:cNvPr id="47" name="Picture 4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76793" y="4753498"/>
            <a:ext cx="633684" cy="882933"/>
          </a:xfrm>
          <a:prstGeom prst="rect">
            <a:avLst/>
          </a:prstGeom>
        </p:spPr>
      </p:pic>
    </p:spTree>
    <p:extLst>
      <p:ext uri="{BB962C8B-B14F-4D97-AF65-F5344CB8AC3E}">
        <p14:creationId xmlns:p14="http://schemas.microsoft.com/office/powerpoint/2010/main" val="121983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731" y="2906116"/>
            <a:ext cx="562924" cy="6388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15" y="3386345"/>
            <a:ext cx="647700" cy="552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895" y="144356"/>
            <a:ext cx="508756" cy="4808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775" y="3662570"/>
            <a:ext cx="487486" cy="88773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786" y="5694563"/>
            <a:ext cx="741542" cy="8556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5379" y="5551580"/>
            <a:ext cx="775048" cy="106020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3487" y="2969408"/>
            <a:ext cx="1334260" cy="72871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5561" y="1879323"/>
            <a:ext cx="1063276" cy="89969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7060" y="3933380"/>
            <a:ext cx="935843" cy="87941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5681" y="3156968"/>
            <a:ext cx="1318394" cy="719456"/>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3399" y="4633911"/>
            <a:ext cx="590550" cy="447675"/>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6188" y="1789774"/>
            <a:ext cx="557306" cy="95786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9760" y="2257661"/>
            <a:ext cx="1237001" cy="76350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29945" y="3626802"/>
            <a:ext cx="1252490" cy="98551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4113" y="2566300"/>
            <a:ext cx="1019175" cy="628650"/>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81200" y="2553766"/>
            <a:ext cx="542925" cy="523875"/>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10898" y="1500187"/>
            <a:ext cx="1133475" cy="552450"/>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11056" y="5491480"/>
            <a:ext cx="840441" cy="95250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8204" y="1118772"/>
            <a:ext cx="862921" cy="831881"/>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54422" y="4178386"/>
            <a:ext cx="1028700" cy="917489"/>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07403" y="3285983"/>
            <a:ext cx="1257301" cy="821437"/>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92801" y="4710849"/>
            <a:ext cx="1502645" cy="727925"/>
          </a:xfrm>
          <a:prstGeom prst="rect">
            <a:avLst/>
          </a:prstGeom>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00237" y="3690937"/>
            <a:ext cx="409575" cy="333375"/>
          </a:xfrm>
          <a:prstGeom prst="rect">
            <a:avLst/>
          </a:prstGeom>
        </p:spPr>
      </p:pic>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5527" y="1807857"/>
            <a:ext cx="571500" cy="466725"/>
          </a:xfrm>
          <a:prstGeom prst="rect">
            <a:avLst/>
          </a:prstGeom>
        </p:spPr>
      </p:pic>
      <p:pic>
        <p:nvPicPr>
          <p:cNvPr id="28" name="Picture 2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33987" y="688636"/>
            <a:ext cx="1314450" cy="882385"/>
          </a:xfrm>
          <a:prstGeom prst="rect">
            <a:avLst/>
          </a:prstGeom>
        </p:spPr>
      </p:pic>
      <p:pic>
        <p:nvPicPr>
          <p:cNvPr id="29" name="Picture 2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8959" y="1688795"/>
            <a:ext cx="1571625" cy="704850"/>
          </a:xfrm>
          <a:prstGeom prst="rect">
            <a:avLst/>
          </a:prstGeom>
        </p:spPr>
      </p:pic>
      <p:pic>
        <p:nvPicPr>
          <p:cNvPr id="30" name="Picture 2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71862" y="384757"/>
            <a:ext cx="1271587" cy="799740"/>
          </a:xfrm>
          <a:prstGeom prst="rect">
            <a:avLst/>
          </a:prstGeom>
        </p:spPr>
      </p:pic>
      <p:pic>
        <p:nvPicPr>
          <p:cNvPr id="31" name="Picture 3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83830" y="4764277"/>
            <a:ext cx="982280" cy="634619"/>
          </a:xfrm>
          <a:prstGeom prst="rect">
            <a:avLst/>
          </a:prstGeom>
        </p:spPr>
      </p:pic>
      <p:pic>
        <p:nvPicPr>
          <p:cNvPr id="32" name="Picture 3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69162" y="5219700"/>
            <a:ext cx="1269575" cy="1096219"/>
          </a:xfrm>
          <a:prstGeom prst="rect">
            <a:avLst/>
          </a:prstGeom>
        </p:spPr>
      </p:pic>
      <p:pic>
        <p:nvPicPr>
          <p:cNvPr id="33" name="Picture 3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29907" y="4452937"/>
            <a:ext cx="1798293" cy="1762126"/>
          </a:xfrm>
          <a:prstGeom prst="rect">
            <a:avLst/>
          </a:prstGeom>
        </p:spPr>
      </p:pic>
      <p:pic>
        <p:nvPicPr>
          <p:cNvPr id="34" name="Picture 3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0145" y="2779018"/>
            <a:ext cx="1090612" cy="456276"/>
          </a:xfrm>
          <a:prstGeom prst="rect">
            <a:avLst/>
          </a:prstGeom>
        </p:spPr>
      </p:pic>
      <p:pic>
        <p:nvPicPr>
          <p:cNvPr id="35" name="Picture 3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290890" y="1950880"/>
            <a:ext cx="1076325" cy="933450"/>
          </a:xfrm>
          <a:prstGeom prst="rect">
            <a:avLst/>
          </a:prstGeom>
        </p:spPr>
      </p:pic>
      <p:pic>
        <p:nvPicPr>
          <p:cNvPr id="36" name="Picture 3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187732" y="619125"/>
            <a:ext cx="876300" cy="1000125"/>
          </a:xfrm>
          <a:prstGeom prst="rect">
            <a:avLst/>
          </a:prstGeom>
        </p:spPr>
      </p:pic>
      <p:pic>
        <p:nvPicPr>
          <p:cNvPr id="37" name="Picture 3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26042" y="4119562"/>
            <a:ext cx="952500" cy="876300"/>
          </a:xfrm>
          <a:prstGeom prst="rect">
            <a:avLst/>
          </a:prstGeom>
        </p:spPr>
      </p:pic>
      <p:pic>
        <p:nvPicPr>
          <p:cNvPr id="38" name="Picture 3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9010" y="384757"/>
            <a:ext cx="1370228" cy="1132535"/>
          </a:xfrm>
          <a:prstGeom prst="rect">
            <a:avLst/>
          </a:prstGeom>
        </p:spPr>
      </p:pic>
      <p:pic>
        <p:nvPicPr>
          <p:cNvPr id="39" name="Picture 38"/>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929907" y="384757"/>
            <a:ext cx="1981200" cy="1143000"/>
          </a:xfrm>
          <a:prstGeom prst="rect">
            <a:avLst/>
          </a:prstGeom>
        </p:spPr>
      </p:pic>
      <p:pic>
        <p:nvPicPr>
          <p:cNvPr id="40" name="Picture 39"/>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71787" y="5585473"/>
            <a:ext cx="600075" cy="581025"/>
          </a:xfrm>
          <a:prstGeom prst="rect">
            <a:avLst/>
          </a:prstGeom>
        </p:spPr>
      </p:pic>
      <p:pic>
        <p:nvPicPr>
          <p:cNvPr id="41" name="Picture 40"/>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1747" y="5406084"/>
            <a:ext cx="1467185" cy="1088557"/>
          </a:xfrm>
          <a:prstGeom prst="rect">
            <a:avLst/>
          </a:prstGeom>
        </p:spPr>
      </p:pic>
    </p:spTree>
    <p:extLst>
      <p:ext uri="{BB962C8B-B14F-4D97-AF65-F5344CB8AC3E}">
        <p14:creationId xmlns:p14="http://schemas.microsoft.com/office/powerpoint/2010/main" val="1811976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stractReal1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2142" y="420002"/>
            <a:ext cx="8134350" cy="4572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438" y="5347120"/>
            <a:ext cx="1217181" cy="1217181"/>
          </a:xfrm>
          <a:prstGeom prst="rect">
            <a:avLst/>
          </a:prstGeom>
          <a:ln>
            <a:solidFill>
              <a:schemeClr val="tx1"/>
            </a:solidFill>
          </a:ln>
        </p:spPr>
      </p:pic>
      <p:sp>
        <p:nvSpPr>
          <p:cNvPr id="4" name="TextBox 3"/>
          <p:cNvSpPr txBox="1"/>
          <p:nvPr/>
        </p:nvSpPr>
        <p:spPr>
          <a:xfrm>
            <a:off x="1863619" y="6297854"/>
            <a:ext cx="2349584" cy="369332"/>
          </a:xfrm>
          <a:prstGeom prst="rect">
            <a:avLst/>
          </a:prstGeom>
          <a:noFill/>
        </p:spPr>
        <p:txBody>
          <a:bodyPr wrap="square" rtlCol="0">
            <a:spAutoFit/>
          </a:bodyPr>
          <a:lstStyle/>
          <a:p>
            <a:r>
              <a:rPr lang="en-US" dirty="0" smtClean="0"/>
              <a:t>Xinlei Chen, CMU</a:t>
            </a:r>
            <a:endParaRPr lang="en-US" dirty="0"/>
          </a:p>
        </p:txBody>
      </p:sp>
    </p:spTree>
    <p:extLst>
      <p:ext uri="{BB962C8B-B14F-4D97-AF65-F5344CB8AC3E}">
        <p14:creationId xmlns:p14="http://schemas.microsoft.com/office/powerpoint/2010/main" val="418237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1358" y="2169042"/>
            <a:ext cx="7591647"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Collecting captions</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481363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706" y="1052623"/>
            <a:ext cx="7591647" cy="1077218"/>
          </a:xfrm>
          <a:prstGeom prst="rect">
            <a:avLst/>
          </a:prstGeom>
          <a:noFill/>
        </p:spPr>
        <p:txBody>
          <a:bodyPr wrap="square" rtlCol="0">
            <a:spAutoFit/>
          </a:bodyPr>
          <a:lstStyle/>
          <a:p>
            <a:r>
              <a:rPr lang="en-US" sz="3200" dirty="0">
                <a:latin typeface="Segoe UI Semilight" panose="020B0402040204020203" pitchFamily="34" charset="0"/>
                <a:cs typeface="Segoe UI Semilight" panose="020B0402040204020203" pitchFamily="34" charset="0"/>
              </a:rPr>
              <a:t>Please write </a:t>
            </a:r>
            <a:r>
              <a:rPr lang="en-US" sz="3200" dirty="0" smtClean="0">
                <a:latin typeface="Segoe UI Semilight" panose="020B0402040204020203" pitchFamily="34" charset="0"/>
                <a:cs typeface="Segoe UI Semilight" panose="020B0402040204020203" pitchFamily="34" charset="0"/>
              </a:rPr>
              <a:t>three simple </a:t>
            </a:r>
            <a:r>
              <a:rPr lang="en-US" sz="3200" dirty="0">
                <a:latin typeface="Segoe UI Semilight" panose="020B0402040204020203" pitchFamily="34" charset="0"/>
                <a:cs typeface="Segoe UI Semilight" panose="020B0402040204020203" pitchFamily="34" charset="0"/>
              </a:rPr>
              <a:t>sentences describing different parts of the </a:t>
            </a:r>
            <a:r>
              <a:rPr lang="en-US" sz="3200" dirty="0" smtClean="0">
                <a:latin typeface="Segoe UI Semilight" panose="020B0402040204020203" pitchFamily="34" charset="0"/>
                <a:cs typeface="Segoe UI Semilight" panose="020B0402040204020203" pitchFamily="34" charset="0"/>
              </a:rPr>
              <a:t>scene. </a:t>
            </a:r>
            <a:endParaRPr lang="en-US" sz="32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445479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940" y="1588150"/>
            <a:ext cx="5749290" cy="4599432"/>
          </a:xfrm>
          <a:prstGeom prst="rect">
            <a:avLst/>
          </a:prstGeom>
        </p:spPr>
      </p:pic>
      <p:sp>
        <p:nvSpPr>
          <p:cNvPr id="5" name="Rectangle 4"/>
          <p:cNvSpPr/>
          <p:nvPr/>
        </p:nvSpPr>
        <p:spPr>
          <a:xfrm>
            <a:off x="1424940" y="423743"/>
            <a:ext cx="5722620" cy="923330"/>
          </a:xfrm>
          <a:prstGeom prst="rect">
            <a:avLst/>
          </a:prstGeom>
        </p:spPr>
        <p:txBody>
          <a:bodyPr wrap="square">
            <a:spAutoFit/>
          </a:bodyPr>
          <a:lstStyle/>
          <a:p>
            <a:r>
              <a:rPr lang="en-US" dirty="0"/>
              <a:t>Jenny is upset because Mike isn't sharing the soccer ball. </a:t>
            </a:r>
          </a:p>
          <a:p>
            <a:r>
              <a:rPr lang="en-US" dirty="0" smtClean="0"/>
              <a:t>Mike </a:t>
            </a:r>
            <a:r>
              <a:rPr lang="en-US" dirty="0"/>
              <a:t>is wearing sunglasses. </a:t>
            </a:r>
          </a:p>
          <a:p>
            <a:r>
              <a:rPr lang="en-US" dirty="0" smtClean="0"/>
              <a:t>Jenny </a:t>
            </a:r>
            <a:r>
              <a:rPr lang="en-US" dirty="0"/>
              <a:t>is wearing a silly hat. </a:t>
            </a:r>
          </a:p>
        </p:txBody>
      </p:sp>
    </p:spTree>
    <p:extLst>
      <p:ext uri="{BB962C8B-B14F-4D97-AF65-F5344CB8AC3E}">
        <p14:creationId xmlns:p14="http://schemas.microsoft.com/office/powerpoint/2010/main" val="2606133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245" y="528034"/>
            <a:ext cx="3374265" cy="1200329"/>
          </a:xfrm>
          <a:prstGeom prst="rect">
            <a:avLst/>
          </a:prstGeom>
          <a:noFill/>
        </p:spPr>
        <p:txBody>
          <a:bodyPr wrap="square" rtlCol="0">
            <a:spAutoFit/>
          </a:bodyPr>
          <a:lstStyle/>
          <a:p>
            <a:r>
              <a:rPr lang="en-US" sz="3600" dirty="0" smtClean="0">
                <a:latin typeface="Segoe UI" panose="020B0502040204020203" pitchFamily="34" charset="0"/>
                <a:cs typeface="Segoe UI" panose="020B0502040204020203" pitchFamily="34" charset="0"/>
              </a:rPr>
              <a:t>A girl and boy</a:t>
            </a:r>
          </a:p>
          <a:p>
            <a:r>
              <a:rPr lang="en-US" sz="3600" dirty="0" smtClean="0">
                <a:latin typeface="Segoe UI" panose="020B0502040204020203" pitchFamily="34" charset="0"/>
                <a:cs typeface="Segoe UI" panose="020B0502040204020203" pitchFamily="34" charset="0"/>
              </a:rPr>
              <a:t>knocked</a:t>
            </a:r>
            <a:endParaRPr lang="en-US" sz="3600"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250"/>
          <a:stretch/>
        </p:blipFill>
        <p:spPr>
          <a:xfrm rot="5400000">
            <a:off x="3139225" y="853225"/>
            <a:ext cx="6858001" cy="5151550"/>
          </a:xfrm>
          <a:prstGeom prst="rect">
            <a:avLst/>
          </a:prstGeom>
        </p:spPr>
      </p:pic>
      <p:sp>
        <p:nvSpPr>
          <p:cNvPr id="6" name="Rectangle 5"/>
          <p:cNvSpPr/>
          <p:nvPr/>
        </p:nvSpPr>
        <p:spPr>
          <a:xfrm>
            <a:off x="2264569" y="1207294"/>
            <a:ext cx="1243012" cy="1075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6305" y="1728363"/>
            <a:ext cx="1850231" cy="553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1410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970" y="1641490"/>
            <a:ext cx="5505450" cy="4404360"/>
          </a:xfrm>
          <a:prstGeom prst="rect">
            <a:avLst/>
          </a:prstGeom>
        </p:spPr>
      </p:pic>
      <p:sp>
        <p:nvSpPr>
          <p:cNvPr id="5" name="Rectangle 4"/>
          <p:cNvSpPr/>
          <p:nvPr/>
        </p:nvSpPr>
        <p:spPr>
          <a:xfrm>
            <a:off x="1569277" y="443023"/>
            <a:ext cx="4572000" cy="923330"/>
          </a:xfrm>
          <a:prstGeom prst="rect">
            <a:avLst/>
          </a:prstGeom>
        </p:spPr>
        <p:txBody>
          <a:bodyPr>
            <a:spAutoFit/>
          </a:bodyPr>
          <a:lstStyle/>
          <a:p>
            <a:r>
              <a:rPr lang="en-US" dirty="0"/>
              <a:t>There is a hot dog on the </a:t>
            </a:r>
            <a:r>
              <a:rPr lang="en-US" dirty="0" smtClean="0"/>
              <a:t>table. </a:t>
            </a:r>
            <a:endParaRPr lang="en-US" dirty="0"/>
          </a:p>
          <a:p>
            <a:r>
              <a:rPr lang="en-US" dirty="0" smtClean="0"/>
              <a:t>The </a:t>
            </a:r>
            <a:r>
              <a:rPr lang="en-US" dirty="0"/>
              <a:t>cat looks at the hot </a:t>
            </a:r>
            <a:r>
              <a:rPr lang="en-US" dirty="0" smtClean="0"/>
              <a:t>dog. </a:t>
            </a:r>
            <a:endParaRPr lang="en-US" dirty="0"/>
          </a:p>
          <a:p>
            <a:r>
              <a:rPr lang="en-US" dirty="0" smtClean="0"/>
              <a:t>There's </a:t>
            </a:r>
            <a:r>
              <a:rPr lang="en-US" dirty="0"/>
              <a:t>food on the </a:t>
            </a:r>
            <a:r>
              <a:rPr lang="en-US" dirty="0" smtClean="0"/>
              <a:t>grill.</a:t>
            </a:r>
            <a:endParaRPr lang="en-US" dirty="0"/>
          </a:p>
        </p:txBody>
      </p:sp>
    </p:spTree>
    <p:extLst>
      <p:ext uri="{BB962C8B-B14F-4D97-AF65-F5344CB8AC3E}">
        <p14:creationId xmlns:p14="http://schemas.microsoft.com/office/powerpoint/2010/main" val="8818787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133" y="1508685"/>
            <a:ext cx="5600700" cy="4480560"/>
          </a:xfrm>
          <a:prstGeom prst="rect">
            <a:avLst/>
          </a:prstGeom>
        </p:spPr>
      </p:pic>
      <p:sp>
        <p:nvSpPr>
          <p:cNvPr id="4" name="Rectangle 3"/>
          <p:cNvSpPr/>
          <p:nvPr/>
        </p:nvSpPr>
        <p:spPr>
          <a:xfrm>
            <a:off x="1630680" y="383229"/>
            <a:ext cx="5295900" cy="923330"/>
          </a:xfrm>
          <a:prstGeom prst="rect">
            <a:avLst/>
          </a:prstGeom>
        </p:spPr>
        <p:txBody>
          <a:bodyPr wrap="square">
            <a:spAutoFit/>
          </a:bodyPr>
          <a:lstStyle/>
          <a:p>
            <a:r>
              <a:rPr lang="en-US" dirty="0"/>
              <a:t>Mike and Jenny are playing with the beach ball. </a:t>
            </a:r>
          </a:p>
          <a:p>
            <a:r>
              <a:rPr lang="en-US" dirty="0" smtClean="0"/>
              <a:t>Mike </a:t>
            </a:r>
            <a:r>
              <a:rPr lang="en-US" dirty="0"/>
              <a:t>is wearing sunglasses. </a:t>
            </a:r>
          </a:p>
          <a:p>
            <a:r>
              <a:rPr lang="en-US" dirty="0" smtClean="0"/>
              <a:t>The </a:t>
            </a:r>
            <a:r>
              <a:rPr lang="en-US" dirty="0"/>
              <a:t>snake and the duck are watching. </a:t>
            </a:r>
          </a:p>
        </p:txBody>
      </p:sp>
    </p:spTree>
    <p:extLst>
      <p:ext uri="{BB962C8B-B14F-4D97-AF65-F5344CB8AC3E}">
        <p14:creationId xmlns:p14="http://schemas.microsoft.com/office/powerpoint/2010/main" val="1319828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2109" y="2715491"/>
            <a:ext cx="2923309" cy="923330"/>
          </a:xfrm>
          <a:prstGeom prst="rect">
            <a:avLst/>
          </a:prstGeom>
          <a:noFill/>
        </p:spPr>
        <p:txBody>
          <a:bodyPr wrap="square" rtlCol="0">
            <a:spAutoFit/>
          </a:bodyPr>
          <a:lstStyle/>
          <a:p>
            <a:r>
              <a:rPr lang="en-US" dirty="0" smtClean="0"/>
              <a:t>Jenny is catching the ball.</a:t>
            </a:r>
          </a:p>
          <a:p>
            <a:r>
              <a:rPr lang="en-US" dirty="0" smtClean="0"/>
              <a:t>Mike is kicking the ball.</a:t>
            </a:r>
          </a:p>
          <a:p>
            <a:r>
              <a:rPr lang="en-US" dirty="0" smtClean="0"/>
              <a:t>The table is next to the tree.</a:t>
            </a:r>
            <a:endParaRPr lang="en-US" dirty="0"/>
          </a:p>
        </p:txBody>
      </p:sp>
      <p:sp>
        <p:nvSpPr>
          <p:cNvPr id="5" name="Rectangle 4"/>
          <p:cNvSpPr/>
          <p:nvPr/>
        </p:nvSpPr>
        <p:spPr>
          <a:xfrm>
            <a:off x="5264727" y="1870364"/>
            <a:ext cx="3491346" cy="2590800"/>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39791" y="2452254"/>
            <a:ext cx="741218" cy="1323439"/>
          </a:xfrm>
          <a:prstGeom prst="rect">
            <a:avLst/>
          </a:prstGeom>
          <a:noFill/>
        </p:spPr>
        <p:txBody>
          <a:bodyPr wrap="square" rtlCol="0">
            <a:spAutoFit/>
          </a:bodyPr>
          <a:lstStyle/>
          <a:p>
            <a:r>
              <a:rPr lang="en-US" sz="8000" dirty="0" smtClean="0">
                <a:solidFill>
                  <a:schemeClr val="accent1">
                    <a:lumMod val="75000"/>
                  </a:schemeClr>
                </a:solidFill>
              </a:rPr>
              <a:t>?</a:t>
            </a:r>
            <a:endParaRPr lang="en-US" sz="8000" dirty="0">
              <a:solidFill>
                <a:schemeClr val="accent1">
                  <a:lumMod val="75000"/>
                </a:schemeClr>
              </a:solidFill>
            </a:endParaRPr>
          </a:p>
        </p:txBody>
      </p:sp>
      <p:sp>
        <p:nvSpPr>
          <p:cNvPr id="7" name="Right Arrow 6"/>
          <p:cNvSpPr/>
          <p:nvPr/>
        </p:nvSpPr>
        <p:spPr>
          <a:xfrm>
            <a:off x="4121728" y="2871355"/>
            <a:ext cx="727364" cy="588818"/>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79268" y="60326"/>
            <a:ext cx="7886700" cy="1325563"/>
          </a:xfrm>
        </p:spPr>
        <p:txBody>
          <a:bodyPr/>
          <a:lstStyle/>
          <a:p>
            <a:r>
              <a:rPr lang="en-US" dirty="0" smtClean="0"/>
              <a:t>Goal</a:t>
            </a:r>
            <a:endParaRPr lang="en-US" dirty="0"/>
          </a:p>
        </p:txBody>
      </p:sp>
      <p:sp>
        <p:nvSpPr>
          <p:cNvPr id="9" name="Title 1"/>
          <p:cNvSpPr txBox="1">
            <a:spLocks/>
          </p:cNvSpPr>
          <p:nvPr/>
        </p:nvSpPr>
        <p:spPr>
          <a:xfrm>
            <a:off x="218209" y="5946630"/>
            <a:ext cx="7294418" cy="9745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1600" dirty="0" smtClean="0">
                <a:latin typeface="Segoe UI" panose="020B0502040204020203" pitchFamily="34" charset="0"/>
                <a:cs typeface="Segoe UI" panose="020B0502040204020203" pitchFamily="34" charset="0"/>
              </a:rPr>
              <a:t>Learning the Visual Interpretation of Sentences,</a:t>
            </a:r>
          </a:p>
          <a:p>
            <a:r>
              <a:rPr lang="sv-SE" sz="1600" dirty="0" smtClean="0">
                <a:latin typeface="Segoe UI" panose="020B0502040204020203" pitchFamily="34" charset="0"/>
                <a:cs typeface="Segoe UI" panose="020B0502040204020203" pitchFamily="34" charset="0"/>
              </a:rPr>
              <a:t>Zitnick, Parikh, and Vanderwende, ICCV 2013.</a:t>
            </a:r>
            <a:endParaRPr lang="sv-SE"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299658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3867" y="1669883"/>
            <a:ext cx="8782656" cy="4404913"/>
            <a:chOff x="253194" y="1447246"/>
            <a:chExt cx="5759512" cy="2888665"/>
          </a:xfrm>
        </p:grpSpPr>
        <p:grpSp>
          <p:nvGrpSpPr>
            <p:cNvPr id="13" name="Group 12"/>
            <p:cNvGrpSpPr/>
            <p:nvPr/>
          </p:nvGrpSpPr>
          <p:grpSpPr>
            <a:xfrm>
              <a:off x="305213" y="1447471"/>
              <a:ext cx="1598180" cy="1598180"/>
              <a:chOff x="280973" y="567443"/>
              <a:chExt cx="781948" cy="781948"/>
            </a:xfrm>
          </p:grpSpPr>
          <p:pic>
            <p:nvPicPr>
              <p:cNvPr id="14" name="Picture 125" descr="C:\data\Clipart\Sentence2Scene\AttributeVisualize2\4_FlipL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73"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5" name="Picture 66" descr="C:\data\Clipart\pngs\hb1_1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024"/>
              <a:stretch/>
            </p:blipFill>
            <p:spPr bwMode="auto">
              <a:xfrm>
                <a:off x="606755" y="829462"/>
                <a:ext cx="145685" cy="23982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3053620" y="1447471"/>
              <a:ext cx="1598180" cy="1598180"/>
              <a:chOff x="6188090" y="567443"/>
              <a:chExt cx="781948" cy="781948"/>
            </a:xfrm>
          </p:grpSpPr>
          <p:pic>
            <p:nvPicPr>
              <p:cNvPr id="20" name="Picture 121" descr="C:\data\Clipart\Sentence2Scene\AttributeVisualize2\1_FlipL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09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1" name="Picture 70" descr="C:\data\Clipart\pngs\hb1_3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9111"/>
              <a:stretch/>
            </p:blipFill>
            <p:spPr bwMode="auto">
              <a:xfrm>
                <a:off x="6463125" y="828133"/>
                <a:ext cx="171315" cy="2411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1666116" y="1447471"/>
              <a:ext cx="1598180" cy="1598180"/>
              <a:chOff x="1293140" y="567443"/>
              <a:chExt cx="781948" cy="781948"/>
            </a:xfrm>
          </p:grpSpPr>
          <p:pic>
            <p:nvPicPr>
              <p:cNvPr id="23" name="Picture 126" descr="C:\data\Clipart\Sentence2Scene\AttributeVisualize2\4_FlipR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314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4" name="Picture 72" descr="C:\data\Clipart\pngs\a_0.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8429"/>
              <a:stretch/>
            </p:blipFill>
            <p:spPr bwMode="auto">
              <a:xfrm>
                <a:off x="1581190" y="809596"/>
                <a:ext cx="161631" cy="23370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3" name="Group 42"/>
            <p:cNvGrpSpPr/>
            <p:nvPr/>
          </p:nvGrpSpPr>
          <p:grpSpPr>
            <a:xfrm>
              <a:off x="253194" y="2737731"/>
              <a:ext cx="1598180" cy="1598180"/>
              <a:chOff x="2392509" y="567443"/>
              <a:chExt cx="781948" cy="781948"/>
            </a:xfrm>
          </p:grpSpPr>
          <p:pic>
            <p:nvPicPr>
              <p:cNvPr id="44" name="Picture 131" descr="C:\data\Clipart\Sentence2Scene\AttributeVisualize2\28_FlipL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509"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5" name="Picture 2" descr="C:\data\Clipart\pngs\hb0_1.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9084"/>
              <a:stretch/>
            </p:blipFill>
            <p:spPr bwMode="auto">
              <a:xfrm>
                <a:off x="2707839" y="811747"/>
                <a:ext cx="135903" cy="25386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1692717" y="2663616"/>
              <a:ext cx="1598180" cy="1598180"/>
              <a:chOff x="3324200" y="567443"/>
              <a:chExt cx="781948" cy="781948"/>
            </a:xfrm>
          </p:grpSpPr>
          <p:pic>
            <p:nvPicPr>
              <p:cNvPr id="47" name="Picture 132" descr="C:\data\Clipart\Sentence2Scene\AttributeVisualize2\28_FlipR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420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8" name="Picture 77" descr="C:\data\Clipart\Sentence2Scene\pngs\e_6.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5311"/>
              <a:stretch/>
            </p:blipFill>
            <p:spPr bwMode="auto">
              <a:xfrm>
                <a:off x="3633259" y="862035"/>
                <a:ext cx="123812" cy="1456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4414526" y="2709022"/>
              <a:ext cx="1598180" cy="1598180"/>
              <a:chOff x="7172361" y="1539888"/>
              <a:chExt cx="781948" cy="781948"/>
            </a:xfrm>
          </p:grpSpPr>
          <p:pic>
            <p:nvPicPr>
              <p:cNvPr id="59" name="Picture 130" descr="C:\data\Clipart\Sentence2Scene\AttributeVisualize2\15_FlipRL.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2361"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0" name="Picture 2" descr="C:\data\Clipart\pngs\hb1_1.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79015"/>
              <a:stretch/>
            </p:blipFill>
            <p:spPr bwMode="auto">
              <a:xfrm>
                <a:off x="7519885" y="1810867"/>
                <a:ext cx="146950" cy="23999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4414526" y="1447471"/>
              <a:ext cx="1598180" cy="1598180"/>
              <a:chOff x="7172361" y="567443"/>
              <a:chExt cx="781948" cy="781948"/>
            </a:xfrm>
          </p:grpSpPr>
          <p:pic>
            <p:nvPicPr>
              <p:cNvPr id="80" name="Picture 122" descr="C:\data\Clipart\Sentence2Scene\AttributeVisualize2\1_FlipRL.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72361"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1" name="Picture 85" descr="C:\data\Clipart\Sentence2Scene\pngs\e_2.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74969" t="1" b="-725"/>
              <a:stretch/>
            </p:blipFill>
            <p:spPr bwMode="auto">
              <a:xfrm>
                <a:off x="7476471" y="911458"/>
                <a:ext cx="143565" cy="8409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82" name="Group 81"/>
            <p:cNvGrpSpPr/>
            <p:nvPr/>
          </p:nvGrpSpPr>
          <p:grpSpPr>
            <a:xfrm>
              <a:off x="3053620" y="2709022"/>
              <a:ext cx="1598180" cy="1598180"/>
              <a:chOff x="6188090" y="1539888"/>
              <a:chExt cx="781948" cy="781948"/>
            </a:xfrm>
          </p:grpSpPr>
          <p:pic>
            <p:nvPicPr>
              <p:cNvPr id="83" name="Picture 129" descr="C:\data\Clipart\Sentence2Scene\AttributeVisualize2\15_FlipLR.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88090"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84" name="Picture 86" descr="C:\data\Clipart\Sentence2Scene\pngs\a_1.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8922" r="62616"/>
              <a:stretch/>
            </p:blipFill>
            <p:spPr bwMode="auto">
              <a:xfrm>
                <a:off x="6498169" y="1834708"/>
                <a:ext cx="114363" cy="1520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0" name="TextBox 99"/>
            <p:cNvSpPr txBox="1"/>
            <p:nvPr/>
          </p:nvSpPr>
          <p:spPr>
            <a:xfrm>
              <a:off x="451152" y="1447246"/>
              <a:ext cx="1963238" cy="277408"/>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000" dirty="0" smtClean="0"/>
                <a:t>run away from</a:t>
              </a:r>
              <a:endParaRPr lang="en-US" sz="2000" dirty="0"/>
            </a:p>
          </p:txBody>
        </p:sp>
        <p:sp>
          <p:nvSpPr>
            <p:cNvPr id="101" name="TextBox 100"/>
            <p:cNvSpPr txBox="1"/>
            <p:nvPr/>
          </p:nvSpPr>
          <p:spPr>
            <a:xfrm>
              <a:off x="3239024" y="1447246"/>
              <a:ext cx="981619" cy="277408"/>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000" dirty="0" smtClean="0"/>
                <a:t>want</a:t>
              </a:r>
              <a:endParaRPr lang="en-US" sz="2000" dirty="0"/>
            </a:p>
          </p:txBody>
        </p:sp>
        <p:sp>
          <p:nvSpPr>
            <p:cNvPr id="102" name="TextBox 101"/>
            <p:cNvSpPr txBox="1"/>
            <p:nvPr/>
          </p:nvSpPr>
          <p:spPr>
            <a:xfrm>
              <a:off x="3239024" y="2754879"/>
              <a:ext cx="1163047" cy="277408"/>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000" dirty="0" smtClean="0"/>
                <a:t>watch</a:t>
              </a:r>
              <a:endParaRPr lang="en-US" sz="2000" dirty="0"/>
            </a:p>
          </p:txBody>
        </p:sp>
        <p:sp>
          <p:nvSpPr>
            <p:cNvPr id="109" name="TextBox 108"/>
            <p:cNvSpPr txBox="1"/>
            <p:nvPr/>
          </p:nvSpPr>
          <p:spPr>
            <a:xfrm>
              <a:off x="451152" y="2754879"/>
              <a:ext cx="1020098" cy="277408"/>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000" dirty="0" smtClean="0"/>
                <a:t>hold</a:t>
              </a:r>
              <a:endParaRPr lang="en-US" sz="2000" dirty="0"/>
            </a:p>
          </p:txBody>
        </p:sp>
        <p:cxnSp>
          <p:nvCxnSpPr>
            <p:cNvPr id="116" name="Straight Connector 115"/>
            <p:cNvCxnSpPr/>
            <p:nvPr/>
          </p:nvCxnSpPr>
          <p:spPr>
            <a:xfrm flipV="1">
              <a:off x="305213" y="2754880"/>
              <a:ext cx="5634411" cy="2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211192" y="1447246"/>
              <a:ext cx="0" cy="2646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779815" y="1934255"/>
              <a:ext cx="0" cy="1930132"/>
              <a:chOff x="1278122" y="946710"/>
              <a:chExt cx="0" cy="1573216"/>
            </a:xfrm>
          </p:grpSpPr>
          <p:cxnSp>
            <p:nvCxnSpPr>
              <p:cNvPr id="123" name="Straight Connector 122"/>
              <p:cNvCxnSpPr/>
              <p:nvPr/>
            </p:nvCxnSpPr>
            <p:spPr>
              <a:xfrm>
                <a:off x="1278122" y="94671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278122" y="198652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4525941" y="1908493"/>
              <a:ext cx="0" cy="1930132"/>
              <a:chOff x="1278122" y="946710"/>
              <a:chExt cx="0" cy="1573216"/>
            </a:xfrm>
          </p:grpSpPr>
          <p:cxnSp>
            <p:nvCxnSpPr>
              <p:cNvPr id="138" name="Straight Connector 137"/>
              <p:cNvCxnSpPr/>
              <p:nvPr/>
            </p:nvCxnSpPr>
            <p:spPr>
              <a:xfrm>
                <a:off x="1278122" y="94671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78122" y="1986526"/>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2" name="Title 1"/>
          <p:cNvSpPr>
            <a:spLocks noGrp="1"/>
          </p:cNvSpPr>
          <p:nvPr>
            <p:ph type="title"/>
          </p:nvPr>
        </p:nvSpPr>
        <p:spPr>
          <a:xfrm>
            <a:off x="183867" y="20270"/>
            <a:ext cx="7886700" cy="1325563"/>
          </a:xfrm>
        </p:spPr>
        <p:txBody>
          <a:bodyPr/>
          <a:lstStyle/>
          <a:p>
            <a:r>
              <a:rPr lang="en-US" dirty="0" smtClean="0"/>
              <a:t>Relations</a:t>
            </a:r>
            <a:endParaRPr lang="en-US" dirty="0"/>
          </a:p>
        </p:txBody>
      </p:sp>
      <p:sp>
        <p:nvSpPr>
          <p:cNvPr id="121" name="Title 1"/>
          <p:cNvSpPr txBox="1">
            <a:spLocks/>
          </p:cNvSpPr>
          <p:nvPr/>
        </p:nvSpPr>
        <p:spPr>
          <a:xfrm>
            <a:off x="218209" y="5946630"/>
            <a:ext cx="7294418" cy="9745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1600" dirty="0" smtClean="0">
                <a:latin typeface="Segoe UI" panose="020B0502040204020203" pitchFamily="34" charset="0"/>
                <a:cs typeface="Segoe UI" panose="020B0502040204020203" pitchFamily="34" charset="0"/>
              </a:rPr>
              <a:t>Learning the Visual Interpretation of Sentences,</a:t>
            </a:r>
          </a:p>
          <a:p>
            <a:r>
              <a:rPr lang="sv-SE" sz="1600" dirty="0" smtClean="0">
                <a:latin typeface="Segoe UI" panose="020B0502040204020203" pitchFamily="34" charset="0"/>
                <a:cs typeface="Segoe UI" panose="020B0502040204020203" pitchFamily="34" charset="0"/>
              </a:rPr>
              <a:t>Zitnick, Parikh, and Vanderwende, ICCV 2013.</a:t>
            </a:r>
            <a:endParaRPr lang="sv-SE"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5488249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86364" b="31319"/>
          <a:stretch/>
        </p:blipFill>
        <p:spPr>
          <a:xfrm>
            <a:off x="3533341" y="1433261"/>
            <a:ext cx="2054547" cy="3782997"/>
          </a:xfrm>
        </p:spPr>
      </p:pic>
      <p:sp>
        <p:nvSpPr>
          <p:cNvPr id="5" name="Title 1"/>
          <p:cNvSpPr>
            <a:spLocks noGrp="1"/>
          </p:cNvSpPr>
          <p:nvPr>
            <p:ph type="title"/>
          </p:nvPr>
        </p:nvSpPr>
        <p:spPr>
          <a:xfrm>
            <a:off x="183867" y="20270"/>
            <a:ext cx="7886700" cy="1325563"/>
          </a:xfrm>
        </p:spPr>
        <p:txBody>
          <a:bodyPr/>
          <a:lstStyle/>
          <a:p>
            <a:r>
              <a:rPr lang="en-US" dirty="0" smtClean="0"/>
              <a:t>Qualitative results</a:t>
            </a:r>
            <a:endParaRPr lang="en-US" dirty="0"/>
          </a:p>
        </p:txBody>
      </p:sp>
      <p:sp>
        <p:nvSpPr>
          <p:cNvPr id="6" name="Title 1"/>
          <p:cNvSpPr txBox="1">
            <a:spLocks/>
          </p:cNvSpPr>
          <p:nvPr/>
        </p:nvSpPr>
        <p:spPr>
          <a:xfrm>
            <a:off x="218209" y="5946630"/>
            <a:ext cx="7294418" cy="9745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1600" dirty="0" smtClean="0">
                <a:latin typeface="Segoe UI" panose="020B0502040204020203" pitchFamily="34" charset="0"/>
                <a:cs typeface="Segoe UI" panose="020B0502040204020203" pitchFamily="34" charset="0"/>
              </a:rPr>
              <a:t>Learning the Visual Interpretation of Sentences,</a:t>
            </a:r>
          </a:p>
          <a:p>
            <a:r>
              <a:rPr lang="sv-SE" sz="1600" dirty="0" smtClean="0">
                <a:latin typeface="Segoe UI" panose="020B0502040204020203" pitchFamily="34" charset="0"/>
                <a:cs typeface="Segoe UI" panose="020B0502040204020203" pitchFamily="34" charset="0"/>
              </a:rPr>
              <a:t>Zitnick, Parikh, and Vanderwende, ICCV 2013.</a:t>
            </a:r>
            <a:endParaRPr lang="sv-SE" sz="1600" dirty="0">
              <a:latin typeface="Segoe UI" panose="020B0502040204020203" pitchFamily="34" charset="0"/>
              <a:cs typeface="Segoe UI" panose="020B0502040204020203" pitchFamily="34" charset="0"/>
            </a:endParaRPr>
          </a:p>
          <a:p>
            <a:endParaRPr lang="en-US" sz="1600" dirty="0">
              <a:latin typeface="Segoe UI" panose="020B0502040204020203" pitchFamily="34" charset="0"/>
              <a:cs typeface="Segoe UI" panose="020B0502040204020203" pitchFamily="34" charset="0"/>
            </a:endParaRPr>
          </a:p>
        </p:txBody>
      </p:sp>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2812" r="42837" b="31319"/>
          <a:stretch/>
        </p:blipFill>
        <p:spPr>
          <a:xfrm>
            <a:off x="6672228" y="1433261"/>
            <a:ext cx="2162297" cy="3782997"/>
          </a:xfrm>
          <a:prstGeom prst="rect">
            <a:avLst/>
          </a:prstGeom>
        </p:spPr>
      </p:pic>
      <p:pic>
        <p:nvPicPr>
          <p:cNvPr id="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28510" r="57145" b="31319"/>
          <a:stretch/>
        </p:blipFill>
        <p:spPr>
          <a:xfrm>
            <a:off x="287573" y="1433261"/>
            <a:ext cx="2161429" cy="3782997"/>
          </a:xfrm>
          <a:prstGeom prst="rect">
            <a:avLst/>
          </a:prstGeom>
        </p:spPr>
      </p:pic>
      <p:sp>
        <p:nvSpPr>
          <p:cNvPr id="2" name="Right Arrow 1"/>
          <p:cNvSpPr/>
          <p:nvPr/>
        </p:nvSpPr>
        <p:spPr>
          <a:xfrm>
            <a:off x="5724939" y="3037399"/>
            <a:ext cx="606624" cy="826936"/>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2687859" y="3037399"/>
            <a:ext cx="606624" cy="826936"/>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6708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911" y="1169581"/>
            <a:ext cx="7591647" cy="1200329"/>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Write a caption for an illustration from a children’s story book.</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6091920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38689" y="102368"/>
            <a:ext cx="6248400" cy="830997"/>
          </a:xfrm>
          <a:prstGeom prst="rect">
            <a:avLst/>
          </a:prstGeom>
        </p:spPr>
        <p:txBody>
          <a:bodyPr wrap="square">
            <a:spAutoFit/>
          </a:bodyPr>
          <a:lstStyle/>
          <a:p>
            <a:r>
              <a:rPr lang="en-US" sz="2400" dirty="0"/>
              <a:t>Mike trips on his way to catch a </a:t>
            </a:r>
            <a:r>
              <a:rPr lang="en-US" sz="2400" dirty="0" smtClean="0"/>
              <a:t>Frisbee. </a:t>
            </a:r>
            <a:r>
              <a:rPr lang="en-US" sz="2400" dirty="0"/>
              <a:t>Jenny is frustrated with his incompetence.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377" y="1036319"/>
            <a:ext cx="7107436" cy="5685949"/>
          </a:xfrm>
          <a:prstGeom prst="rect">
            <a:avLst/>
          </a:prstGeom>
        </p:spPr>
      </p:pic>
    </p:spTree>
    <p:extLst>
      <p:ext uri="{BB962C8B-B14F-4D97-AF65-F5344CB8AC3E}">
        <p14:creationId xmlns:p14="http://schemas.microsoft.com/office/powerpoint/2010/main" val="34053250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3928" y="114597"/>
            <a:ext cx="7594283" cy="830997"/>
          </a:xfrm>
          <a:prstGeom prst="rect">
            <a:avLst/>
          </a:prstGeom>
        </p:spPr>
        <p:txBody>
          <a:bodyPr wrap="square">
            <a:spAutoFit/>
          </a:bodyPr>
          <a:lstStyle/>
          <a:p>
            <a:r>
              <a:rPr lang="en-US" sz="2400" dirty="0"/>
              <a:t>A cat anxiously sits in the park and stares at a unattended hot dog that someone left on a yellow bench.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609" y="1088469"/>
            <a:ext cx="7046595" cy="5637276"/>
          </a:xfrm>
          <a:prstGeom prst="rect">
            <a:avLst/>
          </a:prstGeom>
        </p:spPr>
      </p:pic>
    </p:spTree>
    <p:extLst>
      <p:ext uri="{BB962C8B-B14F-4D97-AF65-F5344CB8AC3E}">
        <p14:creationId xmlns:p14="http://schemas.microsoft.com/office/powerpoint/2010/main" val="14498138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31177" y="293523"/>
            <a:ext cx="6492240" cy="830997"/>
          </a:xfrm>
          <a:prstGeom prst="rect">
            <a:avLst/>
          </a:prstGeom>
        </p:spPr>
        <p:txBody>
          <a:bodyPr wrap="square">
            <a:spAutoFit/>
          </a:bodyPr>
          <a:lstStyle/>
          <a:p>
            <a:r>
              <a:rPr lang="en-US" sz="2400" dirty="0"/>
              <a:t>Jenny's pie got wet.  Mike was happy it was ruined since she'd refused to share it with him.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870" y="1461126"/>
            <a:ext cx="5749290" cy="4599432"/>
          </a:xfrm>
          <a:prstGeom prst="rect">
            <a:avLst/>
          </a:prstGeom>
        </p:spPr>
      </p:pic>
    </p:spTree>
    <p:extLst>
      <p:ext uri="{BB962C8B-B14F-4D97-AF65-F5344CB8AC3E}">
        <p14:creationId xmlns:p14="http://schemas.microsoft.com/office/powerpoint/2010/main" val="356207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2295" y="205918"/>
            <a:ext cx="6248400" cy="707886"/>
          </a:xfrm>
          <a:prstGeom prst="rect">
            <a:avLst/>
          </a:prstGeom>
          <a:noFill/>
          <a:effectLst/>
        </p:spPr>
        <p:txBody>
          <a:bodyPr wrap="square" rtlCol="0">
            <a:spAutoFit/>
          </a:bodyPr>
          <a:lstStyle/>
          <a:p>
            <a:r>
              <a:rPr lang="en-US" sz="4000" dirty="0" smtClean="0">
                <a:latin typeface="Segoe UI Semilight" panose="020B0402040204020203" pitchFamily="34" charset="0"/>
                <a:cs typeface="Segoe UI Semilight" panose="020B0402040204020203" pitchFamily="34" charset="0"/>
              </a:rPr>
              <a:t>Generating data</a:t>
            </a:r>
            <a:endParaRPr lang="en-US" sz="4000" dirty="0">
              <a:latin typeface="Segoe UI Semilight" panose="020B0402040204020203" pitchFamily="34" charset="0"/>
              <a:cs typeface="Segoe UI Semilight" panose="020B0402040204020203" pitchFamily="34" charset="0"/>
            </a:endParaRPr>
          </a:p>
        </p:txBody>
      </p:sp>
      <p:grpSp>
        <p:nvGrpSpPr>
          <p:cNvPr id="2" name="Group 1"/>
          <p:cNvGrpSpPr/>
          <p:nvPr/>
        </p:nvGrpSpPr>
        <p:grpSpPr>
          <a:xfrm>
            <a:off x="1461145" y="1155671"/>
            <a:ext cx="6788065" cy="4694212"/>
            <a:chOff x="1066016" y="1238320"/>
            <a:chExt cx="7371740" cy="5097846"/>
          </a:xfrm>
        </p:grpSpPr>
        <p:sp>
          <p:nvSpPr>
            <p:cNvPr id="10" name="Oval 9"/>
            <p:cNvSpPr/>
            <p:nvPr/>
          </p:nvSpPr>
          <p:spPr>
            <a:xfrm>
              <a:off x="2165979" y="1372384"/>
              <a:ext cx="4572000" cy="4419600"/>
            </a:xfrm>
            <a:prstGeom prst="ellipse">
              <a:avLst/>
            </a:prstGeom>
            <a:no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3628955">
              <a:off x="1753700" y="1466920"/>
              <a:ext cx="18288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3628955">
              <a:off x="5803154" y="1536920"/>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5117877">
              <a:off x="5887333" y="1831024"/>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2530760">
              <a:off x="5447659" y="4562002"/>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2530760">
              <a:off x="2821806" y="4964566"/>
              <a:ext cx="1177767"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4388065">
              <a:off x="759647" y="3369479"/>
              <a:ext cx="3046689"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C:\larryz\projects\SD\users\larryz\ClipArtRender\Release\10K\Render\10K_1529_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0269" y="4094623"/>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5" descr="C:\larryz\projects\SD\users\larryz\ClipArtRender\Release\10K\Render\10K_1521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8647" y="4544586"/>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6" descr="C:\larryz\projects\SD\users\larryz\ClipArtRender\Release\10K\Render\10K_1522_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2724" y="5342020"/>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8" descr="C:\larryz\projects\SD\users\larryz\ClipArtRender\Release\10K\Render\10K_1524_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29549" y="4137764"/>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0" descr="C:\larryz\projects\SD\users\larryz\ClipArtRender\Release\10K\Render\10K_1526_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7815" y="4689432"/>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1" descr="C:\larryz\projects\SD\users\larryz\ClipArtRender\Release\10K\Render\10K_1527_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0113" y="4994551"/>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2" descr="C:\larryz\projects\SD\users\larryz\ClipArtRender\Release\10K\Render\10K_1528_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37509" y="5182750"/>
              <a:ext cx="1124909" cy="8999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5313556" y="2075533"/>
              <a:ext cx="3124200" cy="923330"/>
            </a:xfrm>
            <a:prstGeom prst="rect">
              <a:avLst/>
            </a:prstGeom>
          </p:spPr>
          <p:txBody>
            <a:bodyPr wrap="square">
              <a:spAutoFit/>
            </a:bodyPr>
            <a:lstStyle/>
            <a:p>
              <a:r>
                <a:rPr lang="en-US" dirty="0" smtClean="0"/>
                <a:t>“Jenny </a:t>
              </a:r>
              <a:r>
                <a:rPr lang="en-US" dirty="0"/>
                <a:t>just threw the beach ball angrily at Mike while the dog watches them both</a:t>
              </a:r>
              <a:r>
                <a:rPr lang="en-US" dirty="0" smtClean="0"/>
                <a:t>.” </a:t>
              </a:r>
              <a:endParaRPr lang="en-US" dirty="0"/>
            </a:p>
          </p:txBody>
        </p:sp>
        <p:sp>
          <p:nvSpPr>
            <p:cNvPr id="24" name="Isosceles Triangle 23"/>
            <p:cNvSpPr/>
            <p:nvPr/>
          </p:nvSpPr>
          <p:spPr>
            <a:xfrm rot="7961300">
              <a:off x="5694385" y="1727127"/>
              <a:ext cx="457200" cy="399098"/>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5400000">
              <a:off x="6304014" y="4445116"/>
              <a:ext cx="457200" cy="399098"/>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7" descr="C:\larryz\projects\SD\users\larryz\ClipArtRender\Release\10K\Render\10K_1523_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6016" y="1753384"/>
              <a:ext cx="1959536" cy="15676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100994" y="6249187"/>
            <a:ext cx="5111263" cy="584775"/>
          </a:xfrm>
          <a:prstGeom prst="rect">
            <a:avLst/>
          </a:prstGeom>
        </p:spPr>
        <p:txBody>
          <a:bodyPr wrap="square">
            <a:spAutoFit/>
          </a:bodyPr>
          <a:lstStyle/>
          <a:p>
            <a:r>
              <a:rPr lang="en-US" sz="1600" dirty="0">
                <a:solidFill>
                  <a:schemeClr val="tx1">
                    <a:lumMod val="65000"/>
                    <a:lumOff val="35000"/>
                  </a:schemeClr>
                </a:solidFill>
              </a:rPr>
              <a:t>Bringing Semantics Into Focus Using Visual </a:t>
            </a:r>
            <a:r>
              <a:rPr lang="en-US" sz="1600" dirty="0" smtClean="0">
                <a:solidFill>
                  <a:schemeClr val="tx1">
                    <a:lumMod val="65000"/>
                    <a:lumOff val="35000"/>
                  </a:schemeClr>
                </a:solidFill>
              </a:rPr>
              <a:t>Abstraction, Zitnick and Parikh, CVPR 2013</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7657142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201EC0">
            <a:hlinkClick r:id="" action="ppaction://media"/>
          </p:cNvPr>
          <p:cNvPicPr>
            <a:picLocks noChangeAspect="1"/>
          </p:cNvPicPr>
          <p:nvPr>
            <a:videoFile r:link="rId1"/>
            <p:extLst>
              <p:ext uri="{DAA4B4D4-6D71-4841-9C94-3DE7FCFB9230}">
                <p14:media xmlns:p14="http://schemas.microsoft.com/office/powerpoint/2010/main" r:embed="rId2">
                  <p14:trim st="7433" end="3567"/>
                </p14:media>
              </p:ext>
            </p:extLst>
          </p:nvPr>
        </p:nvPicPr>
        <p:blipFill>
          <a:blip r:embed="rId4"/>
          <a:stretch>
            <a:fillRect/>
          </a:stretch>
        </p:blipFill>
        <p:spPr>
          <a:xfrm>
            <a:off x="1044167" y="151255"/>
            <a:ext cx="11409756" cy="6417988"/>
          </a:xfrm>
          <a:prstGeom prst="rect">
            <a:avLst/>
          </a:prstGeom>
        </p:spPr>
      </p:pic>
      <p:sp>
        <p:nvSpPr>
          <p:cNvPr id="3" name="Rectangle 2"/>
          <p:cNvSpPr/>
          <p:nvPr/>
        </p:nvSpPr>
        <p:spPr>
          <a:xfrm>
            <a:off x="213131" y="0"/>
            <a:ext cx="3416968" cy="669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9245" y="528034"/>
            <a:ext cx="3374265" cy="1754326"/>
          </a:xfrm>
          <a:prstGeom prst="rect">
            <a:avLst/>
          </a:prstGeom>
          <a:noFill/>
        </p:spPr>
        <p:txBody>
          <a:bodyPr wrap="square" rtlCol="0">
            <a:spAutoFit/>
          </a:bodyPr>
          <a:lstStyle/>
          <a:p>
            <a:r>
              <a:rPr lang="en-US" sz="3600" dirty="0" smtClean="0">
                <a:latin typeface="Segoe UI" panose="020B0502040204020203" pitchFamily="34" charset="0"/>
                <a:cs typeface="Segoe UI" panose="020B0502040204020203" pitchFamily="34" charset="0"/>
              </a:rPr>
              <a:t>A girl and boy</a:t>
            </a:r>
          </a:p>
          <a:p>
            <a:r>
              <a:rPr lang="en-US" sz="3600" dirty="0">
                <a:latin typeface="Segoe UI" panose="020B0502040204020203" pitchFamily="34" charset="0"/>
                <a:cs typeface="Segoe UI" panose="020B0502040204020203" pitchFamily="34" charset="0"/>
              </a:rPr>
              <a:t>k</a:t>
            </a:r>
            <a:r>
              <a:rPr lang="en-US" sz="3600" dirty="0" smtClean="0">
                <a:latin typeface="Segoe UI" panose="020B0502040204020203" pitchFamily="34" charset="0"/>
                <a:cs typeface="Segoe UI" panose="020B0502040204020203" pitchFamily="34" charset="0"/>
              </a:rPr>
              <a:t>nocked down</a:t>
            </a:r>
          </a:p>
          <a:p>
            <a:r>
              <a:rPr lang="en-US" sz="3600" dirty="0">
                <a:latin typeface="Segoe UI" panose="020B0502040204020203" pitchFamily="34" charset="0"/>
                <a:cs typeface="Segoe UI" panose="020B0502040204020203" pitchFamily="34" charset="0"/>
              </a:rPr>
              <a:t>t</a:t>
            </a:r>
            <a:r>
              <a:rPr lang="en-US" sz="3600" dirty="0" smtClean="0">
                <a:latin typeface="Segoe UI" panose="020B0502040204020203" pitchFamily="34" charset="0"/>
                <a:cs typeface="Segoe UI" panose="020B0502040204020203" pitchFamily="34" charset="0"/>
              </a:rPr>
              <a:t>he tower.</a:t>
            </a:r>
            <a:endParaRPr lang="en-US" sz="3600" dirty="0">
              <a:latin typeface="Segoe UI" panose="020B0502040204020203" pitchFamily="34" charset="0"/>
              <a:cs typeface="Segoe UI" panose="020B0502040204020203" pitchFamily="34" charset="0"/>
            </a:endParaRPr>
          </a:p>
        </p:txBody>
      </p:sp>
      <p:sp>
        <p:nvSpPr>
          <p:cNvPr id="6" name="Rectangle 5"/>
          <p:cNvSpPr/>
          <p:nvPr/>
        </p:nvSpPr>
        <p:spPr>
          <a:xfrm>
            <a:off x="9193272" y="168442"/>
            <a:ext cx="3416968" cy="669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509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hold" display="0">
                  <p:stCondLst>
                    <p:cond delay="indefinite"/>
                  </p:stCondLst>
                </p:cTn>
                <p:tgtEl>
                  <p:spTgt spid="2"/>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457200"/>
            <a:ext cx="8763000" cy="461665"/>
          </a:xfrm>
          <a:prstGeom prst="rect">
            <a:avLst/>
          </a:prstGeom>
        </p:spPr>
        <p:txBody>
          <a:bodyPr wrap="square">
            <a:spAutoFit/>
          </a:bodyPr>
          <a:lstStyle/>
          <a:p>
            <a:r>
              <a:rPr lang="en-US" sz="2400" dirty="0" smtClean="0">
                <a:effectLst/>
              </a:rPr>
              <a:t>Mike fights off a bear by giving him a hotdog while jenny runs away. </a:t>
            </a:r>
            <a:endParaRPr lang="en-US" sz="2400" dirty="0"/>
          </a:p>
        </p:txBody>
      </p:sp>
      <p:grpSp>
        <p:nvGrpSpPr>
          <p:cNvPr id="2" name="Group 1"/>
          <p:cNvGrpSpPr/>
          <p:nvPr/>
        </p:nvGrpSpPr>
        <p:grpSpPr>
          <a:xfrm>
            <a:off x="76200" y="1205753"/>
            <a:ext cx="8994162" cy="4966447"/>
            <a:chOff x="76200" y="1205753"/>
            <a:chExt cx="8994162" cy="4966447"/>
          </a:xfrm>
        </p:grpSpPr>
        <p:pic>
          <p:nvPicPr>
            <p:cNvPr id="9218" name="Picture 2" descr="http://ttic.uchicago.edu/~dparikh/clipart/10scenes_for_each_300_sentence/10scenes_63.png"/>
            <p:cNvPicPr>
              <a:picLocks noChangeAspect="1" noChangeArrowheads="1"/>
            </p:cNvPicPr>
            <p:nvPr/>
          </p:nvPicPr>
          <p:blipFill rotWithShape="1">
            <a:blip r:embed="rId2">
              <a:extLst>
                <a:ext uri="{28A0092B-C50C-407E-A947-70E740481C1C}">
                  <a14:useLocalDpi xmlns:a14="http://schemas.microsoft.com/office/drawing/2010/main" val="0"/>
                </a:ext>
              </a:extLst>
            </a:blip>
            <a:srcRect l="40065"/>
            <a:stretch/>
          </p:blipFill>
          <p:spPr bwMode="auto">
            <a:xfrm>
              <a:off x="76422" y="1205753"/>
              <a:ext cx="8991378" cy="4800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0480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198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 y="3618992"/>
              <a:ext cx="899416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228600" y="6172200"/>
            <a:ext cx="5111263" cy="584775"/>
          </a:xfrm>
          <a:prstGeom prst="rect">
            <a:avLst/>
          </a:prstGeom>
        </p:spPr>
        <p:txBody>
          <a:bodyPr wrap="square">
            <a:spAutoFit/>
          </a:bodyPr>
          <a:lstStyle/>
          <a:p>
            <a:r>
              <a:rPr lang="en-US" sz="1600" dirty="0"/>
              <a:t>Bringing Semantics Into Focus Using Visual </a:t>
            </a:r>
            <a:r>
              <a:rPr lang="en-US" sz="1600" dirty="0" smtClean="0"/>
              <a:t>Abstraction, Zitnick and Parikh, CVPR 2013</a:t>
            </a:r>
            <a:endParaRPr lang="en-US" sz="1600" dirty="0"/>
          </a:p>
        </p:txBody>
      </p:sp>
    </p:spTree>
    <p:extLst>
      <p:ext uri="{BB962C8B-B14F-4D97-AF65-F5344CB8AC3E}">
        <p14:creationId xmlns:p14="http://schemas.microsoft.com/office/powerpoint/2010/main" val="13649778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374374"/>
            <a:ext cx="7239000" cy="461665"/>
          </a:xfrm>
          <a:prstGeom prst="rect">
            <a:avLst/>
          </a:prstGeom>
        </p:spPr>
        <p:txBody>
          <a:bodyPr wrap="square">
            <a:spAutoFit/>
          </a:bodyPr>
          <a:lstStyle/>
          <a:p>
            <a:r>
              <a:rPr lang="en-US" sz="2400" dirty="0"/>
              <a:t>Jenny and Mike are both playing dangerously in the park.</a:t>
            </a:r>
          </a:p>
        </p:txBody>
      </p:sp>
      <p:pic>
        <p:nvPicPr>
          <p:cNvPr id="20" name="Picture 5" descr="C:\larryz\projects\SD\users\larryz\ClipArtRender\Release\10K\Render\10K_12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836" y="3660262"/>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larryz\projects\SD\users\larryz\ClipArtRender\Release\10K\Render\10K_13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047" y="1145662"/>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larryz\projects\SD\users\larryz\ClipArtRender\Release\10K\Render\10K_14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047" y="3660262"/>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arryz\projects\SD\users\larryz\ClipArtRender\Release\10K\Render\10K_15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36" y="1145662"/>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larryz\projects\SD\users\larryz\ClipArtRender\Release\10K\Render\10K_16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0836" y="1145662"/>
            <a:ext cx="289537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larryz\projects\SD\users\larryz\ClipArtRender\Release\10K\Render\10K_17_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36" y="3660262"/>
            <a:ext cx="2895378" cy="2400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8600" y="6172200"/>
            <a:ext cx="5111263" cy="584775"/>
          </a:xfrm>
          <a:prstGeom prst="rect">
            <a:avLst/>
          </a:prstGeom>
        </p:spPr>
        <p:txBody>
          <a:bodyPr wrap="square">
            <a:spAutoFit/>
          </a:bodyPr>
          <a:lstStyle/>
          <a:p>
            <a:r>
              <a:rPr lang="en-US" sz="1600" dirty="0"/>
              <a:t>Bringing Semantics Into Focus Using Visual </a:t>
            </a:r>
            <a:r>
              <a:rPr lang="en-US" sz="1600" dirty="0" smtClean="0"/>
              <a:t>Abstraction, Zitnick and Parikh, CVPR 2013</a:t>
            </a:r>
            <a:endParaRPr lang="en-US" sz="1600" dirty="0"/>
          </a:p>
        </p:txBody>
      </p:sp>
    </p:spTree>
    <p:extLst>
      <p:ext uri="{BB962C8B-B14F-4D97-AF65-F5344CB8AC3E}">
        <p14:creationId xmlns:p14="http://schemas.microsoft.com/office/powerpoint/2010/main" val="32504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1561"/>
          <a:stretch/>
        </p:blipFill>
        <p:spPr>
          <a:xfrm>
            <a:off x="608915" y="334404"/>
            <a:ext cx="8230029" cy="5236420"/>
          </a:xfrm>
          <a:prstGeom prst="rect">
            <a:avLst/>
          </a:prstGeom>
        </p:spPr>
      </p:pic>
      <p:sp>
        <p:nvSpPr>
          <p:cNvPr id="7" name="Rectangle 6"/>
          <p:cNvSpPr/>
          <p:nvPr/>
        </p:nvSpPr>
        <p:spPr>
          <a:xfrm>
            <a:off x="5379501" y="6106416"/>
            <a:ext cx="3889489" cy="584775"/>
          </a:xfrm>
          <a:prstGeom prst="rect">
            <a:avLst/>
          </a:prstGeom>
        </p:spPr>
        <p:txBody>
          <a:bodyPr wrap="square">
            <a:spAutoFit/>
          </a:bodyPr>
          <a:lstStyle/>
          <a:p>
            <a:r>
              <a:rPr lang="en-US" sz="1600" dirty="0"/>
              <a:t>Zero-Shot Learning via Visual Abstraction</a:t>
            </a:r>
            <a:r>
              <a:rPr lang="en-US" sz="1600" dirty="0" smtClean="0"/>
              <a:t>, </a:t>
            </a:r>
          </a:p>
          <a:p>
            <a:r>
              <a:rPr lang="en-US" sz="1600" dirty="0" smtClean="0"/>
              <a:t>Antol, Zitnick and Parikh, ECCV 2014</a:t>
            </a:r>
            <a:endParaRPr lang="en-US" sz="1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19" y="5203697"/>
            <a:ext cx="1127490" cy="1127490"/>
          </a:xfrm>
          <a:prstGeom prst="rect">
            <a:avLst/>
          </a:prstGeom>
          <a:ln w="19050">
            <a:solidFill>
              <a:schemeClr val="tx1"/>
            </a:solidFill>
          </a:ln>
        </p:spPr>
      </p:pic>
      <p:sp>
        <p:nvSpPr>
          <p:cNvPr id="8" name="Rectangle 7"/>
          <p:cNvSpPr/>
          <p:nvPr/>
        </p:nvSpPr>
        <p:spPr>
          <a:xfrm>
            <a:off x="376570" y="6331187"/>
            <a:ext cx="1856219" cy="400110"/>
          </a:xfrm>
          <a:prstGeom prst="rect">
            <a:avLst/>
          </a:prstGeom>
        </p:spPr>
        <p:txBody>
          <a:bodyPr wrap="square">
            <a:spAutoFit/>
          </a:bodyPr>
          <a:lstStyle/>
          <a:p>
            <a:r>
              <a:rPr lang="en-US" sz="2000" dirty="0" smtClean="0"/>
              <a:t>Stan Antol, VT</a:t>
            </a:r>
            <a:endParaRPr lang="en-US" sz="2000" dirty="0"/>
          </a:p>
        </p:txBody>
      </p:sp>
    </p:spTree>
    <p:extLst>
      <p:ext uri="{BB962C8B-B14F-4D97-AF65-F5344CB8AC3E}">
        <p14:creationId xmlns:p14="http://schemas.microsoft.com/office/powerpoint/2010/main" val="30097358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41561"/>
          <a:stretch/>
        </p:blipFill>
        <p:spPr>
          <a:xfrm>
            <a:off x="608915" y="334404"/>
            <a:ext cx="8230029" cy="5236420"/>
          </a:xfrm>
          <a:prstGeom prst="rect">
            <a:avLst/>
          </a:prstGeom>
        </p:spPr>
      </p:pic>
      <p:pic>
        <p:nvPicPr>
          <p:cNvPr id="5" name="Picture 4"/>
          <p:cNvPicPr>
            <a:picLocks noChangeAspect="1"/>
          </p:cNvPicPr>
          <p:nvPr/>
        </p:nvPicPr>
        <p:blipFill rotWithShape="1">
          <a:blip r:embed="rId2"/>
          <a:srcRect l="58935" r="503"/>
          <a:stretch/>
        </p:blipFill>
        <p:spPr>
          <a:xfrm>
            <a:off x="3144496" y="334404"/>
            <a:ext cx="5710065" cy="5236420"/>
          </a:xfrm>
          <a:prstGeom prst="rect">
            <a:avLst/>
          </a:prstGeom>
        </p:spPr>
      </p:pic>
    </p:spTree>
    <p:extLst>
      <p:ext uri="{BB962C8B-B14F-4D97-AF65-F5344CB8AC3E}">
        <p14:creationId xmlns:p14="http://schemas.microsoft.com/office/powerpoint/2010/main" val="19771692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57225" y="1007612"/>
            <a:ext cx="8016583" cy="4050164"/>
            <a:chOff x="160421" y="1260577"/>
            <a:chExt cx="9635435" cy="4868045"/>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930" r="24210"/>
            <a:stretch/>
          </p:blipFill>
          <p:spPr>
            <a:xfrm>
              <a:off x="5112349" y="3803983"/>
              <a:ext cx="3122338" cy="2324638"/>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105" r="24211"/>
            <a:stretch/>
          </p:blipFill>
          <p:spPr>
            <a:xfrm>
              <a:off x="160421" y="1260577"/>
              <a:ext cx="3112168" cy="232463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281" r="24035"/>
            <a:stretch/>
          </p:blipFill>
          <p:spPr>
            <a:xfrm>
              <a:off x="3416969" y="1260577"/>
              <a:ext cx="3112169" cy="232463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1930" r="24210"/>
            <a:stretch/>
          </p:blipFill>
          <p:spPr>
            <a:xfrm>
              <a:off x="6673518" y="1260578"/>
              <a:ext cx="3122338" cy="2324638"/>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2105" r="24035"/>
            <a:stretch/>
          </p:blipFill>
          <p:spPr>
            <a:xfrm>
              <a:off x="1815695" y="3803983"/>
              <a:ext cx="3122339" cy="2324639"/>
            </a:xfrm>
            <a:prstGeom prst="rect">
              <a:avLst/>
            </a:prstGeom>
            <a:ln>
              <a:noFill/>
            </a:ln>
          </p:spPr>
        </p:pic>
      </p:grpSp>
      <p:sp>
        <p:nvSpPr>
          <p:cNvPr id="10" name="Title 1"/>
          <p:cNvSpPr>
            <a:spLocks noGrp="1"/>
          </p:cNvSpPr>
          <p:nvPr>
            <p:ph type="title"/>
          </p:nvPr>
        </p:nvSpPr>
        <p:spPr>
          <a:xfrm>
            <a:off x="228600" y="159196"/>
            <a:ext cx="7886700" cy="833933"/>
          </a:xfrm>
        </p:spPr>
        <p:txBody>
          <a:bodyPr/>
          <a:lstStyle/>
          <a:p>
            <a:r>
              <a:rPr lang="en-US" dirty="0" smtClean="0"/>
              <a:t>Time</a:t>
            </a:r>
            <a:endParaRPr lang="en-US" dirty="0"/>
          </a:p>
        </p:txBody>
      </p:sp>
      <p:sp>
        <p:nvSpPr>
          <p:cNvPr id="11" name="Rectangle 10"/>
          <p:cNvSpPr/>
          <p:nvPr/>
        </p:nvSpPr>
        <p:spPr>
          <a:xfrm>
            <a:off x="3065443" y="6368898"/>
            <a:ext cx="6628800" cy="338554"/>
          </a:xfrm>
          <a:prstGeom prst="rect">
            <a:avLst/>
          </a:prstGeom>
        </p:spPr>
        <p:txBody>
          <a:bodyPr wrap="square">
            <a:spAutoFit/>
          </a:bodyPr>
          <a:lstStyle/>
          <a:p>
            <a:r>
              <a:rPr lang="en-US" sz="1600" dirty="0"/>
              <a:t>Predicting Object Dynamics in Scenes, </a:t>
            </a:r>
            <a:r>
              <a:rPr lang="en-US" sz="1600" dirty="0" smtClean="0"/>
              <a:t>Fouhey and Zitnick, CVPR 2014</a:t>
            </a:r>
            <a:endParaRPr lang="en-US" sz="1600" dirty="0"/>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r="50744" b="50360"/>
          <a:stretch/>
        </p:blipFill>
        <p:spPr>
          <a:xfrm>
            <a:off x="334172" y="5208258"/>
            <a:ext cx="959723" cy="1160640"/>
          </a:xfrm>
          <a:prstGeom prst="rect">
            <a:avLst/>
          </a:prstGeom>
          <a:ln w="28575">
            <a:solidFill>
              <a:schemeClr val="tx1"/>
            </a:solidFill>
          </a:ln>
        </p:spPr>
      </p:pic>
      <p:sp>
        <p:nvSpPr>
          <p:cNvPr id="3" name="TextBox 2"/>
          <p:cNvSpPr txBox="1"/>
          <p:nvPr/>
        </p:nvSpPr>
        <p:spPr>
          <a:xfrm>
            <a:off x="228600" y="6368898"/>
            <a:ext cx="1901422" cy="338554"/>
          </a:xfrm>
          <a:prstGeom prst="rect">
            <a:avLst/>
          </a:prstGeom>
          <a:noFill/>
        </p:spPr>
        <p:txBody>
          <a:bodyPr wrap="square" rtlCol="0">
            <a:spAutoFit/>
          </a:bodyPr>
          <a:lstStyle/>
          <a:p>
            <a:r>
              <a:rPr lang="en-US" sz="1600" dirty="0" smtClean="0"/>
              <a:t>David Fouhey, CMU</a:t>
            </a:r>
            <a:endParaRPr lang="en-US" sz="1600" dirty="0"/>
          </a:p>
        </p:txBody>
      </p:sp>
    </p:spTree>
    <p:extLst>
      <p:ext uri="{BB962C8B-B14F-4D97-AF65-F5344CB8AC3E}">
        <p14:creationId xmlns:p14="http://schemas.microsoft.com/office/powerpoint/2010/main" val="3210821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0038" y="1363579"/>
            <a:ext cx="8920884" cy="4283244"/>
            <a:chOff x="-3253840" y="929466"/>
            <a:chExt cx="15773399" cy="7573388"/>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106" r="21929"/>
            <a:stretch/>
          </p:blipFill>
          <p:spPr>
            <a:xfrm>
              <a:off x="4875494" y="4836154"/>
              <a:ext cx="5117432" cy="366669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2281" r="22105"/>
            <a:stretch/>
          </p:blipFill>
          <p:spPr>
            <a:xfrm>
              <a:off x="-3253840" y="929466"/>
              <a:ext cx="5085349" cy="366669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281" r="22105"/>
            <a:stretch/>
          </p:blipFill>
          <p:spPr>
            <a:xfrm>
              <a:off x="2090185" y="929466"/>
              <a:ext cx="5085349" cy="366669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2281" r="22105"/>
            <a:stretch/>
          </p:blipFill>
          <p:spPr>
            <a:xfrm>
              <a:off x="7434210" y="929466"/>
              <a:ext cx="5085349" cy="366669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2105" r="21931"/>
            <a:stretch/>
          </p:blipFill>
          <p:spPr>
            <a:xfrm>
              <a:off x="-529290" y="4836155"/>
              <a:ext cx="5117432" cy="3666699"/>
            </a:xfrm>
            <a:prstGeom prst="rect">
              <a:avLst/>
            </a:prstGeom>
            <a:ln>
              <a:noFill/>
            </a:ln>
          </p:spPr>
        </p:pic>
      </p:grpSp>
      <p:sp>
        <p:nvSpPr>
          <p:cNvPr id="12" name="Rectangle 11"/>
          <p:cNvSpPr/>
          <p:nvPr/>
        </p:nvSpPr>
        <p:spPr>
          <a:xfrm>
            <a:off x="2415361" y="6368898"/>
            <a:ext cx="6628800" cy="369332"/>
          </a:xfrm>
          <a:prstGeom prst="rect">
            <a:avLst/>
          </a:prstGeom>
        </p:spPr>
        <p:txBody>
          <a:bodyPr wrap="square">
            <a:spAutoFit/>
          </a:bodyPr>
          <a:lstStyle/>
          <a:p>
            <a:r>
              <a:rPr lang="en-US" dirty="0"/>
              <a:t>Predicting Object Dynamics in Scenes, </a:t>
            </a:r>
            <a:r>
              <a:rPr lang="en-US" dirty="0" smtClean="0"/>
              <a:t>Fouhey and Zitnick, CVPR 2014</a:t>
            </a:r>
            <a:endParaRPr lang="en-US" dirty="0"/>
          </a:p>
        </p:txBody>
      </p:sp>
      <p:sp>
        <p:nvSpPr>
          <p:cNvPr id="11" name="Title 1"/>
          <p:cNvSpPr txBox="1">
            <a:spLocks/>
          </p:cNvSpPr>
          <p:nvPr/>
        </p:nvSpPr>
        <p:spPr>
          <a:xfrm>
            <a:off x="228600" y="159196"/>
            <a:ext cx="7886700" cy="833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Time</a:t>
            </a:r>
            <a:endParaRPr lang="en-US" dirty="0"/>
          </a:p>
        </p:txBody>
      </p:sp>
    </p:spTree>
    <p:extLst>
      <p:ext uri="{BB962C8B-B14F-4D97-AF65-F5344CB8AC3E}">
        <p14:creationId xmlns:p14="http://schemas.microsoft.com/office/powerpoint/2010/main" val="20471422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david\Dropbox\ClipartPredictions\cameraReady\figures\motwithoutb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5181600" cy="414528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71333" y="5939448"/>
            <a:ext cx="8401334" cy="399936"/>
            <a:chOff x="610738" y="5939448"/>
            <a:chExt cx="8401334" cy="399936"/>
          </a:xfrm>
        </p:grpSpPr>
        <p:pic>
          <p:nvPicPr>
            <p:cNvPr id="6" name="Picture 2" descr="C:\Users\david\Dropbox\talks\MSRPrediction\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672" y="5947011"/>
              <a:ext cx="4876800" cy="3923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0738" y="5939448"/>
              <a:ext cx="1752600" cy="369332"/>
            </a:xfrm>
            <a:prstGeom prst="rect">
              <a:avLst/>
            </a:prstGeom>
            <a:noFill/>
          </p:spPr>
          <p:txBody>
            <a:bodyPr wrap="square" rtlCol="0">
              <a:spAutoFit/>
            </a:bodyPr>
            <a:lstStyle/>
            <a:p>
              <a:pPr algn="r"/>
              <a:r>
                <a:rPr lang="en-US" dirty="0" smtClean="0"/>
                <a:t>Less Likely </a:t>
              </a:r>
            </a:p>
          </p:txBody>
        </p:sp>
        <p:sp>
          <p:nvSpPr>
            <p:cNvPr id="8" name="TextBox 7"/>
            <p:cNvSpPr txBox="1"/>
            <p:nvPr/>
          </p:nvSpPr>
          <p:spPr>
            <a:xfrm>
              <a:off x="7259472" y="5939448"/>
              <a:ext cx="1752600" cy="369332"/>
            </a:xfrm>
            <a:prstGeom prst="rect">
              <a:avLst/>
            </a:prstGeom>
            <a:noFill/>
          </p:spPr>
          <p:txBody>
            <a:bodyPr wrap="square" rtlCol="0">
              <a:spAutoFit/>
            </a:bodyPr>
            <a:lstStyle/>
            <a:p>
              <a:r>
                <a:rPr lang="en-US" dirty="0" smtClean="0"/>
                <a:t>More Likely</a:t>
              </a:r>
            </a:p>
          </p:txBody>
        </p:sp>
      </p:grpSp>
      <p:sp>
        <p:nvSpPr>
          <p:cNvPr id="9" name="Title 1"/>
          <p:cNvSpPr>
            <a:spLocks noGrp="1"/>
          </p:cNvSpPr>
          <p:nvPr>
            <p:ph type="title"/>
          </p:nvPr>
        </p:nvSpPr>
        <p:spPr>
          <a:xfrm>
            <a:off x="168422" y="44178"/>
            <a:ext cx="7886700" cy="1325563"/>
          </a:xfrm>
        </p:spPr>
        <p:txBody>
          <a:bodyPr>
            <a:normAutofit/>
          </a:bodyPr>
          <a:lstStyle/>
          <a:p>
            <a:r>
              <a:rPr lang="en-US" sz="3600" dirty="0" smtClean="0">
                <a:latin typeface="Segoe UI Semilight" panose="020B0402040204020203" pitchFamily="34" charset="0"/>
                <a:cs typeface="Segoe UI Semilight" panose="020B0402040204020203" pitchFamily="34" charset="0"/>
              </a:rPr>
              <a:t>Temporal knowledge</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996400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22" y="44178"/>
            <a:ext cx="7886700" cy="1325563"/>
          </a:xfrm>
        </p:spPr>
        <p:txBody>
          <a:bodyPr>
            <a:normAutofit/>
          </a:bodyPr>
          <a:lstStyle/>
          <a:p>
            <a:r>
              <a:rPr lang="en-US" sz="3600" smtClean="0">
                <a:latin typeface="Segoe UI Semilight" panose="020B0402040204020203" pitchFamily="34" charset="0"/>
                <a:cs typeface="Segoe UI Semilight" panose="020B0402040204020203" pitchFamily="34" charset="0"/>
              </a:rPr>
              <a:t>Visualizing the Model</a:t>
            </a:r>
            <a:endParaRPr lang="en-US" sz="3600" dirty="0">
              <a:latin typeface="Segoe UI Semilight" panose="020B0402040204020203" pitchFamily="34" charset="0"/>
              <a:cs typeface="Segoe UI Semilight" panose="020B0402040204020203" pitchFamily="34" charset="0"/>
            </a:endParaRPr>
          </a:p>
        </p:txBody>
      </p:sp>
      <p:pic>
        <p:nvPicPr>
          <p:cNvPr id="9" name="Picture 2" descr="C:\Users\david\Dropbox\ClipartPredictions\cameraReady\figures\motwithbe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53487"/>
            <a:ext cx="5181600" cy="414528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71333" y="5939448"/>
            <a:ext cx="8401334" cy="399936"/>
            <a:chOff x="610738" y="5939448"/>
            <a:chExt cx="8401334" cy="399936"/>
          </a:xfrm>
        </p:grpSpPr>
        <p:pic>
          <p:nvPicPr>
            <p:cNvPr id="11" name="Picture 2" descr="C:\Users\david\Dropbox\talks\MSRPrediction\b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672" y="5947011"/>
              <a:ext cx="4876800" cy="3923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0738" y="5939448"/>
              <a:ext cx="1752600" cy="369332"/>
            </a:xfrm>
            <a:prstGeom prst="rect">
              <a:avLst/>
            </a:prstGeom>
            <a:noFill/>
          </p:spPr>
          <p:txBody>
            <a:bodyPr wrap="square" rtlCol="0">
              <a:spAutoFit/>
            </a:bodyPr>
            <a:lstStyle/>
            <a:p>
              <a:pPr algn="r"/>
              <a:r>
                <a:rPr lang="en-US" dirty="0" smtClean="0"/>
                <a:t>Less Likely </a:t>
              </a:r>
            </a:p>
          </p:txBody>
        </p:sp>
        <p:sp>
          <p:nvSpPr>
            <p:cNvPr id="13" name="TextBox 12"/>
            <p:cNvSpPr txBox="1"/>
            <p:nvPr/>
          </p:nvSpPr>
          <p:spPr>
            <a:xfrm>
              <a:off x="7259472" y="5939448"/>
              <a:ext cx="1752600" cy="369332"/>
            </a:xfrm>
            <a:prstGeom prst="rect">
              <a:avLst/>
            </a:prstGeom>
            <a:noFill/>
          </p:spPr>
          <p:txBody>
            <a:bodyPr wrap="square" rtlCol="0">
              <a:spAutoFit/>
            </a:bodyPr>
            <a:lstStyle/>
            <a:p>
              <a:r>
                <a:rPr lang="en-US" dirty="0" smtClean="0"/>
                <a:t>More Likely</a:t>
              </a:r>
            </a:p>
          </p:txBody>
        </p:sp>
      </p:grpSp>
    </p:spTree>
    <p:extLst>
      <p:ext uri="{BB962C8B-B14F-4D97-AF65-F5344CB8AC3E}">
        <p14:creationId xmlns:p14="http://schemas.microsoft.com/office/powerpoint/2010/main" val="32733899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24100" y="1579499"/>
            <a:ext cx="2529200" cy="2095500"/>
          </a:xfrm>
          <a:prstGeom prst="rect">
            <a:avLst/>
          </a:prstGeom>
        </p:spPr>
      </p:pic>
      <p:pic>
        <p:nvPicPr>
          <p:cNvPr id="6" name="Picture 5"/>
          <p:cNvPicPr>
            <a:picLocks noChangeAspect="1"/>
          </p:cNvPicPr>
          <p:nvPr/>
        </p:nvPicPr>
        <p:blipFill>
          <a:blip r:embed="rId3"/>
          <a:stretch>
            <a:fillRect/>
          </a:stretch>
        </p:blipFill>
        <p:spPr>
          <a:xfrm>
            <a:off x="2324100" y="3947778"/>
            <a:ext cx="2529200" cy="2098582"/>
          </a:xfrm>
          <a:prstGeom prst="rect">
            <a:avLst/>
          </a:prstGeom>
        </p:spPr>
      </p:pic>
      <p:pic>
        <p:nvPicPr>
          <p:cNvPr id="7" name="Picture 6"/>
          <p:cNvPicPr>
            <a:picLocks noChangeAspect="1"/>
          </p:cNvPicPr>
          <p:nvPr/>
        </p:nvPicPr>
        <p:blipFill>
          <a:blip r:embed="rId4"/>
          <a:stretch>
            <a:fillRect/>
          </a:stretch>
        </p:blipFill>
        <p:spPr>
          <a:xfrm>
            <a:off x="4888311" y="1573839"/>
            <a:ext cx="1994801" cy="2106820"/>
          </a:xfrm>
          <a:prstGeom prst="rect">
            <a:avLst/>
          </a:prstGeom>
        </p:spPr>
      </p:pic>
      <p:pic>
        <p:nvPicPr>
          <p:cNvPr id="8" name="Picture 7"/>
          <p:cNvPicPr>
            <a:picLocks noChangeAspect="1"/>
          </p:cNvPicPr>
          <p:nvPr/>
        </p:nvPicPr>
        <p:blipFill>
          <a:blip r:embed="rId5"/>
          <a:stretch>
            <a:fillRect/>
          </a:stretch>
        </p:blipFill>
        <p:spPr>
          <a:xfrm>
            <a:off x="4906846" y="3943659"/>
            <a:ext cx="1769383" cy="2106820"/>
          </a:xfrm>
          <a:prstGeom prst="rect">
            <a:avLst/>
          </a:prstGeom>
        </p:spPr>
      </p:pic>
      <p:sp>
        <p:nvSpPr>
          <p:cNvPr id="9" name="Title 1"/>
          <p:cNvSpPr>
            <a:spLocks noGrp="1"/>
          </p:cNvSpPr>
          <p:nvPr>
            <p:ph type="title"/>
          </p:nvPr>
        </p:nvSpPr>
        <p:spPr>
          <a:xfrm>
            <a:off x="316230" y="0"/>
            <a:ext cx="7886700" cy="1325563"/>
          </a:xfrm>
        </p:spPr>
        <p:txBody>
          <a:bodyPr/>
          <a:lstStyle/>
          <a:p>
            <a:r>
              <a:rPr lang="en-US" dirty="0" smtClean="0"/>
              <a:t>Real images</a:t>
            </a:r>
            <a:endParaRPr lang="en-US" dirty="0"/>
          </a:p>
        </p:txBody>
      </p:sp>
    </p:spTree>
    <p:extLst>
      <p:ext uri="{BB962C8B-B14F-4D97-AF65-F5344CB8AC3E}">
        <p14:creationId xmlns:p14="http://schemas.microsoft.com/office/powerpoint/2010/main" val="3966658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6230" y="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dirty="0" smtClean="0"/>
              <a:t>Real images</a:t>
            </a:r>
            <a:endParaRPr lang="en-US" dirty="0"/>
          </a:p>
        </p:txBody>
      </p:sp>
      <p:pic>
        <p:nvPicPr>
          <p:cNvPr id="5" name="Picture 4"/>
          <p:cNvPicPr>
            <a:picLocks noChangeAspect="1"/>
          </p:cNvPicPr>
          <p:nvPr/>
        </p:nvPicPr>
        <p:blipFill>
          <a:blip r:embed="rId2"/>
          <a:stretch>
            <a:fillRect/>
          </a:stretch>
        </p:blipFill>
        <p:spPr>
          <a:xfrm>
            <a:off x="182880" y="1901772"/>
            <a:ext cx="8798602" cy="3272207"/>
          </a:xfrm>
          <a:prstGeom prst="rect">
            <a:avLst/>
          </a:prstGeom>
        </p:spPr>
      </p:pic>
    </p:spTree>
    <p:extLst>
      <p:ext uri="{BB962C8B-B14F-4D97-AF65-F5344CB8AC3E}">
        <p14:creationId xmlns:p14="http://schemas.microsoft.com/office/powerpoint/2010/main" val="1467370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C201EC0">
            <a:hlinkClick r:id="" action="ppaction://media"/>
          </p:cNvPr>
          <p:cNvPicPr>
            <a:picLocks noChangeAspect="1"/>
          </p:cNvPicPr>
          <p:nvPr>
            <a:videoFile r:link="rId1"/>
            <p:extLst>
              <p:ext uri="{DAA4B4D4-6D71-4841-9C94-3DE7FCFB9230}">
                <p14:media xmlns:p14="http://schemas.microsoft.com/office/powerpoint/2010/main" r:embed="rId2">
                  <p14:trim st="7433" end="3567"/>
                </p14:media>
              </p:ext>
            </p:extLst>
          </p:nvPr>
        </p:nvPicPr>
        <p:blipFill>
          <a:blip r:embed="rId4"/>
          <a:stretch>
            <a:fillRect/>
          </a:stretch>
        </p:blipFill>
        <p:spPr>
          <a:xfrm>
            <a:off x="1044167" y="151255"/>
            <a:ext cx="11409756" cy="6417988"/>
          </a:xfrm>
          <a:prstGeom prst="rect">
            <a:avLst/>
          </a:prstGeom>
        </p:spPr>
      </p:pic>
      <p:sp>
        <p:nvSpPr>
          <p:cNvPr id="3" name="Rectangle 2"/>
          <p:cNvSpPr/>
          <p:nvPr/>
        </p:nvSpPr>
        <p:spPr>
          <a:xfrm>
            <a:off x="213131" y="0"/>
            <a:ext cx="3416968" cy="669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9245" y="528034"/>
            <a:ext cx="3374265" cy="1754326"/>
          </a:xfrm>
          <a:prstGeom prst="rect">
            <a:avLst/>
          </a:prstGeom>
          <a:noFill/>
        </p:spPr>
        <p:txBody>
          <a:bodyPr wrap="square" rtlCol="0">
            <a:spAutoFit/>
          </a:bodyPr>
          <a:lstStyle/>
          <a:p>
            <a:r>
              <a:rPr lang="en-US" sz="3600" dirty="0" smtClean="0">
                <a:latin typeface="Segoe UI" panose="020B0502040204020203" pitchFamily="34" charset="0"/>
                <a:cs typeface="Segoe UI" panose="020B0502040204020203" pitchFamily="34" charset="0"/>
              </a:rPr>
              <a:t>A girl and boy</a:t>
            </a:r>
          </a:p>
          <a:p>
            <a:r>
              <a:rPr lang="en-US" sz="3600" dirty="0">
                <a:latin typeface="Segoe UI" panose="020B0502040204020203" pitchFamily="34" charset="0"/>
                <a:cs typeface="Segoe UI" panose="020B0502040204020203" pitchFamily="34" charset="0"/>
              </a:rPr>
              <a:t>k</a:t>
            </a:r>
            <a:r>
              <a:rPr lang="en-US" sz="3600" dirty="0" smtClean="0">
                <a:latin typeface="Segoe UI" panose="020B0502040204020203" pitchFamily="34" charset="0"/>
                <a:cs typeface="Segoe UI" panose="020B0502040204020203" pitchFamily="34" charset="0"/>
              </a:rPr>
              <a:t>nocked down the tower.</a:t>
            </a:r>
            <a:endParaRPr lang="en-US" sz="3600" dirty="0">
              <a:latin typeface="Segoe UI" panose="020B0502040204020203" pitchFamily="34" charset="0"/>
              <a:cs typeface="Segoe UI" panose="020B0502040204020203" pitchFamily="34" charset="0"/>
            </a:endParaRPr>
          </a:p>
        </p:txBody>
      </p:sp>
      <p:sp>
        <p:nvSpPr>
          <p:cNvPr id="6" name="Rectangle 5"/>
          <p:cNvSpPr/>
          <p:nvPr/>
        </p:nvSpPr>
        <p:spPr>
          <a:xfrm>
            <a:off x="9193272" y="168442"/>
            <a:ext cx="3416968" cy="669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07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25253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2955" y="1992570"/>
            <a:ext cx="8543500" cy="2646878"/>
          </a:xfrm>
          <a:prstGeom prst="rect">
            <a:avLst/>
          </a:prstGeom>
          <a:gradFill flip="none" rotWithShape="1">
            <a:gsLst>
              <a:gs pos="0">
                <a:schemeClr val="accent1">
                  <a:lumMod val="60000"/>
                  <a:lumOff val="40000"/>
                </a:schemeClr>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33974" y="2041772"/>
            <a:ext cx="3289111" cy="2646878"/>
          </a:xfrm>
          <a:prstGeom prst="rect">
            <a:avLst/>
          </a:prstGeom>
          <a:noFill/>
        </p:spPr>
        <p:txBody>
          <a:bodyPr wrap="square" rtlCol="0">
            <a:spAutoFit/>
          </a:bodyPr>
          <a:lstStyle/>
          <a:p>
            <a:r>
              <a:rPr lang="en-US" sz="16600" dirty="0" smtClean="0"/>
              <a:t>CV</a:t>
            </a:r>
            <a:endParaRPr lang="en-US" sz="16600" dirty="0"/>
          </a:p>
        </p:txBody>
      </p:sp>
      <p:sp>
        <p:nvSpPr>
          <p:cNvPr id="5" name="TextBox 4"/>
          <p:cNvSpPr txBox="1"/>
          <p:nvPr/>
        </p:nvSpPr>
        <p:spPr>
          <a:xfrm>
            <a:off x="6387153" y="1992570"/>
            <a:ext cx="2429302" cy="2646878"/>
          </a:xfrm>
          <a:prstGeom prst="rect">
            <a:avLst/>
          </a:prstGeom>
          <a:noFill/>
        </p:spPr>
        <p:txBody>
          <a:bodyPr wrap="square" rtlCol="0">
            <a:spAutoFit/>
          </a:bodyPr>
          <a:lstStyle/>
          <a:p>
            <a:r>
              <a:rPr lang="en-US" sz="16600" dirty="0" smtClean="0"/>
              <a:t>AI</a:t>
            </a:r>
            <a:endParaRPr lang="en-US" sz="16600" dirty="0"/>
          </a:p>
        </p:txBody>
      </p:sp>
      <p:sp>
        <p:nvSpPr>
          <p:cNvPr id="7" name="TextBox 6"/>
          <p:cNvSpPr txBox="1"/>
          <p:nvPr/>
        </p:nvSpPr>
        <p:spPr>
          <a:xfrm>
            <a:off x="177419" y="1223129"/>
            <a:ext cx="3862317" cy="769441"/>
          </a:xfrm>
          <a:prstGeom prst="rect">
            <a:avLst/>
          </a:prstGeom>
          <a:noFill/>
        </p:spPr>
        <p:txBody>
          <a:bodyPr wrap="square" rtlCol="0">
            <a:spAutoFit/>
          </a:bodyPr>
          <a:lstStyle/>
          <a:p>
            <a:r>
              <a:rPr lang="en-US" sz="4400" dirty="0" smtClean="0"/>
              <a:t>Semantics</a:t>
            </a:r>
            <a:endParaRPr lang="en-US" sz="44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78" y="3067000"/>
            <a:ext cx="1204069" cy="1173967"/>
          </a:xfrm>
          <a:prstGeom prst="rect">
            <a:avLst/>
          </a:prstGeom>
        </p:spPr>
      </p:pic>
    </p:spTree>
    <p:extLst>
      <p:ext uri="{BB962C8B-B14F-4D97-AF65-F5344CB8AC3E}">
        <p14:creationId xmlns:p14="http://schemas.microsoft.com/office/powerpoint/2010/main" val="124307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9514"/>
          <a:stretch/>
        </p:blipFill>
        <p:spPr>
          <a:xfrm>
            <a:off x="0" y="0"/>
            <a:ext cx="9144000" cy="6861976"/>
          </a:xfrm>
          <a:prstGeom prst="rect">
            <a:avLst/>
          </a:prstGeom>
        </p:spPr>
      </p:pic>
      <p:sp>
        <p:nvSpPr>
          <p:cNvPr id="5" name="Rectangle 4"/>
          <p:cNvSpPr/>
          <p:nvPr/>
        </p:nvSpPr>
        <p:spPr>
          <a:xfrm>
            <a:off x="0" y="0"/>
            <a:ext cx="9144000" cy="686197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92273" y="4617076"/>
            <a:ext cx="2591873" cy="1120764"/>
          </a:xfrm>
          <a:effectLst>
            <a:outerShdw blurRad="50800" dist="25400" dir="5400000" algn="ctr" rotWithShape="0">
              <a:schemeClr val="bg1"/>
            </a:outerShdw>
          </a:effectLst>
        </p:spPr>
        <p:txBody>
          <a:bodyPr>
            <a:normAutofit/>
          </a:bodyPr>
          <a:lstStyle/>
          <a:p>
            <a:pPr algn="l"/>
            <a:r>
              <a:rPr lang="en-US" sz="4900" dirty="0" smtClean="0">
                <a:latin typeface="Segoe UI Semilight" panose="020B0402040204020203" pitchFamily="34" charset="0"/>
                <a:cs typeface="Segoe UI Semilight" panose="020B0402040204020203" pitchFamily="34" charset="0"/>
              </a:rPr>
              <a:t>Thanks!</a:t>
            </a:r>
            <a:endParaRPr lang="en-US" dirty="0">
              <a:latin typeface="Segoe UI Semilight" panose="020B0402040204020203" pitchFamily="34" charset="0"/>
              <a:cs typeface="Segoe UI Semilight" panose="020B0402040204020203" pitchFamily="34" charset="0"/>
            </a:endParaRPr>
          </a:p>
        </p:txBody>
      </p:sp>
      <p:sp>
        <p:nvSpPr>
          <p:cNvPr id="6" name="Subtitle 2"/>
          <p:cNvSpPr txBox="1">
            <a:spLocks/>
          </p:cNvSpPr>
          <p:nvPr/>
        </p:nvSpPr>
        <p:spPr>
          <a:xfrm>
            <a:off x="7864849" y="6333066"/>
            <a:ext cx="1822805" cy="401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bg1">
                    <a:lumMod val="50000"/>
                  </a:schemeClr>
                </a:solidFill>
                <a:latin typeface="Segoe UI Semilight" panose="020B0402040204020203" pitchFamily="34" charset="0"/>
                <a:cs typeface="Segoe UI Semilight" panose="020B0402040204020203" pitchFamily="34" charset="0"/>
              </a:rPr>
              <a:t>Joan Miro</a:t>
            </a:r>
            <a:endParaRPr lang="en-US" sz="1200" dirty="0">
              <a:solidFill>
                <a:schemeClr val="bg1">
                  <a:lumMod val="50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7602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555</TotalTime>
  <Words>1632</Words>
  <Application>Microsoft Office PowerPoint</Application>
  <PresentationFormat>On-screen Show (4:3)</PresentationFormat>
  <Paragraphs>400</Paragraphs>
  <Slides>92</Slides>
  <Notes>5</Notes>
  <HiddenSlides>6</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92</vt:i4>
      </vt:variant>
    </vt:vector>
  </HeadingPairs>
  <TitlesOfParts>
    <vt:vector size="102" baseType="lpstr">
      <vt:lpstr>Arial</vt:lpstr>
      <vt:lpstr>Calibri</vt:lpstr>
      <vt:lpstr>Calibri Light</vt:lpstr>
      <vt:lpstr>NimbusRomNo9L-Regu</vt:lpstr>
      <vt:lpstr>NimbusRomNo9L-ReguItal</vt:lpstr>
      <vt:lpstr>Segoe UI</vt:lpstr>
      <vt:lpstr>Segoe UI Light</vt:lpstr>
      <vt:lpstr>Segoe UI Semilight</vt:lpstr>
      <vt:lpstr>Times New Roman</vt:lpstr>
      <vt:lpstr>Office Theme</vt:lpstr>
      <vt:lpstr>Commonsense, vision and language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Recurrent Neural Networks</vt:lpstr>
      <vt:lpstr>Our model</vt:lpstr>
      <vt:lpstr>Sentence generation</vt:lpstr>
      <vt:lpstr>Visual feature generation</vt:lpstr>
      <vt:lpstr>PowerPoint Presentation</vt:lpstr>
      <vt:lpstr>PowerPoint Presentation</vt:lpstr>
      <vt:lpstr>PowerPoint Presentation</vt:lpstr>
      <vt:lpstr>PowerPoint Presentation</vt:lpstr>
      <vt:lpstr>PowerPoint Presentation</vt:lpstr>
      <vt:lpstr>PowerPoint Presentation</vt:lpstr>
      <vt:lpstr>What is a “good” caption anyway?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MS COCO 2015 (full release)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crazy zebra climbing a giraffe to get a better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birds with blue feet.</vt:lpstr>
      <vt:lpstr>Two birds with funny blue feet.</vt:lpstr>
      <vt:lpstr>Our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vt:lpstr>
      <vt:lpstr>Relations</vt:lpstr>
      <vt:lpstr>Qualitative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vt:lpstr>
      <vt:lpstr>PowerPoint Presentation</vt:lpstr>
      <vt:lpstr>Temporal knowledge</vt:lpstr>
      <vt:lpstr>Visualizing the Model</vt:lpstr>
      <vt:lpstr>Real images</vt:lpstr>
      <vt:lpstr>PowerPoint Presentation</vt:lpstr>
      <vt:lpstr>PowerPoint Presentation</vt:lpstr>
      <vt:lpstr>PowerPoint Presentation</vt:lpstr>
      <vt:lpstr>Thanks!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Zitnick</dc:creator>
  <cp:lastModifiedBy>Larry Zitnick</cp:lastModifiedBy>
  <cp:revision>57</cp:revision>
  <dcterms:created xsi:type="dcterms:W3CDTF">2015-01-12T03:57:16Z</dcterms:created>
  <dcterms:modified xsi:type="dcterms:W3CDTF">2015-02-03T19:44:02Z</dcterms:modified>
</cp:coreProperties>
</file>