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sldIdLst>
    <p:sldId id="256" r:id="rId2"/>
    <p:sldId id="278" r:id="rId3"/>
    <p:sldId id="282" r:id="rId4"/>
    <p:sldId id="283" r:id="rId5"/>
    <p:sldId id="261" r:id="rId6"/>
    <p:sldId id="263" r:id="rId7"/>
    <p:sldId id="315" r:id="rId8"/>
    <p:sldId id="269" r:id="rId9"/>
    <p:sldId id="306" r:id="rId10"/>
    <p:sldId id="314" r:id="rId11"/>
    <p:sldId id="307" r:id="rId12"/>
    <p:sldId id="326" r:id="rId13"/>
    <p:sldId id="309" r:id="rId14"/>
    <p:sldId id="310" r:id="rId15"/>
    <p:sldId id="312" r:id="rId16"/>
    <p:sldId id="311" r:id="rId17"/>
    <p:sldId id="308" r:id="rId18"/>
    <p:sldId id="327" r:id="rId19"/>
    <p:sldId id="313" r:id="rId20"/>
    <p:sldId id="268" r:id="rId21"/>
    <p:sldId id="317" r:id="rId22"/>
    <p:sldId id="318" r:id="rId23"/>
    <p:sldId id="321" r:id="rId24"/>
    <p:sldId id="322" r:id="rId25"/>
    <p:sldId id="267" r:id="rId26"/>
    <p:sldId id="319" r:id="rId27"/>
    <p:sldId id="274" r:id="rId28"/>
    <p:sldId id="277" r:id="rId29"/>
    <p:sldId id="284" r:id="rId30"/>
    <p:sldId id="316" r:id="rId31"/>
    <p:sldId id="285" r:id="rId32"/>
    <p:sldId id="320" r:id="rId33"/>
    <p:sldId id="286" r:id="rId34"/>
    <p:sldId id="301" r:id="rId35"/>
    <p:sldId id="324" r:id="rId36"/>
    <p:sldId id="325" r:id="rId37"/>
    <p:sldId id="323" r:id="rId38"/>
    <p:sldId id="294" r:id="rId39"/>
    <p:sldId id="295" r:id="rId40"/>
    <p:sldId id="296" r:id="rId41"/>
    <p:sldId id="297" r:id="rId42"/>
    <p:sldId id="287" r:id="rId43"/>
    <p:sldId id="290" r:id="rId44"/>
    <p:sldId id="289" r:id="rId45"/>
    <p:sldId id="304" r:id="rId46"/>
    <p:sldId id="305" r:id="rId47"/>
    <p:sldId id="292" r:id="rId48"/>
    <p:sldId id="298" r:id="rId49"/>
    <p:sldId id="291" r:id="rId50"/>
    <p:sldId id="300" r:id="rId51"/>
    <p:sldId id="299" r:id="rId52"/>
    <p:sldId id="280" r:id="rId53"/>
    <p:sldId id="293"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69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44614504994264"/>
          <c:y val="6.5079242365674528E-2"/>
          <c:w val="0.72337178311153627"/>
          <c:h val="0.79874234893425322"/>
        </c:manualLayout>
      </c:layout>
      <c:scatterChart>
        <c:scatterStyle val="lineMarker"/>
        <c:varyColors val="0"/>
        <c:ser>
          <c:idx val="0"/>
          <c:order val="0"/>
          <c:tx>
            <c:strRef>
              <c:f>Sheet1!$G$1</c:f>
              <c:strCache>
                <c:ptCount val="1"/>
                <c:pt idx="0">
                  <c:v>CIDEr</c:v>
                </c:pt>
              </c:strCache>
            </c:strRef>
          </c:tx>
          <c:spPr>
            <a:ln w="25400" cap="rnd">
              <a:noFill/>
              <a:round/>
            </a:ln>
            <a:effectLst/>
          </c:spPr>
          <c:marker>
            <c:symbol val="circle"/>
            <c:size val="5"/>
            <c:spPr>
              <a:solidFill>
                <a:schemeClr val="accent1"/>
              </a:solidFill>
              <a:ln w="50800">
                <a:solidFill>
                  <a:schemeClr val="accent1"/>
                </a:solidFill>
              </a:ln>
              <a:effectLst/>
            </c:spPr>
          </c:marker>
          <c:xVal>
            <c:numRef>
              <c:f>Sheet1!$B$2:$B$17</c:f>
              <c:numCache>
                <c:formatCode>General</c:formatCode>
                <c:ptCount val="16"/>
                <c:pt idx="0">
                  <c:v>0.63800000000000001</c:v>
                </c:pt>
                <c:pt idx="1">
                  <c:v>0.27300000000000002</c:v>
                </c:pt>
                <c:pt idx="2">
                  <c:v>0.26800000000000002</c:v>
                </c:pt>
                <c:pt idx="3">
                  <c:v>0.26200000000000001</c:v>
                </c:pt>
                <c:pt idx="4">
                  <c:v>0.25</c:v>
                </c:pt>
                <c:pt idx="5">
                  <c:v>0.246</c:v>
                </c:pt>
                <c:pt idx="6">
                  <c:v>0.223</c:v>
                </c:pt>
                <c:pt idx="7">
                  <c:v>0.216</c:v>
                </c:pt>
                <c:pt idx="8">
                  <c:v>0.20200000000000001</c:v>
                </c:pt>
                <c:pt idx="9">
                  <c:v>0.19400000000000001</c:v>
                </c:pt>
                <c:pt idx="10">
                  <c:v>0.19</c:v>
                </c:pt>
                <c:pt idx="11">
                  <c:v>0.16800000000000001</c:v>
                </c:pt>
                <c:pt idx="12">
                  <c:v>0.16700000000000001</c:v>
                </c:pt>
                <c:pt idx="13">
                  <c:v>0.16600000000000001</c:v>
                </c:pt>
                <c:pt idx="14">
                  <c:v>0.154</c:v>
                </c:pt>
                <c:pt idx="15">
                  <c:v>0.1</c:v>
                </c:pt>
              </c:numCache>
            </c:numRef>
          </c:xVal>
          <c:yVal>
            <c:numRef>
              <c:f>Sheet1!$G$2:$G$17</c:f>
              <c:numCache>
                <c:formatCode>General</c:formatCode>
                <c:ptCount val="16"/>
                <c:pt idx="0">
                  <c:v>0.91</c:v>
                </c:pt>
                <c:pt idx="1">
                  <c:v>0.94599999999999995</c:v>
                </c:pt>
                <c:pt idx="2">
                  <c:v>0.92500000000000004</c:v>
                </c:pt>
                <c:pt idx="3">
                  <c:v>0.878</c:v>
                </c:pt>
                <c:pt idx="4">
                  <c:v>0.93700000000000006</c:v>
                </c:pt>
                <c:pt idx="5">
                  <c:v>0.89100000000000001</c:v>
                </c:pt>
                <c:pt idx="6">
                  <c:v>0.93500000000000005</c:v>
                </c:pt>
                <c:pt idx="7">
                  <c:v>0.91600000000000004</c:v>
                </c:pt>
                <c:pt idx="8">
                  <c:v>0.85599999999999998</c:v>
                </c:pt>
                <c:pt idx="9">
                  <c:v>0.53600000000000003</c:v>
                </c:pt>
                <c:pt idx="10">
                  <c:v>0.89600000000000002</c:v>
                </c:pt>
                <c:pt idx="11">
                  <c:v>0.69</c:v>
                </c:pt>
                <c:pt idx="12">
                  <c:v>0.752</c:v>
                </c:pt>
                <c:pt idx="13">
                  <c:v>0.69199999999999995</c:v>
                </c:pt>
                <c:pt idx="14">
                  <c:v>0.71599999999999997</c:v>
                </c:pt>
                <c:pt idx="15">
                  <c:v>0.68200000000000005</c:v>
                </c:pt>
              </c:numCache>
            </c:numRef>
          </c:yVal>
          <c:smooth val="0"/>
        </c:ser>
        <c:ser>
          <c:idx val="1"/>
          <c:order val="1"/>
          <c:tx>
            <c:strRef>
              <c:f>Sheet1!$H$1</c:f>
              <c:strCache>
                <c:ptCount val="1"/>
                <c:pt idx="0">
                  <c:v>METEOR</c:v>
                </c:pt>
              </c:strCache>
            </c:strRef>
          </c:tx>
          <c:spPr>
            <a:ln w="25400" cap="rnd">
              <a:noFill/>
              <a:round/>
            </a:ln>
            <a:effectLst/>
          </c:spPr>
          <c:marker>
            <c:symbol val="circle"/>
            <c:size val="5"/>
            <c:spPr>
              <a:solidFill>
                <a:schemeClr val="accent2"/>
              </a:solidFill>
              <a:ln w="50800">
                <a:solidFill>
                  <a:schemeClr val="accent2"/>
                </a:solidFill>
              </a:ln>
              <a:effectLst/>
            </c:spPr>
          </c:marker>
          <c:xVal>
            <c:numRef>
              <c:f>Sheet1!$B$2:$B$17</c:f>
              <c:numCache>
                <c:formatCode>General</c:formatCode>
                <c:ptCount val="16"/>
                <c:pt idx="0">
                  <c:v>0.63800000000000001</c:v>
                </c:pt>
                <c:pt idx="1">
                  <c:v>0.27300000000000002</c:v>
                </c:pt>
                <c:pt idx="2">
                  <c:v>0.26800000000000002</c:v>
                </c:pt>
                <c:pt idx="3">
                  <c:v>0.26200000000000001</c:v>
                </c:pt>
                <c:pt idx="4">
                  <c:v>0.25</c:v>
                </c:pt>
                <c:pt idx="5">
                  <c:v>0.246</c:v>
                </c:pt>
                <c:pt idx="6">
                  <c:v>0.223</c:v>
                </c:pt>
                <c:pt idx="7">
                  <c:v>0.216</c:v>
                </c:pt>
                <c:pt idx="8">
                  <c:v>0.20200000000000001</c:v>
                </c:pt>
                <c:pt idx="9">
                  <c:v>0.19400000000000001</c:v>
                </c:pt>
                <c:pt idx="10">
                  <c:v>0.19</c:v>
                </c:pt>
                <c:pt idx="11">
                  <c:v>0.16800000000000001</c:v>
                </c:pt>
                <c:pt idx="12">
                  <c:v>0.16700000000000001</c:v>
                </c:pt>
                <c:pt idx="13">
                  <c:v>0.16600000000000001</c:v>
                </c:pt>
                <c:pt idx="14">
                  <c:v>0.154</c:v>
                </c:pt>
                <c:pt idx="15">
                  <c:v>0.1</c:v>
                </c:pt>
              </c:numCache>
            </c:numRef>
          </c:xVal>
          <c:yVal>
            <c:numRef>
              <c:f>Sheet1!$H$2:$H$17</c:f>
              <c:numCache>
                <c:formatCode>General</c:formatCode>
                <c:ptCount val="16"/>
                <c:pt idx="0">
                  <c:v>0.33500000000000002</c:v>
                </c:pt>
                <c:pt idx="1">
                  <c:v>0.34599999999999997</c:v>
                </c:pt>
                <c:pt idx="2">
                  <c:v>0.33100000000000002</c:v>
                </c:pt>
                <c:pt idx="3">
                  <c:v>0.32300000000000001</c:v>
                </c:pt>
                <c:pt idx="4">
                  <c:v>0.33900000000000002</c:v>
                </c:pt>
                <c:pt idx="5">
                  <c:v>0.32200000000000001</c:v>
                </c:pt>
                <c:pt idx="6">
                  <c:v>0.32500000000000001</c:v>
                </c:pt>
                <c:pt idx="7">
                  <c:v>0.318</c:v>
                </c:pt>
                <c:pt idx="8">
                  <c:v>0.318</c:v>
                </c:pt>
                <c:pt idx="9">
                  <c:v>0.252</c:v>
                </c:pt>
                <c:pt idx="10">
                  <c:v>0.32</c:v>
                </c:pt>
                <c:pt idx="11">
                  <c:v>0.28399999999999997</c:v>
                </c:pt>
                <c:pt idx="12">
                  <c:v>0.29399999999999998</c:v>
                </c:pt>
                <c:pt idx="13">
                  <c:v>0.28000000000000003</c:v>
                </c:pt>
                <c:pt idx="14">
                  <c:v>0.28799999999999998</c:v>
                </c:pt>
                <c:pt idx="15">
                  <c:v>0.27300000000000002</c:v>
                </c:pt>
              </c:numCache>
            </c:numRef>
          </c:yVal>
          <c:smooth val="0"/>
        </c:ser>
        <c:ser>
          <c:idx val="5"/>
          <c:order val="2"/>
          <c:tx>
            <c:strRef>
              <c:f>Sheet1!$M$1</c:f>
              <c:strCache>
                <c:ptCount val="1"/>
                <c:pt idx="0">
                  <c:v>BLEU 4</c:v>
                </c:pt>
              </c:strCache>
            </c:strRef>
          </c:tx>
          <c:spPr>
            <a:ln w="25400" cap="rnd">
              <a:noFill/>
              <a:round/>
            </a:ln>
            <a:effectLst/>
          </c:spPr>
          <c:marker>
            <c:symbol val="circle"/>
            <c:size val="5"/>
            <c:spPr>
              <a:solidFill>
                <a:schemeClr val="accent6"/>
              </a:solidFill>
              <a:ln w="50800">
                <a:solidFill>
                  <a:schemeClr val="accent6"/>
                </a:solidFill>
              </a:ln>
              <a:effectLst/>
            </c:spPr>
          </c:marker>
          <c:xVal>
            <c:numRef>
              <c:f>Sheet1!$B$2:$B$17</c:f>
              <c:numCache>
                <c:formatCode>General</c:formatCode>
                <c:ptCount val="16"/>
                <c:pt idx="0">
                  <c:v>0.63800000000000001</c:v>
                </c:pt>
                <c:pt idx="1">
                  <c:v>0.27300000000000002</c:v>
                </c:pt>
                <c:pt idx="2">
                  <c:v>0.26800000000000002</c:v>
                </c:pt>
                <c:pt idx="3">
                  <c:v>0.26200000000000001</c:v>
                </c:pt>
                <c:pt idx="4">
                  <c:v>0.25</c:v>
                </c:pt>
                <c:pt idx="5">
                  <c:v>0.246</c:v>
                </c:pt>
                <c:pt idx="6">
                  <c:v>0.223</c:v>
                </c:pt>
                <c:pt idx="7">
                  <c:v>0.216</c:v>
                </c:pt>
                <c:pt idx="8">
                  <c:v>0.20200000000000001</c:v>
                </c:pt>
                <c:pt idx="9">
                  <c:v>0.19400000000000001</c:v>
                </c:pt>
                <c:pt idx="10">
                  <c:v>0.19</c:v>
                </c:pt>
                <c:pt idx="11">
                  <c:v>0.16800000000000001</c:v>
                </c:pt>
                <c:pt idx="12">
                  <c:v>0.16700000000000001</c:v>
                </c:pt>
                <c:pt idx="13">
                  <c:v>0.16600000000000001</c:v>
                </c:pt>
                <c:pt idx="14">
                  <c:v>0.154</c:v>
                </c:pt>
                <c:pt idx="15">
                  <c:v>0.1</c:v>
                </c:pt>
              </c:numCache>
            </c:numRef>
          </c:xVal>
          <c:yVal>
            <c:numRef>
              <c:f>Sheet1!$M$2:$M$17</c:f>
              <c:numCache>
                <c:formatCode>General</c:formatCode>
                <c:ptCount val="16"/>
                <c:pt idx="0">
                  <c:v>0.47099999999999997</c:v>
                </c:pt>
                <c:pt idx="1">
                  <c:v>0.58699999999999997</c:v>
                </c:pt>
                <c:pt idx="2">
                  <c:v>0.56699999999999995</c:v>
                </c:pt>
                <c:pt idx="3">
                  <c:v>0.52300000000000002</c:v>
                </c:pt>
                <c:pt idx="4">
                  <c:v>0.60099999999999998</c:v>
                </c:pt>
                <c:pt idx="5">
                  <c:v>0.53400000000000003</c:v>
                </c:pt>
                <c:pt idx="6">
                  <c:v>0.57499999999999996</c:v>
                </c:pt>
                <c:pt idx="7">
                  <c:v>0.54200000000000004</c:v>
                </c:pt>
                <c:pt idx="8">
                  <c:v>0.55400000000000005</c:v>
                </c:pt>
                <c:pt idx="9">
                  <c:v>0.27800000000000002</c:v>
                </c:pt>
                <c:pt idx="10">
                  <c:v>0.57799999999999996</c:v>
                </c:pt>
                <c:pt idx="11">
                  <c:v>0.432</c:v>
                </c:pt>
                <c:pt idx="12">
                  <c:v>0.51700000000000002</c:v>
                </c:pt>
                <c:pt idx="13">
                  <c:v>0.44600000000000001</c:v>
                </c:pt>
                <c:pt idx="14">
                  <c:v>0.47799999999999998</c:v>
                </c:pt>
                <c:pt idx="15">
                  <c:v>0.49299999999999999</c:v>
                </c:pt>
              </c:numCache>
            </c:numRef>
          </c:yVal>
          <c:smooth val="0"/>
        </c:ser>
        <c:dLbls>
          <c:showLegendKey val="0"/>
          <c:showVal val="0"/>
          <c:showCatName val="0"/>
          <c:showSerName val="0"/>
          <c:showPercent val="0"/>
          <c:showBubbleSize val="0"/>
        </c:dLbls>
        <c:axId val="333562984"/>
        <c:axId val="333566512"/>
      </c:scatterChart>
      <c:valAx>
        <c:axId val="3335629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Human Judgement</a:t>
                </a: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33566512"/>
        <c:crosses val="autoZero"/>
        <c:crossBetween val="midCat"/>
      </c:valAx>
      <c:valAx>
        <c:axId val="3335665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Automatic Metrics</a:t>
                </a:r>
              </a:p>
            </c:rich>
          </c:tx>
          <c:layout>
            <c:manualLayout>
              <c:xMode val="edge"/>
              <c:yMode val="edge"/>
              <c:x val="2.0233067701447335E-3"/>
              <c:y val="0.34520017899755445"/>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33562984"/>
        <c:crosses val="autoZero"/>
        <c:crossBetween val="midCat"/>
      </c:valAx>
      <c:spPr>
        <a:noFill/>
        <a:ln>
          <a:noFill/>
        </a:ln>
        <a:effectLst/>
      </c:spPr>
    </c:plotArea>
    <c:legend>
      <c:legendPos val="r"/>
      <c:layout>
        <c:manualLayout>
          <c:xMode val="edge"/>
          <c:yMode val="edge"/>
          <c:x val="0.85017139412602016"/>
          <c:y val="0.37272869495874283"/>
          <c:w val="0.14982860587397986"/>
          <c:h val="0.1648633232790238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44614504994264"/>
          <c:y val="6.5079242365674528E-2"/>
          <c:w val="0.72337178311153627"/>
          <c:h val="0.79874234893425322"/>
        </c:manualLayout>
      </c:layout>
      <c:scatterChart>
        <c:scatterStyle val="lineMarker"/>
        <c:varyColors val="0"/>
        <c:ser>
          <c:idx val="0"/>
          <c:order val="0"/>
          <c:tx>
            <c:strRef>
              <c:f>Sheet1!$G$1</c:f>
              <c:strCache>
                <c:ptCount val="1"/>
                <c:pt idx="0">
                  <c:v>CIDEr</c:v>
                </c:pt>
              </c:strCache>
            </c:strRef>
          </c:tx>
          <c:spPr>
            <a:ln w="25400" cap="rnd">
              <a:noFill/>
              <a:round/>
            </a:ln>
            <a:effectLst/>
          </c:spPr>
          <c:marker>
            <c:symbol val="circle"/>
            <c:size val="5"/>
            <c:spPr>
              <a:solidFill>
                <a:schemeClr val="accent1"/>
              </a:solidFill>
              <a:ln w="50800">
                <a:solidFill>
                  <a:schemeClr val="accent1"/>
                </a:solidFill>
              </a:ln>
              <a:effectLst/>
            </c:spPr>
          </c:marker>
          <c:xVal>
            <c:numRef>
              <c:f>Sheet1!$B$2:$B$17</c:f>
              <c:numCache>
                <c:formatCode>General</c:formatCode>
                <c:ptCount val="16"/>
                <c:pt idx="0">
                  <c:v>0.63800000000000001</c:v>
                </c:pt>
                <c:pt idx="1">
                  <c:v>0.27300000000000002</c:v>
                </c:pt>
                <c:pt idx="2">
                  <c:v>0.26800000000000002</c:v>
                </c:pt>
                <c:pt idx="3">
                  <c:v>0.26200000000000001</c:v>
                </c:pt>
                <c:pt idx="4">
                  <c:v>0.25</c:v>
                </c:pt>
                <c:pt idx="5">
                  <c:v>0.246</c:v>
                </c:pt>
                <c:pt idx="6">
                  <c:v>0.223</c:v>
                </c:pt>
                <c:pt idx="7">
                  <c:v>0.216</c:v>
                </c:pt>
                <c:pt idx="8">
                  <c:v>0.20200000000000001</c:v>
                </c:pt>
                <c:pt idx="9">
                  <c:v>0.19400000000000001</c:v>
                </c:pt>
                <c:pt idx="10">
                  <c:v>0.19</c:v>
                </c:pt>
                <c:pt idx="11">
                  <c:v>0.16800000000000001</c:v>
                </c:pt>
                <c:pt idx="12">
                  <c:v>0.16700000000000001</c:v>
                </c:pt>
                <c:pt idx="13">
                  <c:v>0.16600000000000001</c:v>
                </c:pt>
                <c:pt idx="14">
                  <c:v>0.154</c:v>
                </c:pt>
                <c:pt idx="15">
                  <c:v>0.1</c:v>
                </c:pt>
              </c:numCache>
            </c:numRef>
          </c:xVal>
          <c:yVal>
            <c:numRef>
              <c:f>Sheet1!$G$2:$G$17</c:f>
              <c:numCache>
                <c:formatCode>General</c:formatCode>
                <c:ptCount val="16"/>
                <c:pt idx="0">
                  <c:v>0.91</c:v>
                </c:pt>
                <c:pt idx="1">
                  <c:v>0.94599999999999995</c:v>
                </c:pt>
                <c:pt idx="2">
                  <c:v>0.92500000000000004</c:v>
                </c:pt>
                <c:pt idx="3">
                  <c:v>0.878</c:v>
                </c:pt>
                <c:pt idx="4">
                  <c:v>0.93700000000000006</c:v>
                </c:pt>
                <c:pt idx="5">
                  <c:v>0.89100000000000001</c:v>
                </c:pt>
                <c:pt idx="6">
                  <c:v>0.93500000000000005</c:v>
                </c:pt>
                <c:pt idx="7">
                  <c:v>0.91600000000000004</c:v>
                </c:pt>
                <c:pt idx="8">
                  <c:v>0.85599999999999998</c:v>
                </c:pt>
                <c:pt idx="9">
                  <c:v>0.53600000000000003</c:v>
                </c:pt>
                <c:pt idx="10">
                  <c:v>0.89600000000000002</c:v>
                </c:pt>
                <c:pt idx="11">
                  <c:v>0.69</c:v>
                </c:pt>
                <c:pt idx="12">
                  <c:v>0.752</c:v>
                </c:pt>
                <c:pt idx="13">
                  <c:v>0.69199999999999995</c:v>
                </c:pt>
                <c:pt idx="14">
                  <c:v>0.71599999999999997</c:v>
                </c:pt>
                <c:pt idx="15">
                  <c:v>0.68200000000000005</c:v>
                </c:pt>
              </c:numCache>
            </c:numRef>
          </c:yVal>
          <c:smooth val="0"/>
        </c:ser>
        <c:ser>
          <c:idx val="1"/>
          <c:order val="1"/>
          <c:tx>
            <c:strRef>
              <c:f>Sheet1!$H$1</c:f>
              <c:strCache>
                <c:ptCount val="1"/>
                <c:pt idx="0">
                  <c:v>METEOR</c:v>
                </c:pt>
              </c:strCache>
            </c:strRef>
          </c:tx>
          <c:spPr>
            <a:ln w="25400" cap="rnd">
              <a:noFill/>
              <a:round/>
            </a:ln>
            <a:effectLst/>
          </c:spPr>
          <c:marker>
            <c:symbol val="circle"/>
            <c:size val="5"/>
            <c:spPr>
              <a:solidFill>
                <a:schemeClr val="accent2"/>
              </a:solidFill>
              <a:ln w="50800">
                <a:solidFill>
                  <a:schemeClr val="accent2"/>
                </a:solidFill>
              </a:ln>
              <a:effectLst/>
            </c:spPr>
          </c:marker>
          <c:xVal>
            <c:numRef>
              <c:f>Sheet1!$B$2:$B$17</c:f>
              <c:numCache>
                <c:formatCode>General</c:formatCode>
                <c:ptCount val="16"/>
                <c:pt idx="0">
                  <c:v>0.63800000000000001</c:v>
                </c:pt>
                <c:pt idx="1">
                  <c:v>0.27300000000000002</c:v>
                </c:pt>
                <c:pt idx="2">
                  <c:v>0.26800000000000002</c:v>
                </c:pt>
                <c:pt idx="3">
                  <c:v>0.26200000000000001</c:v>
                </c:pt>
                <c:pt idx="4">
                  <c:v>0.25</c:v>
                </c:pt>
                <c:pt idx="5">
                  <c:v>0.246</c:v>
                </c:pt>
                <c:pt idx="6">
                  <c:v>0.223</c:v>
                </c:pt>
                <c:pt idx="7">
                  <c:v>0.216</c:v>
                </c:pt>
                <c:pt idx="8">
                  <c:v>0.20200000000000001</c:v>
                </c:pt>
                <c:pt idx="9">
                  <c:v>0.19400000000000001</c:v>
                </c:pt>
                <c:pt idx="10">
                  <c:v>0.19</c:v>
                </c:pt>
                <c:pt idx="11">
                  <c:v>0.16800000000000001</c:v>
                </c:pt>
                <c:pt idx="12">
                  <c:v>0.16700000000000001</c:v>
                </c:pt>
                <c:pt idx="13">
                  <c:v>0.16600000000000001</c:v>
                </c:pt>
                <c:pt idx="14">
                  <c:v>0.154</c:v>
                </c:pt>
                <c:pt idx="15">
                  <c:v>0.1</c:v>
                </c:pt>
              </c:numCache>
            </c:numRef>
          </c:xVal>
          <c:yVal>
            <c:numRef>
              <c:f>Sheet1!$H$2:$H$17</c:f>
              <c:numCache>
                <c:formatCode>General</c:formatCode>
                <c:ptCount val="16"/>
                <c:pt idx="0">
                  <c:v>0.33500000000000002</c:v>
                </c:pt>
                <c:pt idx="1">
                  <c:v>0.34599999999999997</c:v>
                </c:pt>
                <c:pt idx="2">
                  <c:v>0.33100000000000002</c:v>
                </c:pt>
                <c:pt idx="3">
                  <c:v>0.32300000000000001</c:v>
                </c:pt>
                <c:pt idx="4">
                  <c:v>0.33900000000000002</c:v>
                </c:pt>
                <c:pt idx="5">
                  <c:v>0.32200000000000001</c:v>
                </c:pt>
                <c:pt idx="6">
                  <c:v>0.32500000000000001</c:v>
                </c:pt>
                <c:pt idx="7">
                  <c:v>0.318</c:v>
                </c:pt>
                <c:pt idx="8">
                  <c:v>0.318</c:v>
                </c:pt>
                <c:pt idx="9">
                  <c:v>0.252</c:v>
                </c:pt>
                <c:pt idx="10">
                  <c:v>0.32</c:v>
                </c:pt>
                <c:pt idx="11">
                  <c:v>0.28399999999999997</c:v>
                </c:pt>
                <c:pt idx="12">
                  <c:v>0.29399999999999998</c:v>
                </c:pt>
                <c:pt idx="13">
                  <c:v>0.28000000000000003</c:v>
                </c:pt>
                <c:pt idx="14">
                  <c:v>0.28799999999999998</c:v>
                </c:pt>
                <c:pt idx="15">
                  <c:v>0.27300000000000002</c:v>
                </c:pt>
              </c:numCache>
            </c:numRef>
          </c:yVal>
          <c:smooth val="0"/>
        </c:ser>
        <c:ser>
          <c:idx val="5"/>
          <c:order val="2"/>
          <c:tx>
            <c:strRef>
              <c:f>Sheet1!$M$1</c:f>
              <c:strCache>
                <c:ptCount val="1"/>
                <c:pt idx="0">
                  <c:v>BLEU 4</c:v>
                </c:pt>
              </c:strCache>
            </c:strRef>
          </c:tx>
          <c:spPr>
            <a:ln w="25400" cap="rnd">
              <a:noFill/>
              <a:round/>
            </a:ln>
            <a:effectLst/>
          </c:spPr>
          <c:marker>
            <c:symbol val="circle"/>
            <c:size val="5"/>
            <c:spPr>
              <a:solidFill>
                <a:schemeClr val="accent6"/>
              </a:solidFill>
              <a:ln w="50800">
                <a:solidFill>
                  <a:schemeClr val="accent6"/>
                </a:solidFill>
              </a:ln>
              <a:effectLst/>
            </c:spPr>
          </c:marker>
          <c:xVal>
            <c:numRef>
              <c:f>Sheet1!$B$2:$B$17</c:f>
              <c:numCache>
                <c:formatCode>General</c:formatCode>
                <c:ptCount val="16"/>
                <c:pt idx="0">
                  <c:v>0.63800000000000001</c:v>
                </c:pt>
                <c:pt idx="1">
                  <c:v>0.27300000000000002</c:v>
                </c:pt>
                <c:pt idx="2">
                  <c:v>0.26800000000000002</c:v>
                </c:pt>
                <c:pt idx="3">
                  <c:v>0.26200000000000001</c:v>
                </c:pt>
                <c:pt idx="4">
                  <c:v>0.25</c:v>
                </c:pt>
                <c:pt idx="5">
                  <c:v>0.246</c:v>
                </c:pt>
                <c:pt idx="6">
                  <c:v>0.223</c:v>
                </c:pt>
                <c:pt idx="7">
                  <c:v>0.216</c:v>
                </c:pt>
                <c:pt idx="8">
                  <c:v>0.20200000000000001</c:v>
                </c:pt>
                <c:pt idx="9">
                  <c:v>0.19400000000000001</c:v>
                </c:pt>
                <c:pt idx="10">
                  <c:v>0.19</c:v>
                </c:pt>
                <c:pt idx="11">
                  <c:v>0.16800000000000001</c:v>
                </c:pt>
                <c:pt idx="12">
                  <c:v>0.16700000000000001</c:v>
                </c:pt>
                <c:pt idx="13">
                  <c:v>0.16600000000000001</c:v>
                </c:pt>
                <c:pt idx="14">
                  <c:v>0.154</c:v>
                </c:pt>
                <c:pt idx="15">
                  <c:v>0.1</c:v>
                </c:pt>
              </c:numCache>
            </c:numRef>
          </c:xVal>
          <c:yVal>
            <c:numRef>
              <c:f>Sheet1!$M$2:$M$17</c:f>
              <c:numCache>
                <c:formatCode>General</c:formatCode>
                <c:ptCount val="16"/>
                <c:pt idx="0">
                  <c:v>0.47099999999999997</c:v>
                </c:pt>
                <c:pt idx="1">
                  <c:v>0.58699999999999997</c:v>
                </c:pt>
                <c:pt idx="2">
                  <c:v>0.56699999999999995</c:v>
                </c:pt>
                <c:pt idx="3">
                  <c:v>0.52300000000000002</c:v>
                </c:pt>
                <c:pt idx="4">
                  <c:v>0.60099999999999998</c:v>
                </c:pt>
                <c:pt idx="5">
                  <c:v>0.53400000000000003</c:v>
                </c:pt>
                <c:pt idx="6">
                  <c:v>0.57499999999999996</c:v>
                </c:pt>
                <c:pt idx="7">
                  <c:v>0.54200000000000004</c:v>
                </c:pt>
                <c:pt idx="8">
                  <c:v>0.55400000000000005</c:v>
                </c:pt>
                <c:pt idx="9">
                  <c:v>0.27800000000000002</c:v>
                </c:pt>
                <c:pt idx="10">
                  <c:v>0.57799999999999996</c:v>
                </c:pt>
                <c:pt idx="11">
                  <c:v>0.432</c:v>
                </c:pt>
                <c:pt idx="12">
                  <c:v>0.51700000000000002</c:v>
                </c:pt>
                <c:pt idx="13">
                  <c:v>0.44600000000000001</c:v>
                </c:pt>
                <c:pt idx="14">
                  <c:v>0.47799999999999998</c:v>
                </c:pt>
                <c:pt idx="15">
                  <c:v>0.49299999999999999</c:v>
                </c:pt>
              </c:numCache>
            </c:numRef>
          </c:yVal>
          <c:smooth val="0"/>
        </c:ser>
        <c:dLbls>
          <c:showLegendKey val="0"/>
          <c:showVal val="0"/>
          <c:showCatName val="0"/>
          <c:showSerName val="0"/>
          <c:showPercent val="0"/>
          <c:showBubbleSize val="0"/>
        </c:dLbls>
        <c:axId val="459735504"/>
        <c:axId val="459744128"/>
      </c:scatterChart>
      <c:valAx>
        <c:axId val="4597355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Human Judgement</a:t>
                </a: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59744128"/>
        <c:crosses val="autoZero"/>
        <c:crossBetween val="midCat"/>
      </c:valAx>
      <c:valAx>
        <c:axId val="4597441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Automatic Metrics</a:t>
                </a:r>
              </a:p>
            </c:rich>
          </c:tx>
          <c:layout>
            <c:manualLayout>
              <c:xMode val="edge"/>
              <c:yMode val="edge"/>
              <c:x val="2.0233067701447335E-3"/>
              <c:y val="0.34520017899755445"/>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59735504"/>
        <c:crosses val="autoZero"/>
        <c:crossBetween val="midCat"/>
      </c:valAx>
      <c:spPr>
        <a:noFill/>
        <a:ln>
          <a:noFill/>
        </a:ln>
        <a:effectLst/>
      </c:spPr>
    </c:plotArea>
    <c:legend>
      <c:legendPos val="r"/>
      <c:layout>
        <c:manualLayout>
          <c:xMode val="edge"/>
          <c:yMode val="edge"/>
          <c:x val="0.85017139412602016"/>
          <c:y val="0.37272869495874283"/>
          <c:w val="0.14982860587397986"/>
          <c:h val="0.1648633232790238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44614504994264"/>
          <c:y val="6.5079242365674528E-2"/>
          <c:w val="0.72337178311153627"/>
          <c:h val="0.79874234893425322"/>
        </c:manualLayout>
      </c:layout>
      <c:scatterChart>
        <c:scatterStyle val="lineMarker"/>
        <c:varyColors val="0"/>
        <c:ser>
          <c:idx val="0"/>
          <c:order val="0"/>
          <c:tx>
            <c:strRef>
              <c:f>Sheet1!$G$1</c:f>
              <c:strCache>
                <c:ptCount val="1"/>
                <c:pt idx="0">
                  <c:v>CIDEr</c:v>
                </c:pt>
              </c:strCache>
            </c:strRef>
          </c:tx>
          <c:spPr>
            <a:ln w="25400" cap="rnd">
              <a:noFill/>
              <a:round/>
            </a:ln>
            <a:effectLst/>
          </c:spPr>
          <c:marker>
            <c:symbol val="circle"/>
            <c:size val="5"/>
            <c:spPr>
              <a:solidFill>
                <a:schemeClr val="accent1"/>
              </a:solidFill>
              <a:ln w="50800">
                <a:solidFill>
                  <a:schemeClr val="accent1"/>
                </a:solidFill>
              </a:ln>
              <a:effectLst/>
            </c:spPr>
          </c:marker>
          <c:xVal>
            <c:numRef>
              <c:f>Sheet1!$B$2:$B$17</c:f>
              <c:numCache>
                <c:formatCode>General</c:formatCode>
                <c:ptCount val="16"/>
                <c:pt idx="0">
                  <c:v>0.63800000000000001</c:v>
                </c:pt>
                <c:pt idx="1">
                  <c:v>0.27300000000000002</c:v>
                </c:pt>
                <c:pt idx="2">
                  <c:v>0.26800000000000002</c:v>
                </c:pt>
                <c:pt idx="3">
                  <c:v>0.26200000000000001</c:v>
                </c:pt>
                <c:pt idx="4">
                  <c:v>0.25</c:v>
                </c:pt>
                <c:pt idx="5">
                  <c:v>0.246</c:v>
                </c:pt>
                <c:pt idx="6">
                  <c:v>0.223</c:v>
                </c:pt>
                <c:pt idx="7">
                  <c:v>0.216</c:v>
                </c:pt>
                <c:pt idx="8">
                  <c:v>0.20200000000000001</c:v>
                </c:pt>
                <c:pt idx="9">
                  <c:v>0.19400000000000001</c:v>
                </c:pt>
                <c:pt idx="10">
                  <c:v>0.19</c:v>
                </c:pt>
                <c:pt idx="11">
                  <c:v>0.16800000000000001</c:v>
                </c:pt>
                <c:pt idx="12">
                  <c:v>0.16700000000000001</c:v>
                </c:pt>
                <c:pt idx="13">
                  <c:v>0.16600000000000001</c:v>
                </c:pt>
                <c:pt idx="14">
                  <c:v>0.154</c:v>
                </c:pt>
                <c:pt idx="15">
                  <c:v>0.1</c:v>
                </c:pt>
              </c:numCache>
            </c:numRef>
          </c:xVal>
          <c:yVal>
            <c:numRef>
              <c:f>Sheet1!$G$2:$G$17</c:f>
              <c:numCache>
                <c:formatCode>General</c:formatCode>
                <c:ptCount val="16"/>
                <c:pt idx="0">
                  <c:v>0.91</c:v>
                </c:pt>
                <c:pt idx="1">
                  <c:v>0.94599999999999995</c:v>
                </c:pt>
                <c:pt idx="2">
                  <c:v>0.92500000000000004</c:v>
                </c:pt>
                <c:pt idx="3">
                  <c:v>0.878</c:v>
                </c:pt>
                <c:pt idx="4">
                  <c:v>0.93700000000000006</c:v>
                </c:pt>
                <c:pt idx="5">
                  <c:v>0.89100000000000001</c:v>
                </c:pt>
                <c:pt idx="6">
                  <c:v>0.93500000000000005</c:v>
                </c:pt>
                <c:pt idx="7">
                  <c:v>0.91600000000000004</c:v>
                </c:pt>
                <c:pt idx="8">
                  <c:v>0.85599999999999998</c:v>
                </c:pt>
                <c:pt idx="9">
                  <c:v>0.53600000000000003</c:v>
                </c:pt>
                <c:pt idx="10">
                  <c:v>0.89600000000000002</c:v>
                </c:pt>
                <c:pt idx="11">
                  <c:v>0.69</c:v>
                </c:pt>
                <c:pt idx="12">
                  <c:v>0.752</c:v>
                </c:pt>
                <c:pt idx="13">
                  <c:v>0.69199999999999995</c:v>
                </c:pt>
                <c:pt idx="14">
                  <c:v>0.71599999999999997</c:v>
                </c:pt>
                <c:pt idx="15">
                  <c:v>0.68200000000000005</c:v>
                </c:pt>
              </c:numCache>
            </c:numRef>
          </c:yVal>
          <c:smooth val="0"/>
        </c:ser>
        <c:ser>
          <c:idx val="1"/>
          <c:order val="1"/>
          <c:tx>
            <c:strRef>
              <c:f>Sheet1!$H$1</c:f>
              <c:strCache>
                <c:ptCount val="1"/>
                <c:pt idx="0">
                  <c:v>METEOR</c:v>
                </c:pt>
              </c:strCache>
            </c:strRef>
          </c:tx>
          <c:spPr>
            <a:ln w="25400" cap="rnd">
              <a:noFill/>
              <a:round/>
            </a:ln>
            <a:effectLst/>
          </c:spPr>
          <c:marker>
            <c:symbol val="circle"/>
            <c:size val="5"/>
            <c:spPr>
              <a:solidFill>
                <a:schemeClr val="accent2"/>
              </a:solidFill>
              <a:ln w="50800">
                <a:solidFill>
                  <a:schemeClr val="accent2"/>
                </a:solidFill>
              </a:ln>
              <a:effectLst/>
            </c:spPr>
          </c:marker>
          <c:xVal>
            <c:numRef>
              <c:f>Sheet1!$B$2:$B$17</c:f>
              <c:numCache>
                <c:formatCode>General</c:formatCode>
                <c:ptCount val="16"/>
                <c:pt idx="0">
                  <c:v>0.63800000000000001</c:v>
                </c:pt>
                <c:pt idx="1">
                  <c:v>0.27300000000000002</c:v>
                </c:pt>
                <c:pt idx="2">
                  <c:v>0.26800000000000002</c:v>
                </c:pt>
                <c:pt idx="3">
                  <c:v>0.26200000000000001</c:v>
                </c:pt>
                <c:pt idx="4">
                  <c:v>0.25</c:v>
                </c:pt>
                <c:pt idx="5">
                  <c:v>0.246</c:v>
                </c:pt>
                <c:pt idx="6">
                  <c:v>0.223</c:v>
                </c:pt>
                <c:pt idx="7">
                  <c:v>0.216</c:v>
                </c:pt>
                <c:pt idx="8">
                  <c:v>0.20200000000000001</c:v>
                </c:pt>
                <c:pt idx="9">
                  <c:v>0.19400000000000001</c:v>
                </c:pt>
                <c:pt idx="10">
                  <c:v>0.19</c:v>
                </c:pt>
                <c:pt idx="11">
                  <c:v>0.16800000000000001</c:v>
                </c:pt>
                <c:pt idx="12">
                  <c:v>0.16700000000000001</c:v>
                </c:pt>
                <c:pt idx="13">
                  <c:v>0.16600000000000001</c:v>
                </c:pt>
                <c:pt idx="14">
                  <c:v>0.154</c:v>
                </c:pt>
                <c:pt idx="15">
                  <c:v>0.1</c:v>
                </c:pt>
              </c:numCache>
            </c:numRef>
          </c:xVal>
          <c:yVal>
            <c:numRef>
              <c:f>Sheet1!$H$2:$H$17</c:f>
              <c:numCache>
                <c:formatCode>General</c:formatCode>
                <c:ptCount val="16"/>
                <c:pt idx="0">
                  <c:v>0.33500000000000002</c:v>
                </c:pt>
                <c:pt idx="1">
                  <c:v>0.34599999999999997</c:v>
                </c:pt>
                <c:pt idx="2">
                  <c:v>0.33100000000000002</c:v>
                </c:pt>
                <c:pt idx="3">
                  <c:v>0.32300000000000001</c:v>
                </c:pt>
                <c:pt idx="4">
                  <c:v>0.33900000000000002</c:v>
                </c:pt>
                <c:pt idx="5">
                  <c:v>0.32200000000000001</c:v>
                </c:pt>
                <c:pt idx="6">
                  <c:v>0.32500000000000001</c:v>
                </c:pt>
                <c:pt idx="7">
                  <c:v>0.318</c:v>
                </c:pt>
                <c:pt idx="8">
                  <c:v>0.318</c:v>
                </c:pt>
                <c:pt idx="9">
                  <c:v>0.252</c:v>
                </c:pt>
                <c:pt idx="10">
                  <c:v>0.32</c:v>
                </c:pt>
                <c:pt idx="11">
                  <c:v>0.28399999999999997</c:v>
                </c:pt>
                <c:pt idx="12">
                  <c:v>0.29399999999999998</c:v>
                </c:pt>
                <c:pt idx="13">
                  <c:v>0.28000000000000003</c:v>
                </c:pt>
                <c:pt idx="14">
                  <c:v>0.28799999999999998</c:v>
                </c:pt>
                <c:pt idx="15">
                  <c:v>0.27300000000000002</c:v>
                </c:pt>
              </c:numCache>
            </c:numRef>
          </c:yVal>
          <c:smooth val="0"/>
        </c:ser>
        <c:ser>
          <c:idx val="5"/>
          <c:order val="2"/>
          <c:tx>
            <c:strRef>
              <c:f>Sheet1!$M$1</c:f>
              <c:strCache>
                <c:ptCount val="1"/>
                <c:pt idx="0">
                  <c:v>BLEU 4</c:v>
                </c:pt>
              </c:strCache>
            </c:strRef>
          </c:tx>
          <c:spPr>
            <a:ln w="25400" cap="rnd">
              <a:noFill/>
              <a:round/>
            </a:ln>
            <a:effectLst/>
          </c:spPr>
          <c:marker>
            <c:symbol val="circle"/>
            <c:size val="5"/>
            <c:spPr>
              <a:solidFill>
                <a:schemeClr val="accent6"/>
              </a:solidFill>
              <a:ln w="50800">
                <a:solidFill>
                  <a:schemeClr val="accent6"/>
                </a:solidFill>
              </a:ln>
              <a:effectLst/>
            </c:spPr>
          </c:marker>
          <c:xVal>
            <c:numRef>
              <c:f>Sheet1!$B$2:$B$17</c:f>
              <c:numCache>
                <c:formatCode>General</c:formatCode>
                <c:ptCount val="16"/>
                <c:pt idx="0">
                  <c:v>0.63800000000000001</c:v>
                </c:pt>
                <c:pt idx="1">
                  <c:v>0.27300000000000002</c:v>
                </c:pt>
                <c:pt idx="2">
                  <c:v>0.26800000000000002</c:v>
                </c:pt>
                <c:pt idx="3">
                  <c:v>0.26200000000000001</c:v>
                </c:pt>
                <c:pt idx="4">
                  <c:v>0.25</c:v>
                </c:pt>
                <c:pt idx="5">
                  <c:v>0.246</c:v>
                </c:pt>
                <c:pt idx="6">
                  <c:v>0.223</c:v>
                </c:pt>
                <c:pt idx="7">
                  <c:v>0.216</c:v>
                </c:pt>
                <c:pt idx="8">
                  <c:v>0.20200000000000001</c:v>
                </c:pt>
                <c:pt idx="9">
                  <c:v>0.19400000000000001</c:v>
                </c:pt>
                <c:pt idx="10">
                  <c:v>0.19</c:v>
                </c:pt>
                <c:pt idx="11">
                  <c:v>0.16800000000000001</c:v>
                </c:pt>
                <c:pt idx="12">
                  <c:v>0.16700000000000001</c:v>
                </c:pt>
                <c:pt idx="13">
                  <c:v>0.16600000000000001</c:v>
                </c:pt>
                <c:pt idx="14">
                  <c:v>0.154</c:v>
                </c:pt>
                <c:pt idx="15">
                  <c:v>0.1</c:v>
                </c:pt>
              </c:numCache>
            </c:numRef>
          </c:xVal>
          <c:yVal>
            <c:numRef>
              <c:f>Sheet1!$M$2:$M$17</c:f>
              <c:numCache>
                <c:formatCode>General</c:formatCode>
                <c:ptCount val="16"/>
                <c:pt idx="0">
                  <c:v>0.47099999999999997</c:v>
                </c:pt>
                <c:pt idx="1">
                  <c:v>0.58699999999999997</c:v>
                </c:pt>
                <c:pt idx="2">
                  <c:v>0.56699999999999995</c:v>
                </c:pt>
                <c:pt idx="3">
                  <c:v>0.52300000000000002</c:v>
                </c:pt>
                <c:pt idx="4">
                  <c:v>0.60099999999999998</c:v>
                </c:pt>
                <c:pt idx="5">
                  <c:v>0.53400000000000003</c:v>
                </c:pt>
                <c:pt idx="6">
                  <c:v>0.57499999999999996</c:v>
                </c:pt>
                <c:pt idx="7">
                  <c:v>0.54200000000000004</c:v>
                </c:pt>
                <c:pt idx="8">
                  <c:v>0.55400000000000005</c:v>
                </c:pt>
                <c:pt idx="9">
                  <c:v>0.27800000000000002</c:v>
                </c:pt>
                <c:pt idx="10">
                  <c:v>0.57799999999999996</c:v>
                </c:pt>
                <c:pt idx="11">
                  <c:v>0.432</c:v>
                </c:pt>
                <c:pt idx="12">
                  <c:v>0.51700000000000002</c:v>
                </c:pt>
                <c:pt idx="13">
                  <c:v>0.44600000000000001</c:v>
                </c:pt>
                <c:pt idx="14">
                  <c:v>0.47799999999999998</c:v>
                </c:pt>
                <c:pt idx="15">
                  <c:v>0.49299999999999999</c:v>
                </c:pt>
              </c:numCache>
            </c:numRef>
          </c:yVal>
          <c:smooth val="0"/>
        </c:ser>
        <c:dLbls>
          <c:showLegendKey val="0"/>
          <c:showVal val="0"/>
          <c:showCatName val="0"/>
          <c:showSerName val="0"/>
          <c:showPercent val="0"/>
          <c:showBubbleSize val="0"/>
        </c:dLbls>
        <c:axId val="459739816"/>
        <c:axId val="459746480"/>
      </c:scatterChart>
      <c:valAx>
        <c:axId val="4597398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Human Judgement</a:t>
                </a:r>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59746480"/>
        <c:crosses val="autoZero"/>
        <c:crossBetween val="midCat"/>
      </c:valAx>
      <c:valAx>
        <c:axId val="4597464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Automatic Metrics</a:t>
                </a:r>
              </a:p>
            </c:rich>
          </c:tx>
          <c:layout>
            <c:manualLayout>
              <c:xMode val="edge"/>
              <c:yMode val="edge"/>
              <c:x val="2.0233067701447335E-3"/>
              <c:y val="0.34520017899755445"/>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59739816"/>
        <c:crosses val="autoZero"/>
        <c:crossBetween val="midCat"/>
      </c:valAx>
      <c:spPr>
        <a:noFill/>
        <a:ln>
          <a:noFill/>
        </a:ln>
        <a:effectLst/>
      </c:spPr>
    </c:plotArea>
    <c:legend>
      <c:legendPos val="r"/>
      <c:layout>
        <c:manualLayout>
          <c:xMode val="edge"/>
          <c:yMode val="edge"/>
          <c:x val="0.85017139412602016"/>
          <c:y val="0.37272869495874283"/>
          <c:w val="0.14982860587397986"/>
          <c:h val="0.1648633232790238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026E8B-2A77-4BF5-908A-68D60D3A575C}" type="datetimeFigureOut">
              <a:rPr lang="en-US" smtClean="0"/>
              <a:t>6/11/2015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614909-D576-4090-8CF4-E45E20199614}" type="slidenum">
              <a:rPr lang="en-US" smtClean="0"/>
              <a:t>‹#›</a:t>
            </a:fld>
            <a:endParaRPr lang="en-US"/>
          </a:p>
        </p:txBody>
      </p:sp>
    </p:spTree>
    <p:extLst>
      <p:ext uri="{BB962C8B-B14F-4D97-AF65-F5344CB8AC3E}">
        <p14:creationId xmlns:p14="http://schemas.microsoft.com/office/powerpoint/2010/main" val="452894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35,000 hours.</a:t>
            </a:r>
          </a:p>
          <a:p>
            <a:endParaRPr lang="en-US" dirty="0" smtClean="0"/>
          </a:p>
          <a:p>
            <a:r>
              <a:rPr lang="en-US" dirty="0" smtClean="0"/>
              <a:t>Which we will</a:t>
            </a:r>
            <a:r>
              <a:rPr lang="en-US" baseline="0" dirty="0" smtClean="0"/>
              <a:t> have 330 images labeled and </a:t>
            </a:r>
            <a:r>
              <a:rPr lang="en-US" baseline="0" dirty="0" err="1" smtClean="0"/>
              <a:t>keypoints</a:t>
            </a:r>
            <a:r>
              <a:rPr lang="en-US" baseline="0" dirty="0" smtClean="0"/>
              <a:t> annotations.</a:t>
            </a:r>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26</a:t>
            </a:fld>
            <a:endParaRPr lang="en-US"/>
          </a:p>
        </p:txBody>
      </p:sp>
    </p:spTree>
    <p:extLst>
      <p:ext uri="{BB962C8B-B14F-4D97-AF65-F5344CB8AC3E}">
        <p14:creationId xmlns:p14="http://schemas.microsoft.com/office/powerpoint/2010/main" val="2666480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baseline="0" dirty="0" smtClean="0"/>
              <a:t>I am happy to introduce the </a:t>
            </a:r>
            <a:r>
              <a:rPr lang="en-US" baseline="0" dirty="0" err="1" smtClean="0"/>
              <a:t>microsoft</a:t>
            </a:r>
            <a:r>
              <a:rPr lang="en-US" baseline="0" dirty="0" smtClean="0"/>
              <a:t> coco dataset today. </a:t>
            </a:r>
          </a:p>
          <a:p>
            <a:r>
              <a:rPr lang="en-US" baseline="0" dirty="0" smtClean="0"/>
              <a:t>That is generously funded by Microsoft. </a:t>
            </a:r>
          </a:p>
          <a:p>
            <a:r>
              <a:rPr lang="en-US" baseline="0" dirty="0" smtClean="0"/>
              <a:t>While it is funded by </a:t>
            </a:r>
            <a:r>
              <a:rPr lang="en-US" baseline="0" dirty="0" err="1" smtClean="0"/>
              <a:t>microsoft</a:t>
            </a:r>
            <a:r>
              <a:rPr lang="en-US" baseline="0" dirty="0" smtClean="0"/>
              <a:t>, I would like to stress (pause) this dataset is made by academics (pause) and made for academics (pause).</a:t>
            </a:r>
          </a:p>
          <a:p>
            <a:r>
              <a:rPr lang="en-US" baseline="0" dirty="0" smtClean="0"/>
              <a:t>And the license for the annotations is under simplified BSD so there is no restriction for commercial use.</a:t>
            </a:r>
          </a:p>
          <a:p>
            <a:r>
              <a:rPr lang="en-US" baseline="0" dirty="0" smtClean="0"/>
              <a:t>  </a:t>
            </a:r>
          </a:p>
          <a:p>
            <a:endParaRPr lang="en-US" baseline="0" dirty="0" smtClean="0"/>
          </a:p>
          <a:p>
            <a:endParaRPr lang="en-US" baseline="0" dirty="0" smtClean="0"/>
          </a:p>
          <a:p>
            <a:endParaRPr lang="en-US" baseline="0" dirty="0" smtClean="0"/>
          </a:p>
          <a:p>
            <a:r>
              <a:rPr lang="en-US" baseline="0" dirty="0" smtClean="0"/>
              <a:t>We would like to thank Microsoft for generously funding the dataset.  Though the dataset is funded by company, it is made for academic and by academic.  Here you might see some familiar faces from people behind COCO.</a:t>
            </a:r>
            <a:endParaRPr lang="en-US" dirty="0"/>
          </a:p>
        </p:txBody>
      </p:sp>
      <p:sp>
        <p:nvSpPr>
          <p:cNvPr id="4" name="投影片編號版面配置區 3"/>
          <p:cNvSpPr>
            <a:spLocks noGrp="1"/>
          </p:cNvSpPr>
          <p:nvPr>
            <p:ph type="sldNum" sz="quarter" idx="10"/>
          </p:nvPr>
        </p:nvSpPr>
        <p:spPr/>
        <p:txBody>
          <a:bodyPr/>
          <a:lstStyle/>
          <a:p>
            <a:fld id="{FA6589EE-1082-46E8-A7E3-14CF0450E91B}" type="slidenum">
              <a:rPr lang="en-US" smtClean="0"/>
              <a:t>27</a:t>
            </a:fld>
            <a:endParaRPr lang="en-US"/>
          </a:p>
        </p:txBody>
      </p:sp>
    </p:spTree>
    <p:extLst>
      <p:ext uri="{BB962C8B-B14F-4D97-AF65-F5344CB8AC3E}">
        <p14:creationId xmlns:p14="http://schemas.microsoft.com/office/powerpoint/2010/main" val="3285211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baseline="0" dirty="0" smtClean="0"/>
              <a:t>I am happy to introduce the </a:t>
            </a:r>
            <a:r>
              <a:rPr lang="en-US" baseline="0" dirty="0" err="1" smtClean="0"/>
              <a:t>microsoft</a:t>
            </a:r>
            <a:r>
              <a:rPr lang="en-US" baseline="0" dirty="0" smtClean="0"/>
              <a:t> coco dataset today. </a:t>
            </a:r>
          </a:p>
          <a:p>
            <a:r>
              <a:rPr lang="en-US" baseline="0" dirty="0" smtClean="0"/>
              <a:t>That is generously funded by Microsoft. </a:t>
            </a:r>
          </a:p>
          <a:p>
            <a:r>
              <a:rPr lang="en-US" baseline="0" dirty="0" smtClean="0"/>
              <a:t>While it is funded by </a:t>
            </a:r>
            <a:r>
              <a:rPr lang="en-US" baseline="0" dirty="0" err="1" smtClean="0"/>
              <a:t>microsoft</a:t>
            </a:r>
            <a:r>
              <a:rPr lang="en-US" baseline="0" dirty="0" smtClean="0"/>
              <a:t>, I would like to stress (pause) this dataset is made by academics (pause) and made for academics (pause).</a:t>
            </a:r>
          </a:p>
          <a:p>
            <a:r>
              <a:rPr lang="en-US" baseline="0" dirty="0" smtClean="0"/>
              <a:t>And the license for the annotations is under simplified BSD so there is no restriction for commercial use.</a:t>
            </a:r>
          </a:p>
          <a:p>
            <a:r>
              <a:rPr lang="en-US" baseline="0" dirty="0" smtClean="0"/>
              <a:t>  </a:t>
            </a:r>
          </a:p>
          <a:p>
            <a:endParaRPr lang="en-US" baseline="0" dirty="0" smtClean="0"/>
          </a:p>
          <a:p>
            <a:endParaRPr lang="en-US" baseline="0" dirty="0" smtClean="0"/>
          </a:p>
          <a:p>
            <a:endParaRPr lang="en-US" baseline="0" dirty="0" smtClean="0"/>
          </a:p>
          <a:p>
            <a:r>
              <a:rPr lang="en-US" baseline="0" dirty="0" smtClean="0"/>
              <a:t>We would like to thank Microsoft for generously funding the dataset.  Though the dataset is funded by company, it is made for academic and by academic.  Here you might see some familiar faces from people behind COCO.</a:t>
            </a:r>
            <a:endParaRPr lang="en-US" dirty="0"/>
          </a:p>
        </p:txBody>
      </p:sp>
      <p:sp>
        <p:nvSpPr>
          <p:cNvPr id="4" name="投影片編號版面配置區 3"/>
          <p:cNvSpPr>
            <a:spLocks noGrp="1"/>
          </p:cNvSpPr>
          <p:nvPr>
            <p:ph type="sldNum" sz="quarter" idx="10"/>
          </p:nvPr>
        </p:nvSpPr>
        <p:spPr/>
        <p:txBody>
          <a:bodyPr/>
          <a:lstStyle/>
          <a:p>
            <a:fld id="{FA6589EE-1082-46E8-A7E3-14CF0450E91B}" type="slidenum">
              <a:rPr lang="en-US" smtClean="0"/>
              <a:t>30</a:t>
            </a:fld>
            <a:endParaRPr lang="en-US"/>
          </a:p>
        </p:txBody>
      </p:sp>
    </p:spTree>
    <p:extLst>
      <p:ext uri="{BB962C8B-B14F-4D97-AF65-F5344CB8AC3E}">
        <p14:creationId xmlns:p14="http://schemas.microsoft.com/office/powerpoint/2010/main" val="3045603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baseline="0" dirty="0" smtClean="0"/>
              <a:t>I am happy to introduce the </a:t>
            </a:r>
            <a:r>
              <a:rPr lang="en-US" baseline="0" dirty="0" err="1" smtClean="0"/>
              <a:t>microsoft</a:t>
            </a:r>
            <a:r>
              <a:rPr lang="en-US" baseline="0" dirty="0" smtClean="0"/>
              <a:t> coco dataset today. </a:t>
            </a:r>
          </a:p>
          <a:p>
            <a:r>
              <a:rPr lang="en-US" baseline="0" dirty="0" smtClean="0"/>
              <a:t>That is generously funded by Microsoft. </a:t>
            </a:r>
          </a:p>
          <a:p>
            <a:r>
              <a:rPr lang="en-US" baseline="0" dirty="0" smtClean="0"/>
              <a:t>While it is funded by </a:t>
            </a:r>
            <a:r>
              <a:rPr lang="en-US" baseline="0" dirty="0" err="1" smtClean="0"/>
              <a:t>microsoft</a:t>
            </a:r>
            <a:r>
              <a:rPr lang="en-US" baseline="0" dirty="0" smtClean="0"/>
              <a:t>, I would like to stress (pause) this dataset is made by academics (pause) and made for academics (pause).</a:t>
            </a:r>
          </a:p>
          <a:p>
            <a:r>
              <a:rPr lang="en-US" baseline="0" dirty="0" smtClean="0"/>
              <a:t>And the license for the annotations is under simplified BSD so there is no restriction for commercial use.</a:t>
            </a:r>
          </a:p>
          <a:p>
            <a:r>
              <a:rPr lang="en-US" baseline="0" dirty="0" smtClean="0"/>
              <a:t>  </a:t>
            </a:r>
          </a:p>
          <a:p>
            <a:endParaRPr lang="en-US" baseline="0" dirty="0" smtClean="0"/>
          </a:p>
          <a:p>
            <a:endParaRPr lang="en-US" baseline="0" dirty="0" smtClean="0"/>
          </a:p>
          <a:p>
            <a:endParaRPr lang="en-US" baseline="0" dirty="0" smtClean="0"/>
          </a:p>
          <a:p>
            <a:r>
              <a:rPr lang="en-US" baseline="0" dirty="0" smtClean="0"/>
              <a:t>We would like to thank Microsoft for generously funding the dataset.  Though the dataset is funded by company, it is made for academic and by academic.  Here you might see some familiar faces from people behind COCO.</a:t>
            </a:r>
            <a:endParaRPr lang="en-US" dirty="0"/>
          </a:p>
        </p:txBody>
      </p:sp>
      <p:sp>
        <p:nvSpPr>
          <p:cNvPr id="4" name="投影片編號版面配置區 3"/>
          <p:cNvSpPr>
            <a:spLocks noGrp="1"/>
          </p:cNvSpPr>
          <p:nvPr>
            <p:ph type="sldNum" sz="quarter" idx="10"/>
          </p:nvPr>
        </p:nvSpPr>
        <p:spPr/>
        <p:txBody>
          <a:bodyPr/>
          <a:lstStyle/>
          <a:p>
            <a:fld id="{FA6589EE-1082-46E8-A7E3-14CF0450E91B}" type="slidenum">
              <a:rPr lang="en-US" smtClean="0"/>
              <a:t>32</a:t>
            </a:fld>
            <a:endParaRPr lang="en-US"/>
          </a:p>
        </p:txBody>
      </p:sp>
    </p:spTree>
    <p:extLst>
      <p:ext uri="{BB962C8B-B14F-4D97-AF65-F5344CB8AC3E}">
        <p14:creationId xmlns:p14="http://schemas.microsoft.com/office/powerpoint/2010/main" val="873619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108BD3F-845E-4EF2-84D5-2BF924FFBE84}" type="datetimeFigureOut">
              <a:rPr lang="en-US" smtClean="0"/>
              <a:t>6/11/2015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F25FAD-3ABA-4E66-B02D-EA6BB0735AB9}" type="slidenum">
              <a:rPr lang="en-US" smtClean="0"/>
              <a:t>‹#›</a:t>
            </a:fld>
            <a:endParaRPr lang="en-US"/>
          </a:p>
        </p:txBody>
      </p:sp>
    </p:spTree>
    <p:extLst>
      <p:ext uri="{BB962C8B-B14F-4D97-AF65-F5344CB8AC3E}">
        <p14:creationId xmlns:p14="http://schemas.microsoft.com/office/powerpoint/2010/main" val="74412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08BD3F-845E-4EF2-84D5-2BF924FFBE84}" type="datetimeFigureOut">
              <a:rPr lang="en-US" smtClean="0"/>
              <a:t>6/11/2015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F25FAD-3ABA-4E66-B02D-EA6BB0735AB9}" type="slidenum">
              <a:rPr lang="en-US" smtClean="0"/>
              <a:t>‹#›</a:t>
            </a:fld>
            <a:endParaRPr lang="en-US"/>
          </a:p>
        </p:txBody>
      </p:sp>
    </p:spTree>
    <p:extLst>
      <p:ext uri="{BB962C8B-B14F-4D97-AF65-F5344CB8AC3E}">
        <p14:creationId xmlns:p14="http://schemas.microsoft.com/office/powerpoint/2010/main" val="1951286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08BD3F-845E-4EF2-84D5-2BF924FFBE84}" type="datetimeFigureOut">
              <a:rPr lang="en-US" smtClean="0"/>
              <a:t>6/11/2015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F25FAD-3ABA-4E66-B02D-EA6BB0735AB9}" type="slidenum">
              <a:rPr lang="en-US" smtClean="0"/>
              <a:t>‹#›</a:t>
            </a:fld>
            <a:endParaRPr lang="en-US"/>
          </a:p>
        </p:txBody>
      </p:sp>
    </p:spTree>
    <p:extLst>
      <p:ext uri="{BB962C8B-B14F-4D97-AF65-F5344CB8AC3E}">
        <p14:creationId xmlns:p14="http://schemas.microsoft.com/office/powerpoint/2010/main" val="1700692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UI Semilight" panose="020B0402040204020203" pitchFamily="34" charset="0"/>
                <a:cs typeface="Segoe UI Semilight" panose="020B0402040204020203"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08BD3F-845E-4EF2-84D5-2BF924FFBE84}" type="datetimeFigureOut">
              <a:rPr lang="en-US" smtClean="0"/>
              <a:t>6/11/2015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F25FAD-3ABA-4E66-B02D-EA6BB0735AB9}" type="slidenum">
              <a:rPr lang="en-US" smtClean="0"/>
              <a:t>‹#›</a:t>
            </a:fld>
            <a:endParaRPr lang="en-US"/>
          </a:p>
        </p:txBody>
      </p:sp>
    </p:spTree>
    <p:extLst>
      <p:ext uri="{BB962C8B-B14F-4D97-AF65-F5344CB8AC3E}">
        <p14:creationId xmlns:p14="http://schemas.microsoft.com/office/powerpoint/2010/main" val="2464944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08BD3F-845E-4EF2-84D5-2BF924FFBE84}" type="datetimeFigureOut">
              <a:rPr lang="en-US" smtClean="0"/>
              <a:t>6/11/2015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F25FAD-3ABA-4E66-B02D-EA6BB0735AB9}" type="slidenum">
              <a:rPr lang="en-US" smtClean="0"/>
              <a:t>‹#›</a:t>
            </a:fld>
            <a:endParaRPr lang="en-US"/>
          </a:p>
        </p:txBody>
      </p:sp>
    </p:spTree>
    <p:extLst>
      <p:ext uri="{BB962C8B-B14F-4D97-AF65-F5344CB8AC3E}">
        <p14:creationId xmlns:p14="http://schemas.microsoft.com/office/powerpoint/2010/main" val="3036117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108BD3F-845E-4EF2-84D5-2BF924FFBE84}" type="datetimeFigureOut">
              <a:rPr lang="en-US" smtClean="0"/>
              <a:t>6/11/2015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F25FAD-3ABA-4E66-B02D-EA6BB0735AB9}" type="slidenum">
              <a:rPr lang="en-US" smtClean="0"/>
              <a:t>‹#›</a:t>
            </a:fld>
            <a:endParaRPr lang="en-US"/>
          </a:p>
        </p:txBody>
      </p:sp>
    </p:spTree>
    <p:extLst>
      <p:ext uri="{BB962C8B-B14F-4D97-AF65-F5344CB8AC3E}">
        <p14:creationId xmlns:p14="http://schemas.microsoft.com/office/powerpoint/2010/main" val="1968020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08BD3F-845E-4EF2-84D5-2BF924FFBE84}" type="datetimeFigureOut">
              <a:rPr lang="en-US" smtClean="0"/>
              <a:t>6/11/2015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F25FAD-3ABA-4E66-B02D-EA6BB0735AB9}" type="slidenum">
              <a:rPr lang="en-US" smtClean="0"/>
              <a:t>‹#›</a:t>
            </a:fld>
            <a:endParaRPr lang="en-US"/>
          </a:p>
        </p:txBody>
      </p:sp>
    </p:spTree>
    <p:extLst>
      <p:ext uri="{BB962C8B-B14F-4D97-AF65-F5344CB8AC3E}">
        <p14:creationId xmlns:p14="http://schemas.microsoft.com/office/powerpoint/2010/main" val="1711579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108BD3F-845E-4EF2-84D5-2BF924FFBE84}" type="datetimeFigureOut">
              <a:rPr lang="en-US" smtClean="0"/>
              <a:t>6/11/2015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F25FAD-3ABA-4E66-B02D-EA6BB0735AB9}" type="slidenum">
              <a:rPr lang="en-US" smtClean="0"/>
              <a:t>‹#›</a:t>
            </a:fld>
            <a:endParaRPr lang="en-US"/>
          </a:p>
        </p:txBody>
      </p:sp>
    </p:spTree>
    <p:extLst>
      <p:ext uri="{BB962C8B-B14F-4D97-AF65-F5344CB8AC3E}">
        <p14:creationId xmlns:p14="http://schemas.microsoft.com/office/powerpoint/2010/main" val="3106491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08BD3F-845E-4EF2-84D5-2BF924FFBE84}" type="datetimeFigureOut">
              <a:rPr lang="en-US" smtClean="0"/>
              <a:t>6/11/2015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F25FAD-3ABA-4E66-B02D-EA6BB0735AB9}" type="slidenum">
              <a:rPr lang="en-US" smtClean="0"/>
              <a:t>‹#›</a:t>
            </a:fld>
            <a:endParaRPr lang="en-US"/>
          </a:p>
        </p:txBody>
      </p:sp>
    </p:spTree>
    <p:extLst>
      <p:ext uri="{BB962C8B-B14F-4D97-AF65-F5344CB8AC3E}">
        <p14:creationId xmlns:p14="http://schemas.microsoft.com/office/powerpoint/2010/main" val="3744169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08BD3F-845E-4EF2-84D5-2BF924FFBE84}" type="datetimeFigureOut">
              <a:rPr lang="en-US" smtClean="0"/>
              <a:t>6/11/2015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F25FAD-3ABA-4E66-B02D-EA6BB0735AB9}" type="slidenum">
              <a:rPr lang="en-US" smtClean="0"/>
              <a:t>‹#›</a:t>
            </a:fld>
            <a:endParaRPr lang="en-US"/>
          </a:p>
        </p:txBody>
      </p:sp>
    </p:spTree>
    <p:extLst>
      <p:ext uri="{BB962C8B-B14F-4D97-AF65-F5344CB8AC3E}">
        <p14:creationId xmlns:p14="http://schemas.microsoft.com/office/powerpoint/2010/main" val="1357296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08BD3F-845E-4EF2-84D5-2BF924FFBE84}" type="datetimeFigureOut">
              <a:rPr lang="en-US" smtClean="0"/>
              <a:t>6/11/2015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F25FAD-3ABA-4E66-B02D-EA6BB0735AB9}" type="slidenum">
              <a:rPr lang="en-US" smtClean="0"/>
              <a:t>‹#›</a:t>
            </a:fld>
            <a:endParaRPr lang="en-US"/>
          </a:p>
        </p:txBody>
      </p:sp>
    </p:spTree>
    <p:extLst>
      <p:ext uri="{BB962C8B-B14F-4D97-AF65-F5344CB8AC3E}">
        <p14:creationId xmlns:p14="http://schemas.microsoft.com/office/powerpoint/2010/main" val="824787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08BD3F-845E-4EF2-84D5-2BF924FFBE84}" type="datetimeFigureOut">
              <a:rPr lang="en-US" smtClean="0"/>
              <a:t>6/11/2015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F25FAD-3ABA-4E66-B02D-EA6BB0735AB9}" type="slidenum">
              <a:rPr lang="en-US" smtClean="0"/>
              <a:t>‹#›</a:t>
            </a:fld>
            <a:endParaRPr lang="en-US"/>
          </a:p>
        </p:txBody>
      </p:sp>
    </p:spTree>
    <p:extLst>
      <p:ext uri="{BB962C8B-B14F-4D97-AF65-F5344CB8AC3E}">
        <p14:creationId xmlns:p14="http://schemas.microsoft.com/office/powerpoint/2010/main" val="2278176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1.jpg"/><Relationship Id="rId13" Type="http://schemas.openxmlformats.org/officeDocument/2006/relationships/image" Target="../media/image26.jpg"/><Relationship Id="rId3" Type="http://schemas.openxmlformats.org/officeDocument/2006/relationships/image" Target="../media/image16.jpg"/><Relationship Id="rId7" Type="http://schemas.openxmlformats.org/officeDocument/2006/relationships/image" Target="../media/image20.jpg"/><Relationship Id="rId12" Type="http://schemas.openxmlformats.org/officeDocument/2006/relationships/image" Target="../media/image25.jp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jpg"/><Relationship Id="rId11" Type="http://schemas.openxmlformats.org/officeDocument/2006/relationships/image" Target="../media/image24.jpg"/><Relationship Id="rId5" Type="http://schemas.openxmlformats.org/officeDocument/2006/relationships/image" Target="../media/image18.jpg"/><Relationship Id="rId15" Type="http://schemas.openxmlformats.org/officeDocument/2006/relationships/image" Target="../media/image28.jpg"/><Relationship Id="rId10" Type="http://schemas.openxmlformats.org/officeDocument/2006/relationships/image" Target="../media/image23.jpg"/><Relationship Id="rId4" Type="http://schemas.openxmlformats.org/officeDocument/2006/relationships/image" Target="../media/image17.jpg"/><Relationship Id="rId9" Type="http://schemas.openxmlformats.org/officeDocument/2006/relationships/image" Target="../media/image22.jpg"/><Relationship Id="rId14" Type="http://schemas.openxmlformats.org/officeDocument/2006/relationships/image" Target="../media/image27.jpg"/></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gif"/><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47.jpg"/><Relationship Id="rId13" Type="http://schemas.openxmlformats.org/officeDocument/2006/relationships/image" Target="../media/image52.png"/><Relationship Id="rId3" Type="http://schemas.openxmlformats.org/officeDocument/2006/relationships/image" Target="../media/image35.png"/><Relationship Id="rId7" Type="http://schemas.openxmlformats.org/officeDocument/2006/relationships/image" Target="../media/image46.jpg"/><Relationship Id="rId12" Type="http://schemas.openxmlformats.org/officeDocument/2006/relationships/image" Target="../media/image51.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5.jpg"/><Relationship Id="rId11" Type="http://schemas.openxmlformats.org/officeDocument/2006/relationships/image" Target="../media/image50.jpg"/><Relationship Id="rId5" Type="http://schemas.openxmlformats.org/officeDocument/2006/relationships/image" Target="../media/image44.jpg"/><Relationship Id="rId10" Type="http://schemas.openxmlformats.org/officeDocument/2006/relationships/image" Target="../media/image49.jpg"/><Relationship Id="rId4" Type="http://schemas.openxmlformats.org/officeDocument/2006/relationships/image" Target="../media/image43.jpg"/><Relationship Id="rId9" Type="http://schemas.openxmlformats.org/officeDocument/2006/relationships/image" Target="../media/image4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57.jpg"/><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60.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43.jpg"/><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3.jpg"/><Relationship Id="rId5" Type="http://schemas.openxmlformats.org/officeDocument/2006/relationships/image" Target="../media/image62.jpeg"/><Relationship Id="rId4" Type="http://schemas.openxmlformats.org/officeDocument/2006/relationships/image" Target="../media/image4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www.youtube.com/watch?v=8ftDjebw8aA" TargetMode="External"/><Relationship Id="rId4" Type="http://schemas.openxmlformats.org/officeDocument/2006/relationships/image" Target="../media/image81.png"/></Relationships>
</file>

<file path=ppt/slides/_rels/slide45.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4285" y="2326538"/>
            <a:ext cx="7772400" cy="1376138"/>
          </a:xfrm>
        </p:spPr>
        <p:txBody>
          <a:bodyPr>
            <a:normAutofit/>
          </a:bodyPr>
          <a:lstStyle/>
          <a:p>
            <a:pPr algn="l"/>
            <a:r>
              <a:rPr lang="en-US" sz="4400" dirty="0" smtClean="0">
                <a:latin typeface="Segoe UI Semilight" panose="020B0402040204020203" pitchFamily="34" charset="0"/>
                <a:cs typeface="Segoe UI Semilight" panose="020B0402040204020203" pitchFamily="34" charset="0"/>
              </a:rPr>
              <a:t>The Dataset Virus: </a:t>
            </a:r>
            <a:br>
              <a:rPr lang="en-US" sz="4400" dirty="0" smtClean="0">
                <a:latin typeface="Segoe UI Semilight" panose="020B0402040204020203" pitchFamily="34" charset="0"/>
                <a:cs typeface="Segoe UI Semilight" panose="020B0402040204020203" pitchFamily="34" charset="0"/>
              </a:rPr>
            </a:br>
            <a:r>
              <a:rPr lang="en-US" sz="3600" dirty="0" smtClean="0">
                <a:latin typeface="Segoe UI Semilight" panose="020B0402040204020203" pitchFamily="34" charset="0"/>
                <a:cs typeface="Segoe UI Semilight" panose="020B0402040204020203" pitchFamily="34" charset="0"/>
              </a:rPr>
              <a:t>The Infection of Ideas Through Data</a:t>
            </a:r>
            <a:endParaRPr lang="en-US" sz="3600" dirty="0">
              <a:latin typeface="Segoe UI Semilight" panose="020B0402040204020203" pitchFamily="34" charset="0"/>
              <a:cs typeface="Segoe UI Semilight" panose="020B0402040204020203" pitchFamily="34" charset="0"/>
            </a:endParaRPr>
          </a:p>
        </p:txBody>
      </p:sp>
      <p:sp>
        <p:nvSpPr>
          <p:cNvPr id="3" name="Subtitle 2"/>
          <p:cNvSpPr>
            <a:spLocks noGrp="1"/>
          </p:cNvSpPr>
          <p:nvPr>
            <p:ph type="subTitle" idx="1"/>
          </p:nvPr>
        </p:nvSpPr>
        <p:spPr>
          <a:xfrm>
            <a:off x="634285" y="4664545"/>
            <a:ext cx="2121794" cy="1053674"/>
          </a:xfrm>
        </p:spPr>
        <p:txBody>
          <a:bodyPr/>
          <a:lstStyle/>
          <a:p>
            <a:pPr algn="l"/>
            <a:r>
              <a:rPr lang="en-US" dirty="0" smtClean="0">
                <a:latin typeface="Segoe UI Semilight" panose="020B0402040204020203" pitchFamily="34" charset="0"/>
                <a:cs typeface="Segoe UI Semilight" panose="020B0402040204020203" pitchFamily="34" charset="0"/>
              </a:rPr>
              <a:t>Larry Zitnick</a:t>
            </a:r>
          </a:p>
          <a:p>
            <a:pPr algn="l"/>
            <a:r>
              <a:rPr lang="en-US" dirty="0" smtClean="0">
                <a:latin typeface="Segoe UI Semilight" panose="020B0402040204020203" pitchFamily="34" charset="0"/>
                <a:cs typeface="Segoe UI Semilight" panose="020B0402040204020203" pitchFamily="34" charset="0"/>
              </a:rPr>
              <a:t>Microsoft</a:t>
            </a:r>
            <a:endParaRPr lang="en-US" dirty="0">
              <a:latin typeface="Segoe UI Semilight" panose="020B0402040204020203" pitchFamily="34" charset="0"/>
              <a:cs typeface="Segoe UI Semilight" panose="020B0402040204020203"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2015"/>
          <a:stretch/>
        </p:blipFill>
        <p:spPr>
          <a:xfrm>
            <a:off x="6409724" y="5814811"/>
            <a:ext cx="2624806" cy="94644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1858" y="214403"/>
            <a:ext cx="2508161" cy="2508161"/>
          </a:xfrm>
          <a:prstGeom prst="rect">
            <a:avLst/>
          </a:prstGeom>
        </p:spPr>
      </p:pic>
    </p:spTree>
    <p:extLst>
      <p:ext uri="{BB962C8B-B14F-4D97-AF65-F5344CB8AC3E}">
        <p14:creationId xmlns:p14="http://schemas.microsoft.com/office/powerpoint/2010/main" val="31783658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742" t="2137" r="3541" b="5251"/>
          <a:stretch/>
        </p:blipFill>
        <p:spPr>
          <a:xfrm>
            <a:off x="5025652" y="1377272"/>
            <a:ext cx="3902622" cy="4581615"/>
          </a:xfrm>
          <a:prstGeom prst="rect">
            <a:avLst/>
          </a:prstGeom>
        </p:spPr>
      </p:pic>
      <p:sp>
        <p:nvSpPr>
          <p:cNvPr id="5" name="TextBox 4"/>
          <p:cNvSpPr txBox="1"/>
          <p:nvPr/>
        </p:nvSpPr>
        <p:spPr>
          <a:xfrm>
            <a:off x="5125791" y="1068611"/>
            <a:ext cx="1706450" cy="461665"/>
          </a:xfrm>
          <a:prstGeom prst="rect">
            <a:avLst/>
          </a:prstGeom>
          <a:noFill/>
        </p:spPr>
        <p:txBody>
          <a:bodyPr wrap="square" rtlCol="0">
            <a:spAutoFit/>
          </a:bodyPr>
          <a:lstStyle/>
          <a:p>
            <a:r>
              <a:rPr lang="en-US" sz="2400" dirty="0" smtClean="0"/>
              <a:t>Algorithm</a:t>
            </a:r>
            <a:endParaRPr lang="en-US" sz="2400" dirty="0"/>
          </a:p>
        </p:txBody>
      </p:sp>
      <p:sp>
        <p:nvSpPr>
          <p:cNvPr id="6" name="TextBox 5"/>
          <p:cNvSpPr txBox="1"/>
          <p:nvPr/>
        </p:nvSpPr>
        <p:spPr>
          <a:xfrm>
            <a:off x="7138111" y="1242476"/>
            <a:ext cx="1706450" cy="461665"/>
          </a:xfrm>
          <a:prstGeom prst="rect">
            <a:avLst/>
          </a:prstGeom>
          <a:noFill/>
        </p:spPr>
        <p:txBody>
          <a:bodyPr wrap="square" rtlCol="0">
            <a:spAutoFit/>
          </a:bodyPr>
          <a:lstStyle/>
          <a:p>
            <a:r>
              <a:rPr lang="en-US" sz="2400" dirty="0" smtClean="0"/>
              <a:t>Dataset</a:t>
            </a:r>
            <a:endParaRPr lang="en-US" sz="2400" dirty="0"/>
          </a:p>
        </p:txBody>
      </p:sp>
      <p:sp>
        <p:nvSpPr>
          <p:cNvPr id="3" name="Content Placeholder 2"/>
          <p:cNvSpPr>
            <a:spLocks noGrp="1"/>
          </p:cNvSpPr>
          <p:nvPr>
            <p:ph idx="1"/>
          </p:nvPr>
        </p:nvSpPr>
        <p:spPr>
          <a:xfrm>
            <a:off x="474104" y="1806307"/>
            <a:ext cx="5038054" cy="2540313"/>
          </a:xfrm>
        </p:spPr>
        <p:txBody>
          <a:bodyPr>
            <a:normAutofit fontScale="92500"/>
          </a:bodyPr>
          <a:lstStyle/>
          <a:p>
            <a:pPr marL="0" indent="0">
              <a:buNone/>
            </a:pPr>
            <a:r>
              <a:rPr lang="en-US" sz="3500" dirty="0" smtClean="0"/>
              <a:t>How to create a dataset:</a:t>
            </a:r>
            <a:endParaRPr lang="en-US" sz="3000" dirty="0" smtClean="0"/>
          </a:p>
          <a:p>
            <a:pPr marL="0" indent="0">
              <a:buNone/>
            </a:pPr>
            <a:endParaRPr lang="en-US" sz="1050" dirty="0" smtClean="0"/>
          </a:p>
          <a:p>
            <a:pPr marL="0" indent="0">
              <a:buNone/>
            </a:pPr>
            <a:r>
              <a:rPr lang="en-US" sz="2600" dirty="0" smtClean="0"/>
              <a:t>1. Come up with algorithm.</a:t>
            </a:r>
          </a:p>
          <a:p>
            <a:pPr marL="0" indent="0">
              <a:buNone/>
            </a:pPr>
            <a:endParaRPr lang="en-US" sz="2600" dirty="0"/>
          </a:p>
          <a:p>
            <a:pPr marL="0" indent="0">
              <a:buNone/>
            </a:pPr>
            <a:r>
              <a:rPr lang="en-US" sz="2600" dirty="0" smtClean="0"/>
              <a:t>2. Create a dataset for which the algorithm achieves 50%-80% accuracy.</a:t>
            </a:r>
            <a:endParaRPr lang="en-US" sz="3000" dirty="0"/>
          </a:p>
          <a:p>
            <a:pPr marL="0" indent="0">
              <a:buNone/>
            </a:pPr>
            <a:endParaRPr lang="en-US" sz="3000" dirty="0"/>
          </a:p>
        </p:txBody>
      </p:sp>
    </p:spTree>
    <p:extLst>
      <p:ext uri="{BB962C8B-B14F-4D97-AF65-F5344CB8AC3E}">
        <p14:creationId xmlns:p14="http://schemas.microsoft.com/office/powerpoint/2010/main" val="12266238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149" y="2470821"/>
            <a:ext cx="7886700" cy="1325563"/>
          </a:xfrm>
        </p:spPr>
        <p:txBody>
          <a:bodyPr/>
          <a:lstStyle/>
          <a:p>
            <a:r>
              <a:rPr lang="en-US" dirty="0" smtClean="0"/>
              <a:t>The beginning of a new era…</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1709" y="4274713"/>
            <a:ext cx="3192173" cy="2176309"/>
          </a:xfrm>
          <a:prstGeom prst="rect">
            <a:avLst/>
          </a:prstGeom>
        </p:spPr>
      </p:pic>
    </p:spTree>
    <p:extLst>
      <p:ext uri="{BB962C8B-B14F-4D97-AF65-F5344CB8AC3E}">
        <p14:creationId xmlns:p14="http://schemas.microsoft.com/office/powerpoint/2010/main" val="11449060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4297" y="303253"/>
            <a:ext cx="4434445" cy="916049"/>
          </a:xfrm>
        </p:spPr>
        <p:txBody>
          <a:bodyPr>
            <a:noAutofit/>
          </a:bodyPr>
          <a:lstStyle/>
          <a:p>
            <a:pPr marL="0" indent="0">
              <a:buNone/>
            </a:pPr>
            <a:r>
              <a:rPr lang="en-US" sz="3600" dirty="0" smtClean="0"/>
              <a:t>Caltech 101 and 256</a:t>
            </a:r>
            <a:endParaRPr lang="en-US" sz="3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0601" y="3860800"/>
            <a:ext cx="1056133" cy="70808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3769" y="3860800"/>
            <a:ext cx="792099" cy="120015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407" y="3070159"/>
            <a:ext cx="1588199" cy="61607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3618" y="2685676"/>
            <a:ext cx="1200151" cy="105213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6953" y="5340768"/>
            <a:ext cx="1200150" cy="816102"/>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90309" y="5001577"/>
            <a:ext cx="1180148" cy="120015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75889" y="4081462"/>
            <a:ext cx="884111" cy="1200150"/>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00451" y="2878135"/>
            <a:ext cx="1200150" cy="808101"/>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72000" y="1423418"/>
            <a:ext cx="1200150" cy="944118"/>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45024" y="4361497"/>
            <a:ext cx="1200150" cy="640080"/>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95706" y="1665663"/>
            <a:ext cx="1180148" cy="1200150"/>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7014" y="1665893"/>
            <a:ext cx="1200150" cy="1200150"/>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7014" y="5467110"/>
            <a:ext cx="1296020" cy="889934"/>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974141" y="1569806"/>
            <a:ext cx="1119942" cy="1119942"/>
          </a:xfrm>
          <a:prstGeom prst="rect">
            <a:avLst/>
          </a:prstGeom>
        </p:spPr>
      </p:pic>
    </p:spTree>
    <p:extLst>
      <p:ext uri="{BB962C8B-B14F-4D97-AF65-F5344CB8AC3E}">
        <p14:creationId xmlns:p14="http://schemas.microsoft.com/office/powerpoint/2010/main" val="26670569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4109"/>
            <a:ext cx="7886700" cy="1325563"/>
          </a:xfrm>
        </p:spPr>
        <p:txBody>
          <a:bodyPr/>
          <a:lstStyle/>
          <a:p>
            <a:r>
              <a:rPr lang="en-US" dirty="0" smtClean="0"/>
              <a:t>PASCAL VOC</a:t>
            </a:r>
            <a:endParaRPr lang="en-US" dirty="0"/>
          </a:p>
        </p:txBody>
      </p:sp>
      <p:sp>
        <p:nvSpPr>
          <p:cNvPr id="4" name="Rectangle 3"/>
          <p:cNvSpPr/>
          <p:nvPr/>
        </p:nvSpPr>
        <p:spPr>
          <a:xfrm>
            <a:off x="1613825" y="5648686"/>
            <a:ext cx="6476495" cy="923330"/>
          </a:xfrm>
          <a:prstGeom prst="rect">
            <a:avLst/>
          </a:prstGeom>
        </p:spPr>
        <p:txBody>
          <a:bodyPr wrap="square">
            <a:spAutoFit/>
          </a:bodyPr>
          <a:lstStyle/>
          <a:p>
            <a:r>
              <a:rPr lang="en-US" b="1" dirty="0"/>
              <a:t>The PASCAL Visual Object Classes (VOC) </a:t>
            </a:r>
            <a:r>
              <a:rPr lang="en-US" b="1" dirty="0" smtClean="0"/>
              <a:t>Challenge</a:t>
            </a:r>
            <a:r>
              <a:rPr lang="en-US" dirty="0" smtClean="0"/>
              <a:t>, </a:t>
            </a:r>
            <a:r>
              <a:rPr lang="en-US" dirty="0" err="1" smtClean="0"/>
              <a:t>Everingham</a:t>
            </a:r>
            <a:r>
              <a:rPr lang="en-US" dirty="0" smtClean="0"/>
              <a:t>, </a:t>
            </a:r>
            <a:r>
              <a:rPr lang="en-US" dirty="0"/>
              <a:t>Van </a:t>
            </a:r>
            <a:r>
              <a:rPr lang="en-US" dirty="0" smtClean="0"/>
              <a:t>Gool, </a:t>
            </a:r>
            <a:r>
              <a:rPr lang="en-US" dirty="0"/>
              <a:t>Williams, </a:t>
            </a:r>
            <a:r>
              <a:rPr lang="en-US" dirty="0" smtClean="0"/>
              <a:t>Winn </a:t>
            </a:r>
            <a:r>
              <a:rPr lang="en-US" dirty="0"/>
              <a:t>and Zisserman</a:t>
            </a:r>
            <a:r>
              <a:rPr lang="en-US" dirty="0" smtClean="0"/>
              <a:t>, </a:t>
            </a:r>
            <a:r>
              <a:rPr lang="en-US" i="1" dirty="0" smtClean="0"/>
              <a:t>IJCV</a:t>
            </a:r>
            <a:r>
              <a:rPr lang="en-US" dirty="0" smtClean="0"/>
              <a:t>, 2010</a:t>
            </a:r>
            <a:r>
              <a:rPr lang="en-US" dirty="0"/>
              <a:t/>
            </a:r>
            <a:br>
              <a:rPr lang="en-US" dirty="0"/>
            </a:b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939" y="2433115"/>
            <a:ext cx="3469970" cy="269424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4919" y="2433115"/>
            <a:ext cx="3570948" cy="2694248"/>
          </a:xfrm>
          <a:prstGeom prst="rect">
            <a:avLst/>
          </a:prstGeom>
        </p:spPr>
      </p:pic>
      <p:sp>
        <p:nvSpPr>
          <p:cNvPr id="7" name="Rectangle 6"/>
          <p:cNvSpPr/>
          <p:nvPr/>
        </p:nvSpPr>
        <p:spPr>
          <a:xfrm>
            <a:off x="757439" y="1417452"/>
            <a:ext cx="2095232" cy="1015663"/>
          </a:xfrm>
          <a:prstGeom prst="rect">
            <a:avLst/>
          </a:prstGeom>
        </p:spPr>
        <p:txBody>
          <a:bodyPr wrap="square">
            <a:spAutoFit/>
          </a:bodyPr>
          <a:lstStyle/>
          <a:p>
            <a:r>
              <a:rPr lang="en-US" sz="2000" dirty="0" smtClean="0"/>
              <a:t>20 classes</a:t>
            </a:r>
          </a:p>
          <a:p>
            <a:r>
              <a:rPr lang="en-US" sz="2000" dirty="0" smtClean="0"/>
              <a:t>30,000 images</a:t>
            </a:r>
            <a:r>
              <a:rPr lang="en-US" sz="2000" dirty="0"/>
              <a:t/>
            </a:r>
            <a:br>
              <a:rPr lang="en-US" sz="2000" dirty="0"/>
            </a:br>
            <a:endParaRPr lang="en-US" sz="2000" dirty="0"/>
          </a:p>
        </p:txBody>
      </p:sp>
    </p:spTree>
    <p:extLst>
      <p:ext uri="{BB962C8B-B14F-4D97-AF65-F5344CB8AC3E}">
        <p14:creationId xmlns:p14="http://schemas.microsoft.com/office/powerpoint/2010/main" val="4604552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229" y="180460"/>
            <a:ext cx="7886700" cy="1325563"/>
          </a:xfrm>
        </p:spPr>
        <p:txBody>
          <a:bodyPr/>
          <a:lstStyle/>
          <a:p>
            <a:r>
              <a:rPr lang="en-US" dirty="0" err="1" smtClean="0"/>
              <a:t>ImageNet</a:t>
            </a:r>
            <a:r>
              <a:rPr lang="en-US" dirty="0" smtClean="0"/>
              <a:t>   </a:t>
            </a:r>
            <a:r>
              <a:rPr lang="en-US" sz="2400" dirty="0" smtClean="0"/>
              <a:t>“the great enabler”</a:t>
            </a:r>
            <a:endParaRPr lang="en-US" sz="2400" dirty="0"/>
          </a:p>
        </p:txBody>
      </p:sp>
      <p:sp>
        <p:nvSpPr>
          <p:cNvPr id="4" name="Rectangle 3"/>
          <p:cNvSpPr/>
          <p:nvPr/>
        </p:nvSpPr>
        <p:spPr>
          <a:xfrm>
            <a:off x="1710715" y="5665568"/>
            <a:ext cx="5556040" cy="646331"/>
          </a:xfrm>
          <a:prstGeom prst="rect">
            <a:avLst/>
          </a:prstGeom>
        </p:spPr>
        <p:txBody>
          <a:bodyPr wrap="square">
            <a:spAutoFit/>
          </a:bodyPr>
          <a:lstStyle/>
          <a:p>
            <a:r>
              <a:rPr lang="en-US" b="1" dirty="0" err="1"/>
              <a:t>ImageNet</a:t>
            </a:r>
            <a:r>
              <a:rPr lang="en-US" b="1" dirty="0"/>
              <a:t>: A Large-Scale Hierarchical Image </a:t>
            </a:r>
            <a:r>
              <a:rPr lang="en-US" b="1" dirty="0" smtClean="0"/>
              <a:t>Database, </a:t>
            </a:r>
            <a:r>
              <a:rPr lang="en-US" dirty="0" smtClean="0"/>
              <a:t>Deng</a:t>
            </a:r>
            <a:r>
              <a:rPr lang="en-US" dirty="0"/>
              <a:t>, </a:t>
            </a:r>
            <a:r>
              <a:rPr lang="en-US" dirty="0" smtClean="0"/>
              <a:t>Dong</a:t>
            </a:r>
            <a:r>
              <a:rPr lang="en-US" dirty="0"/>
              <a:t>, </a:t>
            </a:r>
            <a:r>
              <a:rPr lang="en-US" dirty="0" err="1" smtClean="0"/>
              <a:t>Socher</a:t>
            </a:r>
            <a:r>
              <a:rPr lang="en-US" dirty="0"/>
              <a:t>, </a:t>
            </a:r>
            <a:r>
              <a:rPr lang="en-US" dirty="0" smtClean="0"/>
              <a:t>Li</a:t>
            </a:r>
            <a:r>
              <a:rPr lang="en-US" dirty="0"/>
              <a:t>, </a:t>
            </a:r>
            <a:r>
              <a:rPr lang="en-US" dirty="0" smtClean="0"/>
              <a:t>Li </a:t>
            </a:r>
            <a:r>
              <a:rPr lang="en-US" dirty="0"/>
              <a:t>and </a:t>
            </a:r>
            <a:r>
              <a:rPr lang="en-US" dirty="0" smtClean="0"/>
              <a:t>Fei-Fei</a:t>
            </a:r>
            <a:r>
              <a:rPr lang="en-US" dirty="0"/>
              <a:t>, </a:t>
            </a:r>
            <a:r>
              <a:rPr lang="en-US" i="1" dirty="0" smtClean="0"/>
              <a:t>CVPR, </a:t>
            </a:r>
            <a:r>
              <a:rPr lang="en-US" dirty="0" smtClean="0"/>
              <a:t>2009</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229" y="1972116"/>
            <a:ext cx="3677785" cy="3026511"/>
          </a:xfrm>
          <a:prstGeom prst="rect">
            <a:avLst/>
          </a:prstGeom>
        </p:spPr>
      </p:pic>
      <p:sp>
        <p:nvSpPr>
          <p:cNvPr id="6" name="TextBox 5"/>
          <p:cNvSpPr txBox="1"/>
          <p:nvPr/>
        </p:nvSpPr>
        <p:spPr>
          <a:xfrm>
            <a:off x="628651" y="1988298"/>
            <a:ext cx="867090" cy="369332"/>
          </a:xfrm>
          <a:prstGeom prst="rect">
            <a:avLst/>
          </a:prstGeom>
          <a:noFill/>
        </p:spPr>
        <p:txBody>
          <a:bodyPr wrap="square" rtlCol="0">
            <a:spAutoFit/>
          </a:bodyPr>
          <a:lstStyle/>
          <a:p>
            <a:r>
              <a:rPr lang="en-US" dirty="0" smtClean="0">
                <a:solidFill>
                  <a:schemeClr val="bg1"/>
                </a:solidFill>
              </a:rPr>
              <a:t>Corgi</a:t>
            </a:r>
            <a:endParaRPr lang="en-US" dirty="0">
              <a:solidFill>
                <a:schemeClr val="bg1"/>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9572" y="1972116"/>
            <a:ext cx="3008638" cy="3008638"/>
          </a:xfrm>
          <a:prstGeom prst="rect">
            <a:avLst/>
          </a:prstGeom>
        </p:spPr>
      </p:pic>
      <p:sp>
        <p:nvSpPr>
          <p:cNvPr id="8" name="TextBox 7"/>
          <p:cNvSpPr txBox="1"/>
          <p:nvPr/>
        </p:nvSpPr>
        <p:spPr>
          <a:xfrm>
            <a:off x="5069572" y="1972116"/>
            <a:ext cx="2306183" cy="369332"/>
          </a:xfrm>
          <a:prstGeom prst="rect">
            <a:avLst/>
          </a:prstGeom>
          <a:noFill/>
        </p:spPr>
        <p:txBody>
          <a:bodyPr wrap="square" rtlCol="0">
            <a:spAutoFit/>
          </a:bodyPr>
          <a:lstStyle/>
          <a:p>
            <a:r>
              <a:rPr lang="en-US" dirty="0" smtClean="0">
                <a:solidFill>
                  <a:schemeClr val="bg1"/>
                </a:solidFill>
              </a:rPr>
              <a:t>Orb weaving spider</a:t>
            </a:r>
            <a:endParaRPr lang="en-US" dirty="0">
              <a:solidFill>
                <a:schemeClr val="bg1"/>
              </a:solidFill>
            </a:endParaRPr>
          </a:p>
        </p:txBody>
      </p:sp>
      <p:sp>
        <p:nvSpPr>
          <p:cNvPr id="9" name="TextBox 8"/>
          <p:cNvSpPr txBox="1"/>
          <p:nvPr/>
        </p:nvSpPr>
        <p:spPr>
          <a:xfrm>
            <a:off x="569229" y="1506023"/>
            <a:ext cx="3677785" cy="369332"/>
          </a:xfrm>
          <a:prstGeom prst="rect">
            <a:avLst/>
          </a:prstGeom>
          <a:noFill/>
        </p:spPr>
        <p:txBody>
          <a:bodyPr wrap="square" rtlCol="0">
            <a:spAutoFit/>
          </a:bodyPr>
          <a:lstStyle/>
          <a:p>
            <a:r>
              <a:rPr lang="en-US" dirty="0" smtClean="0"/>
              <a:t>22K categories, 14M images</a:t>
            </a:r>
            <a:endParaRPr lang="en-US" dirty="0"/>
          </a:p>
        </p:txBody>
      </p:sp>
    </p:spTree>
    <p:extLst>
      <p:ext uri="{BB962C8B-B14F-4D97-AF65-F5344CB8AC3E}">
        <p14:creationId xmlns:p14="http://schemas.microsoft.com/office/powerpoint/2010/main" val="22443830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817" y="110920"/>
            <a:ext cx="7886700" cy="1325563"/>
          </a:xfrm>
        </p:spPr>
        <p:txBody>
          <a:bodyPr/>
          <a:lstStyle/>
          <a:p>
            <a:r>
              <a:rPr lang="en-US" dirty="0" smtClean="0"/>
              <a:t>SUN</a:t>
            </a:r>
            <a:endParaRPr lang="en-US" dirty="0"/>
          </a:p>
        </p:txBody>
      </p:sp>
      <p:sp>
        <p:nvSpPr>
          <p:cNvPr id="4" name="Rectangle 3"/>
          <p:cNvSpPr/>
          <p:nvPr/>
        </p:nvSpPr>
        <p:spPr>
          <a:xfrm>
            <a:off x="1522991" y="5815821"/>
            <a:ext cx="7482865" cy="646331"/>
          </a:xfrm>
          <a:prstGeom prst="rect">
            <a:avLst/>
          </a:prstGeom>
        </p:spPr>
        <p:txBody>
          <a:bodyPr wrap="square">
            <a:spAutoFit/>
          </a:bodyPr>
          <a:lstStyle/>
          <a:p>
            <a:r>
              <a:rPr lang="en-US" b="1" dirty="0"/>
              <a:t>SUN Database: Large-scale Scene Recognition from Abbey to Zoo</a:t>
            </a:r>
            <a:r>
              <a:rPr lang="en-US" dirty="0"/>
              <a:t/>
            </a:r>
            <a:br>
              <a:rPr lang="en-US" dirty="0"/>
            </a:br>
            <a:r>
              <a:rPr lang="en-US" dirty="0" smtClean="0"/>
              <a:t>Xiao</a:t>
            </a:r>
            <a:r>
              <a:rPr lang="en-US" dirty="0"/>
              <a:t>, </a:t>
            </a:r>
            <a:r>
              <a:rPr lang="en-US" dirty="0" smtClean="0"/>
              <a:t>Hays</a:t>
            </a:r>
            <a:r>
              <a:rPr lang="en-US" dirty="0"/>
              <a:t>, </a:t>
            </a:r>
            <a:r>
              <a:rPr lang="en-US" dirty="0" err="1" smtClean="0"/>
              <a:t>Ehinger</a:t>
            </a:r>
            <a:r>
              <a:rPr lang="en-US" dirty="0"/>
              <a:t>, </a:t>
            </a:r>
            <a:r>
              <a:rPr lang="en-US" dirty="0" err="1" smtClean="0"/>
              <a:t>Oliva</a:t>
            </a:r>
            <a:r>
              <a:rPr lang="en-US" dirty="0"/>
              <a:t>, and </a:t>
            </a:r>
            <a:r>
              <a:rPr lang="en-US" dirty="0" smtClean="0"/>
              <a:t>Torralba, </a:t>
            </a:r>
            <a:r>
              <a:rPr lang="en-US" i="1" dirty="0" smtClean="0"/>
              <a:t>CVPR</a:t>
            </a:r>
            <a:r>
              <a:rPr lang="en-US" dirty="0" smtClean="0"/>
              <a:t>, 2010</a:t>
            </a:r>
            <a:r>
              <a:rPr lang="en-US" dirty="0"/>
              <a:t>.</a:t>
            </a:r>
          </a:p>
        </p:txBody>
      </p:sp>
      <p:sp>
        <p:nvSpPr>
          <p:cNvPr id="5" name="TextBox 4"/>
          <p:cNvSpPr txBox="1"/>
          <p:nvPr/>
        </p:nvSpPr>
        <p:spPr>
          <a:xfrm>
            <a:off x="628650" y="1309671"/>
            <a:ext cx="3677785" cy="369332"/>
          </a:xfrm>
          <a:prstGeom prst="rect">
            <a:avLst/>
          </a:prstGeom>
          <a:noFill/>
        </p:spPr>
        <p:txBody>
          <a:bodyPr wrap="square" rtlCol="0">
            <a:spAutoFit/>
          </a:bodyPr>
          <a:lstStyle/>
          <a:p>
            <a:r>
              <a:rPr lang="en-US" dirty="0" smtClean="0"/>
              <a:t>908 scene categories</a:t>
            </a:r>
            <a:endParaRPr lang="en-US" dirty="0"/>
          </a:p>
        </p:txBody>
      </p:sp>
      <p:pic>
        <p:nvPicPr>
          <p:cNvPr id="6" name="Picture 5"/>
          <p:cNvPicPr>
            <a:picLocks noChangeAspect="1"/>
          </p:cNvPicPr>
          <p:nvPr/>
        </p:nvPicPr>
        <p:blipFill>
          <a:blip r:embed="rId2"/>
          <a:stretch>
            <a:fillRect/>
          </a:stretch>
        </p:blipFill>
        <p:spPr>
          <a:xfrm>
            <a:off x="2046803" y="2036648"/>
            <a:ext cx="4795967" cy="3604070"/>
          </a:xfrm>
          <a:prstGeom prst="rect">
            <a:avLst/>
          </a:prstGeom>
        </p:spPr>
      </p:pic>
      <p:sp>
        <p:nvSpPr>
          <p:cNvPr id="7" name="TextBox 6"/>
          <p:cNvSpPr txBox="1"/>
          <p:nvPr/>
        </p:nvSpPr>
        <p:spPr>
          <a:xfrm>
            <a:off x="3693807" y="1636538"/>
            <a:ext cx="3677785" cy="400110"/>
          </a:xfrm>
          <a:prstGeom prst="rect">
            <a:avLst/>
          </a:prstGeom>
          <a:noFill/>
          <a:effectLst/>
        </p:spPr>
        <p:txBody>
          <a:bodyPr wrap="square" rtlCol="0">
            <a:spAutoFit/>
          </a:bodyPr>
          <a:lstStyle/>
          <a:p>
            <a:r>
              <a:rPr lang="en-US" sz="2000" dirty="0" smtClean="0"/>
              <a:t>Beer garden</a:t>
            </a:r>
            <a:endParaRPr lang="en-US" sz="2000" dirty="0"/>
          </a:p>
        </p:txBody>
      </p:sp>
    </p:spTree>
    <p:extLst>
      <p:ext uri="{BB962C8B-B14F-4D97-AF65-F5344CB8AC3E}">
        <p14:creationId xmlns:p14="http://schemas.microsoft.com/office/powerpoint/2010/main" val="29157394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62582" y="352314"/>
            <a:ext cx="3651160" cy="1159098"/>
            <a:chOff x="781989" y="1329749"/>
            <a:chExt cx="3651160" cy="1159098"/>
          </a:xfrm>
        </p:grpSpPr>
        <p:sp>
          <p:nvSpPr>
            <p:cNvPr id="5" name="Rectangle 4"/>
            <p:cNvSpPr/>
            <p:nvPr/>
          </p:nvSpPr>
          <p:spPr>
            <a:xfrm>
              <a:off x="781989" y="1329749"/>
              <a:ext cx="3651160" cy="1159098"/>
            </a:xfrm>
            <a:prstGeom prst="rect">
              <a:avLst/>
            </a:prstGeom>
            <a:solidFill>
              <a:srgbClr val="1D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989" y="1502468"/>
              <a:ext cx="3457575" cy="981075"/>
            </a:xfrm>
            <a:prstGeom prst="rect">
              <a:avLst/>
            </a:prstGeom>
          </p:spPr>
        </p:pic>
      </p:grpSp>
      <p:sp>
        <p:nvSpPr>
          <p:cNvPr id="8" name="Rectangle 7"/>
          <p:cNvSpPr/>
          <p:nvPr/>
        </p:nvSpPr>
        <p:spPr>
          <a:xfrm>
            <a:off x="0" y="0"/>
            <a:ext cx="9144000" cy="1616853"/>
          </a:xfrm>
          <a:prstGeom prst="rect">
            <a:avLst/>
          </a:prstGeom>
          <a:solidFill>
            <a:srgbClr val="1D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5471" t="14611" r="21019" b="59362"/>
          <a:stretch/>
        </p:blipFill>
        <p:spPr>
          <a:xfrm>
            <a:off x="256973" y="327055"/>
            <a:ext cx="3920157" cy="1070992"/>
          </a:xfrm>
          <a:prstGeom prst="rect">
            <a:avLst/>
          </a:prstGeom>
        </p:spPr>
      </p:pic>
      <p:sp>
        <p:nvSpPr>
          <p:cNvPr id="10" name="Rectangle 9"/>
          <p:cNvSpPr/>
          <p:nvPr/>
        </p:nvSpPr>
        <p:spPr>
          <a:xfrm>
            <a:off x="462582" y="1725102"/>
            <a:ext cx="4572000" cy="707886"/>
          </a:xfrm>
          <a:prstGeom prst="rect">
            <a:avLst/>
          </a:prstGeom>
        </p:spPr>
        <p:txBody>
          <a:bodyPr>
            <a:spAutoFit/>
          </a:bodyPr>
          <a:lstStyle/>
          <a:p>
            <a:r>
              <a:rPr lang="en-US" sz="2000" dirty="0"/>
              <a:t>70-100 object categories </a:t>
            </a:r>
          </a:p>
          <a:p>
            <a:r>
              <a:rPr lang="en-US" sz="2000" dirty="0" smtClean="0"/>
              <a:t>330,000 </a:t>
            </a:r>
            <a:r>
              <a:rPr lang="en-US" sz="2000" dirty="0"/>
              <a:t>images (~150k first release</a:t>
            </a:r>
            <a:r>
              <a:rPr lang="en-US" sz="2000" dirty="0" smtClean="0"/>
              <a:t>)</a:t>
            </a:r>
            <a:endParaRPr lang="en-US" sz="2000" dirty="0"/>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68602" t="55332" r="-303" b="22403"/>
          <a:stretch/>
        </p:blipFill>
        <p:spPr>
          <a:xfrm>
            <a:off x="1918950" y="2541237"/>
            <a:ext cx="5557235" cy="4032658"/>
          </a:xfrm>
          <a:prstGeom prst="rect">
            <a:avLst/>
          </a:prstGeom>
        </p:spPr>
      </p:pic>
    </p:spTree>
    <p:extLst>
      <p:ext uri="{BB962C8B-B14F-4D97-AF65-F5344CB8AC3E}">
        <p14:creationId xmlns:p14="http://schemas.microsoft.com/office/powerpoint/2010/main" val="17408971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2672" y="2522672"/>
            <a:ext cx="5401185" cy="3504489"/>
          </a:xfrm>
          <a:prstGeom prst="rect">
            <a:avLst/>
          </a:prstGeom>
        </p:spPr>
      </p:pic>
      <p:sp>
        <p:nvSpPr>
          <p:cNvPr id="3" name="Content Placeholder 2"/>
          <p:cNvSpPr>
            <a:spLocks noGrp="1"/>
          </p:cNvSpPr>
          <p:nvPr>
            <p:ph idx="1"/>
          </p:nvPr>
        </p:nvSpPr>
        <p:spPr>
          <a:xfrm>
            <a:off x="596453" y="685845"/>
            <a:ext cx="4651687" cy="2540313"/>
          </a:xfrm>
        </p:spPr>
        <p:txBody>
          <a:bodyPr/>
          <a:lstStyle/>
          <a:p>
            <a:pPr marL="0" indent="0">
              <a:buNone/>
            </a:pPr>
            <a:r>
              <a:rPr lang="en-US" sz="3200" dirty="0" smtClean="0"/>
              <a:t>How to write a paper:</a:t>
            </a:r>
            <a:endParaRPr lang="en-US" dirty="0" smtClean="0"/>
          </a:p>
          <a:p>
            <a:pPr marL="0" indent="0">
              <a:buNone/>
            </a:pPr>
            <a:endParaRPr lang="en-US" sz="1050" dirty="0" smtClean="0"/>
          </a:p>
          <a:p>
            <a:pPr marL="0" indent="0">
              <a:buNone/>
            </a:pPr>
            <a:r>
              <a:rPr lang="en-US" sz="2400" dirty="0" smtClean="0"/>
              <a:t>1. Pick a dataset.</a:t>
            </a:r>
          </a:p>
          <a:p>
            <a:pPr marL="0" indent="0">
              <a:buNone/>
            </a:pPr>
            <a:endParaRPr lang="en-US" sz="2400" dirty="0"/>
          </a:p>
          <a:p>
            <a:pPr marL="0" indent="0">
              <a:buNone/>
            </a:pPr>
            <a:r>
              <a:rPr lang="en-US" sz="2400" dirty="0" smtClean="0"/>
              <a:t>2. Find an algorithm that works.</a:t>
            </a:r>
          </a:p>
          <a:p>
            <a:pPr marL="0" indent="0">
              <a:buNone/>
            </a:pPr>
            <a:endParaRPr lang="en-US" sz="2400" dirty="0"/>
          </a:p>
          <a:p>
            <a:pPr marL="0" indent="0">
              <a:buNone/>
            </a:pPr>
            <a:endParaRPr lang="en-US" dirty="0"/>
          </a:p>
          <a:p>
            <a:pPr marL="0" indent="0">
              <a:buNone/>
            </a:pPr>
            <a:endParaRPr lang="en-US" dirty="0"/>
          </a:p>
          <a:p>
            <a:pPr marL="0" indent="0">
              <a:buNone/>
            </a:pPr>
            <a:endParaRPr lang="en-US" dirty="0"/>
          </a:p>
        </p:txBody>
      </p:sp>
      <p:sp>
        <p:nvSpPr>
          <p:cNvPr id="8" name="TextBox 7"/>
          <p:cNvSpPr txBox="1"/>
          <p:nvPr/>
        </p:nvSpPr>
        <p:spPr>
          <a:xfrm>
            <a:off x="4230709" y="3721659"/>
            <a:ext cx="1706450" cy="461665"/>
          </a:xfrm>
          <a:prstGeom prst="rect">
            <a:avLst/>
          </a:prstGeom>
          <a:noFill/>
        </p:spPr>
        <p:txBody>
          <a:bodyPr wrap="square" rtlCol="0">
            <a:spAutoFit/>
          </a:bodyPr>
          <a:lstStyle/>
          <a:p>
            <a:r>
              <a:rPr lang="en-US" sz="2400" dirty="0" smtClean="0"/>
              <a:t>Algorithms</a:t>
            </a:r>
            <a:endParaRPr lang="en-US" sz="2400" dirty="0"/>
          </a:p>
        </p:txBody>
      </p:sp>
      <p:sp>
        <p:nvSpPr>
          <p:cNvPr id="9" name="TextBox 8"/>
          <p:cNvSpPr txBox="1"/>
          <p:nvPr/>
        </p:nvSpPr>
        <p:spPr>
          <a:xfrm>
            <a:off x="7035079" y="2905172"/>
            <a:ext cx="1706450" cy="461665"/>
          </a:xfrm>
          <a:prstGeom prst="rect">
            <a:avLst/>
          </a:prstGeom>
          <a:noFill/>
        </p:spPr>
        <p:txBody>
          <a:bodyPr wrap="square" rtlCol="0">
            <a:spAutoFit/>
          </a:bodyPr>
          <a:lstStyle/>
          <a:p>
            <a:r>
              <a:rPr lang="en-US" sz="2400" dirty="0" smtClean="0"/>
              <a:t>Dataset</a:t>
            </a:r>
            <a:endParaRPr lang="en-US" sz="2400" dirty="0"/>
          </a:p>
        </p:txBody>
      </p:sp>
    </p:spTree>
    <p:extLst>
      <p:ext uri="{BB962C8B-B14F-4D97-AF65-F5344CB8AC3E}">
        <p14:creationId xmlns:p14="http://schemas.microsoft.com/office/powerpoint/2010/main" val="13157892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3727" y="1960853"/>
            <a:ext cx="7886700" cy="4351338"/>
          </a:xfrm>
        </p:spPr>
        <p:txBody>
          <a:bodyPr>
            <a:normAutofit/>
          </a:bodyPr>
          <a:lstStyle/>
          <a:p>
            <a:pPr marL="0" indent="0">
              <a:buNone/>
            </a:pPr>
            <a:r>
              <a:rPr lang="en-US" sz="3200" dirty="0" smtClean="0"/>
              <a:t>15 or 30 training examples per category</a:t>
            </a:r>
            <a:endParaRPr lang="en-US" sz="3200" dirty="0"/>
          </a:p>
        </p:txBody>
      </p:sp>
      <p:grpSp>
        <p:nvGrpSpPr>
          <p:cNvPr id="4" name="Group 3"/>
          <p:cNvGrpSpPr/>
          <p:nvPr/>
        </p:nvGrpSpPr>
        <p:grpSpPr>
          <a:xfrm>
            <a:off x="1358721" y="3071611"/>
            <a:ext cx="5822459" cy="2269163"/>
            <a:chOff x="1358721" y="3071611"/>
            <a:chExt cx="5822459" cy="2269163"/>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9288" y="3071611"/>
              <a:ext cx="3281892" cy="2269163"/>
            </a:xfrm>
            <a:prstGeom prst="rect">
              <a:avLst/>
            </a:prstGeom>
          </p:spPr>
        </p:pic>
        <p:sp>
          <p:nvSpPr>
            <p:cNvPr id="5" name="TextBox 4"/>
            <p:cNvSpPr txBox="1"/>
            <p:nvPr/>
          </p:nvSpPr>
          <p:spPr>
            <a:xfrm>
              <a:off x="1358721" y="4044189"/>
              <a:ext cx="3760631" cy="461665"/>
            </a:xfrm>
            <a:prstGeom prst="rect">
              <a:avLst/>
            </a:prstGeom>
            <a:noFill/>
          </p:spPr>
          <p:txBody>
            <a:bodyPr wrap="square" rtlCol="0">
              <a:spAutoFit/>
            </a:bodyPr>
            <a:lstStyle/>
            <a:p>
              <a:r>
                <a:rPr lang="en-US" sz="2400" dirty="0" smtClean="0"/>
                <a:t>Hand coded features  = </a:t>
              </a:r>
              <a:endParaRPr lang="en-US" sz="2400" dirty="0"/>
            </a:p>
          </p:txBody>
        </p:sp>
        <p:sp>
          <p:nvSpPr>
            <p:cNvPr id="6" name="Arc 5"/>
            <p:cNvSpPr/>
            <p:nvPr/>
          </p:nvSpPr>
          <p:spPr>
            <a:xfrm rot="19128331">
              <a:off x="5374540" y="4271782"/>
              <a:ext cx="535039" cy="486819"/>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 name="Content Placeholder 2"/>
          <p:cNvSpPr txBox="1">
            <a:spLocks/>
          </p:cNvSpPr>
          <p:nvPr/>
        </p:nvSpPr>
        <p:spPr>
          <a:xfrm>
            <a:off x="324297" y="303253"/>
            <a:ext cx="4434445" cy="9160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smtClean="0"/>
              <a:t>Caltech 101 and 256</a:t>
            </a:r>
            <a:endParaRPr lang="en-US" sz="3600" dirty="0"/>
          </a:p>
        </p:txBody>
      </p:sp>
    </p:spTree>
    <p:extLst>
      <p:ext uri="{BB962C8B-B14F-4D97-AF65-F5344CB8AC3E}">
        <p14:creationId xmlns:p14="http://schemas.microsoft.com/office/powerpoint/2010/main" val="122962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2672" y="2522672"/>
            <a:ext cx="5401185" cy="3504489"/>
          </a:xfrm>
          <a:prstGeom prst="rect">
            <a:avLst/>
          </a:prstGeom>
        </p:spPr>
      </p:pic>
      <p:sp>
        <p:nvSpPr>
          <p:cNvPr id="3" name="Content Placeholder 2"/>
          <p:cNvSpPr>
            <a:spLocks noGrp="1"/>
          </p:cNvSpPr>
          <p:nvPr>
            <p:ph idx="1"/>
          </p:nvPr>
        </p:nvSpPr>
        <p:spPr>
          <a:xfrm>
            <a:off x="596453" y="685845"/>
            <a:ext cx="5495254" cy="2540313"/>
          </a:xfrm>
        </p:spPr>
        <p:txBody>
          <a:bodyPr/>
          <a:lstStyle/>
          <a:p>
            <a:pPr marL="0" indent="0">
              <a:buNone/>
            </a:pPr>
            <a:r>
              <a:rPr lang="en-US" sz="3200" dirty="0" smtClean="0"/>
              <a:t>How to create a dataset:</a:t>
            </a:r>
            <a:endParaRPr lang="en-US" dirty="0" smtClean="0"/>
          </a:p>
          <a:p>
            <a:pPr marL="0" indent="0">
              <a:buNone/>
            </a:pPr>
            <a:endParaRPr lang="en-US" sz="1050" dirty="0" smtClean="0"/>
          </a:p>
          <a:p>
            <a:pPr marL="0" indent="0">
              <a:buNone/>
            </a:pPr>
            <a:r>
              <a:rPr lang="en-US" sz="2400" dirty="0" smtClean="0"/>
              <a:t>1. Pick a problem.</a:t>
            </a:r>
          </a:p>
          <a:p>
            <a:pPr marL="0" indent="0">
              <a:buNone/>
            </a:pPr>
            <a:endParaRPr lang="en-US" sz="2400" dirty="0"/>
          </a:p>
          <a:p>
            <a:pPr marL="0" indent="0">
              <a:buNone/>
            </a:pPr>
            <a:r>
              <a:rPr lang="en-US" sz="2400" dirty="0" smtClean="0"/>
              <a:t>2. Create a challenging LARGE dataset.</a:t>
            </a:r>
          </a:p>
          <a:p>
            <a:pPr marL="0" indent="0">
              <a:buNone/>
            </a:pPr>
            <a:endParaRPr lang="en-US" sz="2400" dirty="0"/>
          </a:p>
          <a:p>
            <a:pPr marL="0" indent="0">
              <a:buNone/>
            </a:pPr>
            <a:endParaRPr lang="en-US" dirty="0"/>
          </a:p>
          <a:p>
            <a:pPr marL="0" indent="0">
              <a:buNone/>
            </a:pPr>
            <a:endParaRPr lang="en-US" dirty="0"/>
          </a:p>
          <a:p>
            <a:pPr marL="0" indent="0">
              <a:buNone/>
            </a:pPr>
            <a:endParaRPr lang="en-US" dirty="0"/>
          </a:p>
        </p:txBody>
      </p:sp>
      <p:sp>
        <p:nvSpPr>
          <p:cNvPr id="8" name="TextBox 7"/>
          <p:cNvSpPr txBox="1"/>
          <p:nvPr/>
        </p:nvSpPr>
        <p:spPr>
          <a:xfrm>
            <a:off x="4230709" y="3721659"/>
            <a:ext cx="1706450" cy="461665"/>
          </a:xfrm>
          <a:prstGeom prst="rect">
            <a:avLst/>
          </a:prstGeom>
          <a:noFill/>
        </p:spPr>
        <p:txBody>
          <a:bodyPr wrap="square" rtlCol="0">
            <a:spAutoFit/>
          </a:bodyPr>
          <a:lstStyle/>
          <a:p>
            <a:r>
              <a:rPr lang="en-US" sz="2400" dirty="0" smtClean="0"/>
              <a:t>Algorithms</a:t>
            </a:r>
            <a:endParaRPr lang="en-US" sz="2400" dirty="0"/>
          </a:p>
        </p:txBody>
      </p:sp>
      <p:sp>
        <p:nvSpPr>
          <p:cNvPr id="9" name="TextBox 8"/>
          <p:cNvSpPr txBox="1"/>
          <p:nvPr/>
        </p:nvSpPr>
        <p:spPr>
          <a:xfrm>
            <a:off x="7035079" y="2905172"/>
            <a:ext cx="1706450" cy="461665"/>
          </a:xfrm>
          <a:prstGeom prst="rect">
            <a:avLst/>
          </a:prstGeom>
          <a:noFill/>
        </p:spPr>
        <p:txBody>
          <a:bodyPr wrap="square" rtlCol="0">
            <a:spAutoFit/>
          </a:bodyPr>
          <a:lstStyle/>
          <a:p>
            <a:r>
              <a:rPr lang="en-US" sz="2400" dirty="0" smtClean="0"/>
              <a:t>Dataset</a:t>
            </a:r>
            <a:endParaRPr lang="en-US" sz="2400" dirty="0"/>
          </a:p>
        </p:txBody>
      </p:sp>
    </p:spTree>
    <p:extLst>
      <p:ext uri="{BB962C8B-B14F-4D97-AF65-F5344CB8AC3E}">
        <p14:creationId xmlns:p14="http://schemas.microsoft.com/office/powerpoint/2010/main" val="25179242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937" y="1569301"/>
            <a:ext cx="7886700" cy="1325563"/>
          </a:xfrm>
        </p:spPr>
        <p:txBody>
          <a:bodyPr/>
          <a:lstStyle/>
          <a:p>
            <a:r>
              <a:rPr lang="en-US" dirty="0" smtClean="0"/>
              <a:t>Let’s look back…</a:t>
            </a:r>
            <a:endParaRPr lang="en-US" dirty="0"/>
          </a:p>
        </p:txBody>
      </p:sp>
    </p:spTree>
    <p:extLst>
      <p:ext uri="{BB962C8B-B14F-4D97-AF65-F5344CB8AC3E}">
        <p14:creationId xmlns:p14="http://schemas.microsoft.com/office/powerpoint/2010/main" val="15694394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2378" y="2622098"/>
            <a:ext cx="6461170" cy="775907"/>
          </a:xfrm>
        </p:spPr>
        <p:txBody>
          <a:bodyPr>
            <a:noAutofit/>
          </a:bodyPr>
          <a:lstStyle/>
          <a:p>
            <a:pPr marL="0" indent="0">
              <a:buNone/>
            </a:pPr>
            <a:r>
              <a:rPr lang="en-US" sz="4000" dirty="0" smtClean="0">
                <a:latin typeface="Segoe UI Semilight" panose="020B0402040204020203" pitchFamily="34" charset="0"/>
                <a:cs typeface="Segoe UI Semilight" panose="020B0402040204020203" pitchFamily="34" charset="0"/>
              </a:rPr>
              <a:t>What is the consequence?</a:t>
            </a:r>
          </a:p>
          <a:p>
            <a:pPr marL="0" indent="0">
              <a:buNone/>
            </a:pPr>
            <a:endParaRPr lang="en-US" sz="40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2574601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8930" y="1676146"/>
            <a:ext cx="6641475" cy="3248651"/>
          </a:xfrm>
        </p:spPr>
        <p:txBody>
          <a:bodyPr>
            <a:normAutofit/>
          </a:bodyPr>
          <a:lstStyle/>
          <a:p>
            <a:pPr marL="0" indent="0" algn="ctr">
              <a:buNone/>
            </a:pPr>
            <a:r>
              <a:rPr lang="en-US" sz="4400" dirty="0" smtClean="0">
                <a:latin typeface="Segoe UI Semilight" panose="020B0402040204020203" pitchFamily="34" charset="0"/>
                <a:cs typeface="Segoe UI Semilight" panose="020B0402040204020203" pitchFamily="34" charset="0"/>
              </a:rPr>
              <a:t>            Large = Expensive</a:t>
            </a:r>
          </a:p>
          <a:p>
            <a:pPr marL="0" indent="0" algn="ctr">
              <a:buNone/>
            </a:pPr>
            <a:r>
              <a:rPr lang="en-US" sz="4400" dirty="0" smtClean="0">
                <a:latin typeface="Segoe UI Semilight" panose="020B0402040204020203" pitchFamily="34" charset="0"/>
                <a:cs typeface="Segoe UI Semilight" panose="020B0402040204020203" pitchFamily="34" charset="0"/>
              </a:rPr>
              <a:t>Expensive = Scarce</a:t>
            </a:r>
          </a:p>
          <a:p>
            <a:pPr marL="0" indent="0" algn="ctr">
              <a:buNone/>
            </a:pPr>
            <a:r>
              <a:rPr lang="en-US" sz="4400" dirty="0" smtClean="0">
                <a:latin typeface="Segoe UI Semilight" panose="020B0402040204020203" pitchFamily="34" charset="0"/>
                <a:cs typeface="Segoe UI Semilight" panose="020B0402040204020203" pitchFamily="34" charset="0"/>
              </a:rPr>
              <a:t>          Scarce = Valuable*</a:t>
            </a:r>
            <a:endParaRPr lang="en-US" sz="4400" dirty="0">
              <a:latin typeface="Segoe UI Semilight" panose="020B0402040204020203" pitchFamily="34" charset="0"/>
              <a:cs typeface="Segoe UI Semilight" panose="020B0402040204020203" pitchFamily="34" charset="0"/>
            </a:endParaRPr>
          </a:p>
        </p:txBody>
      </p:sp>
      <p:sp>
        <p:nvSpPr>
          <p:cNvPr id="4" name="TextBox 3"/>
          <p:cNvSpPr txBox="1"/>
          <p:nvPr/>
        </p:nvSpPr>
        <p:spPr>
          <a:xfrm>
            <a:off x="3496614" y="5866326"/>
            <a:ext cx="5467081" cy="830997"/>
          </a:xfrm>
          <a:prstGeom prst="rect">
            <a:avLst/>
          </a:prstGeom>
          <a:noFill/>
        </p:spPr>
        <p:txBody>
          <a:bodyPr wrap="square" rtlCol="0">
            <a:spAutoFit/>
          </a:bodyPr>
          <a:lstStyle/>
          <a:p>
            <a:r>
              <a:rPr lang="en-US" sz="2400" dirty="0" smtClean="0"/>
              <a:t>*Increased </a:t>
            </a:r>
            <a:r>
              <a:rPr lang="en-US" sz="2400" dirty="0"/>
              <a:t>stakes = </a:t>
            </a:r>
            <a:r>
              <a:rPr lang="en-US" sz="2400" dirty="0" smtClean="0"/>
              <a:t>Increased </a:t>
            </a:r>
            <a:r>
              <a:rPr lang="en-US" sz="2400" dirty="0"/>
              <a:t>“cheating”</a:t>
            </a:r>
          </a:p>
          <a:p>
            <a:endParaRPr lang="en-US" sz="2400" dirty="0"/>
          </a:p>
        </p:txBody>
      </p:sp>
    </p:spTree>
    <p:extLst>
      <p:ext uri="{BB962C8B-B14F-4D97-AF65-F5344CB8AC3E}">
        <p14:creationId xmlns:p14="http://schemas.microsoft.com/office/powerpoint/2010/main" val="316109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0893" y="1228675"/>
            <a:ext cx="3952576" cy="950322"/>
          </a:xfrm>
        </p:spPr>
        <p:txBody>
          <a:bodyPr>
            <a:normAutofit/>
          </a:bodyPr>
          <a:lstStyle/>
          <a:p>
            <a:pPr marL="0" indent="0">
              <a:buNone/>
            </a:pPr>
            <a:r>
              <a:rPr lang="en-US" sz="4400" dirty="0" smtClean="0">
                <a:latin typeface="Segoe UI Semilight" panose="020B0402040204020203" pitchFamily="34" charset="0"/>
                <a:cs typeface="Segoe UI Semilight" panose="020B0402040204020203" pitchFamily="34" charset="0"/>
              </a:rPr>
              <a:t>Scarce = Few</a:t>
            </a:r>
            <a:endParaRPr lang="en-US" sz="4400" dirty="0">
              <a:latin typeface="Segoe UI Semilight" panose="020B0402040204020203" pitchFamily="34" charset="0"/>
              <a:cs typeface="Segoe UI Semilight" panose="020B0402040204020203"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3469" y="1027636"/>
            <a:ext cx="4048125" cy="4953000"/>
          </a:xfrm>
          <a:prstGeom prst="rect">
            <a:avLst/>
          </a:prstGeom>
        </p:spPr>
      </p:pic>
    </p:spTree>
    <p:extLst>
      <p:ext uri="{BB962C8B-B14F-4D97-AF65-F5344CB8AC3E}">
        <p14:creationId xmlns:p14="http://schemas.microsoft.com/office/powerpoint/2010/main" val="6017192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Diversity</a:t>
            </a:r>
            <a:endParaRPr lang="en-US" dirty="0"/>
          </a:p>
        </p:txBody>
      </p:sp>
      <p:sp>
        <p:nvSpPr>
          <p:cNvPr id="3" name="Content Placeholder 2"/>
          <p:cNvSpPr>
            <a:spLocks noGrp="1"/>
          </p:cNvSpPr>
          <p:nvPr>
            <p:ph idx="1"/>
          </p:nvPr>
        </p:nvSpPr>
        <p:spPr>
          <a:xfrm>
            <a:off x="340088" y="4972331"/>
            <a:ext cx="7755496" cy="1052803"/>
          </a:xfrm>
        </p:spPr>
        <p:txBody>
          <a:bodyPr>
            <a:normAutofit/>
          </a:bodyPr>
          <a:lstStyle/>
          <a:p>
            <a:pPr marL="0" indent="0">
              <a:buNone/>
            </a:pPr>
            <a:r>
              <a:rPr lang="en-US" sz="2000" b="1" dirty="0"/>
              <a:t>Diagnosing Error in Object Detectors</a:t>
            </a:r>
            <a:r>
              <a:rPr lang="en-US" sz="2000" dirty="0"/>
              <a:t/>
            </a:r>
            <a:br>
              <a:rPr lang="en-US" sz="2000" dirty="0"/>
            </a:br>
            <a:r>
              <a:rPr lang="en-US" sz="2000" dirty="0" smtClean="0"/>
              <a:t>Hoiem et al., </a:t>
            </a:r>
            <a:r>
              <a:rPr lang="en-US" sz="2000" i="1" dirty="0" smtClean="0"/>
              <a:t>ECCV</a:t>
            </a:r>
            <a:r>
              <a:rPr lang="en-US" sz="2000" dirty="0"/>
              <a:t>, 2012</a:t>
            </a:r>
          </a:p>
        </p:txBody>
      </p:sp>
      <p:pic>
        <p:nvPicPr>
          <p:cNvPr id="4" name="Picture 3"/>
          <p:cNvPicPr>
            <a:picLocks noChangeAspect="1"/>
          </p:cNvPicPr>
          <p:nvPr/>
        </p:nvPicPr>
        <p:blipFill>
          <a:blip r:embed="rId2"/>
          <a:stretch>
            <a:fillRect/>
          </a:stretch>
        </p:blipFill>
        <p:spPr>
          <a:xfrm>
            <a:off x="340088" y="2176487"/>
            <a:ext cx="8449748" cy="2778497"/>
          </a:xfrm>
          <a:prstGeom prst="rect">
            <a:avLst/>
          </a:prstGeom>
        </p:spPr>
      </p:pic>
    </p:spTree>
    <p:extLst>
      <p:ext uri="{BB962C8B-B14F-4D97-AF65-F5344CB8AC3E}">
        <p14:creationId xmlns:p14="http://schemas.microsoft.com/office/powerpoint/2010/main" val="3020011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785" y="0"/>
            <a:ext cx="7886700" cy="1325563"/>
          </a:xfrm>
        </p:spPr>
        <p:txBody>
          <a:bodyPr/>
          <a:lstStyle/>
          <a:p>
            <a:r>
              <a:rPr lang="en-US" dirty="0" smtClean="0"/>
              <a:t>Diversity</a:t>
            </a:r>
            <a:endParaRPr lang="en-US" dirty="0"/>
          </a:p>
        </p:txBody>
      </p:sp>
      <p:pic>
        <p:nvPicPr>
          <p:cNvPr id="6" name="Picture 5"/>
          <p:cNvPicPr>
            <a:picLocks noChangeAspect="1"/>
          </p:cNvPicPr>
          <p:nvPr/>
        </p:nvPicPr>
        <p:blipFill>
          <a:blip r:embed="rId2"/>
          <a:stretch>
            <a:fillRect/>
          </a:stretch>
        </p:blipFill>
        <p:spPr>
          <a:xfrm>
            <a:off x="1700011" y="1377044"/>
            <a:ext cx="5448795" cy="3864657"/>
          </a:xfrm>
          <a:prstGeom prst="rect">
            <a:avLst/>
          </a:prstGeom>
        </p:spPr>
      </p:pic>
      <p:pic>
        <p:nvPicPr>
          <p:cNvPr id="7" name="Picture 6"/>
          <p:cNvPicPr>
            <a:picLocks noChangeAspect="1"/>
          </p:cNvPicPr>
          <p:nvPr/>
        </p:nvPicPr>
        <p:blipFill>
          <a:blip r:embed="rId3"/>
          <a:stretch>
            <a:fillRect/>
          </a:stretch>
        </p:blipFill>
        <p:spPr>
          <a:xfrm>
            <a:off x="1700011" y="5293182"/>
            <a:ext cx="4265590" cy="1079896"/>
          </a:xfrm>
          <a:prstGeom prst="rect">
            <a:avLst/>
          </a:prstGeom>
        </p:spPr>
      </p:pic>
      <p:sp>
        <p:nvSpPr>
          <p:cNvPr id="8" name="Oval 7"/>
          <p:cNvSpPr/>
          <p:nvPr/>
        </p:nvSpPr>
        <p:spPr>
          <a:xfrm>
            <a:off x="4975538" y="3997817"/>
            <a:ext cx="141668" cy="135228"/>
          </a:xfrm>
          <a:prstGeom prst="ellipse">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591578" y="3520226"/>
            <a:ext cx="141668" cy="135228"/>
          </a:xfrm>
          <a:prstGeom prst="ellipse">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145369" y="3930203"/>
            <a:ext cx="141668" cy="135228"/>
          </a:xfrm>
          <a:prstGeom prst="ellipse">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198772" y="2859110"/>
            <a:ext cx="141668" cy="135228"/>
          </a:xfrm>
          <a:prstGeom prst="ellipse">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709634" y="2554310"/>
            <a:ext cx="141668" cy="135228"/>
          </a:xfrm>
          <a:prstGeom prst="ellipse">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117206" y="2178677"/>
            <a:ext cx="141668" cy="135228"/>
          </a:xfrm>
          <a:prstGeom prst="ellipse">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969895" y="5000223"/>
            <a:ext cx="141668" cy="135228"/>
          </a:xfrm>
          <a:prstGeom prst="ellipse">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a:stCxn id="13" idx="6"/>
            <a:endCxn id="12" idx="2"/>
          </p:cNvCxnSpPr>
          <p:nvPr/>
        </p:nvCxnSpPr>
        <p:spPr>
          <a:xfrm>
            <a:off x="5258874" y="2246291"/>
            <a:ext cx="450760" cy="37563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1" idx="7"/>
            <a:endCxn id="12" idx="2"/>
          </p:cNvCxnSpPr>
          <p:nvPr/>
        </p:nvCxnSpPr>
        <p:spPr>
          <a:xfrm flipV="1">
            <a:off x="5319693" y="2621924"/>
            <a:ext cx="389941" cy="2569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9" idx="0"/>
            <a:endCxn id="12" idx="4"/>
          </p:cNvCxnSpPr>
          <p:nvPr/>
        </p:nvCxnSpPr>
        <p:spPr>
          <a:xfrm flipV="1">
            <a:off x="5662412" y="2689538"/>
            <a:ext cx="118056" cy="8306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8" idx="7"/>
            <a:endCxn id="9" idx="3"/>
          </p:cNvCxnSpPr>
          <p:nvPr/>
        </p:nvCxnSpPr>
        <p:spPr>
          <a:xfrm flipV="1">
            <a:off x="5096459" y="3635650"/>
            <a:ext cx="515866" cy="3819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0" idx="1"/>
            <a:endCxn id="12" idx="5"/>
          </p:cNvCxnSpPr>
          <p:nvPr/>
        </p:nvCxnSpPr>
        <p:spPr>
          <a:xfrm flipH="1" flipV="1">
            <a:off x="5830555" y="2669734"/>
            <a:ext cx="335561" cy="128027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14" idx="0"/>
            <a:endCxn id="10" idx="5"/>
          </p:cNvCxnSpPr>
          <p:nvPr/>
        </p:nvCxnSpPr>
        <p:spPr>
          <a:xfrm flipV="1">
            <a:off x="6040729" y="4045627"/>
            <a:ext cx="225561" cy="9545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5607321" y="4161538"/>
            <a:ext cx="141668" cy="135228"/>
          </a:xfrm>
          <a:prstGeom prst="ellipse">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p:cNvCxnSpPr>
            <a:stCxn id="32" idx="0"/>
            <a:endCxn id="11" idx="4"/>
          </p:cNvCxnSpPr>
          <p:nvPr/>
        </p:nvCxnSpPr>
        <p:spPr>
          <a:xfrm flipH="1" flipV="1">
            <a:off x="5269606" y="2994338"/>
            <a:ext cx="408549" cy="116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0" idx="3"/>
            <a:endCxn id="32" idx="6"/>
          </p:cNvCxnSpPr>
          <p:nvPr/>
        </p:nvCxnSpPr>
        <p:spPr>
          <a:xfrm flipH="1">
            <a:off x="5748989" y="4045627"/>
            <a:ext cx="417127" cy="1835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700011" y="1013155"/>
            <a:ext cx="1723623" cy="369332"/>
          </a:xfrm>
          <a:prstGeom prst="rect">
            <a:avLst/>
          </a:prstGeom>
          <a:noFill/>
        </p:spPr>
        <p:txBody>
          <a:bodyPr wrap="square" rtlCol="0">
            <a:spAutoFit/>
          </a:bodyPr>
          <a:lstStyle/>
          <a:p>
            <a:r>
              <a:rPr lang="en-US" dirty="0" smtClean="0">
                <a:solidFill>
                  <a:srgbClr val="FF0000"/>
                </a:solidFill>
              </a:rPr>
              <a:t>Ship</a:t>
            </a:r>
            <a:endParaRPr lang="en-US" dirty="0">
              <a:solidFill>
                <a:srgbClr val="FF0000"/>
              </a:solidFill>
            </a:endParaRPr>
          </a:p>
        </p:txBody>
      </p:sp>
    </p:spTree>
    <p:extLst>
      <p:ext uri="{BB962C8B-B14F-4D97-AF65-F5344CB8AC3E}">
        <p14:creationId xmlns:p14="http://schemas.microsoft.com/office/powerpoint/2010/main" val="21764314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059" y="1987865"/>
            <a:ext cx="7886700" cy="1325563"/>
          </a:xfrm>
        </p:spPr>
        <p:txBody>
          <a:bodyPr/>
          <a:lstStyle/>
          <a:p>
            <a:r>
              <a:rPr lang="en-US" dirty="0" smtClean="0"/>
              <a:t>Image Captions</a:t>
            </a:r>
            <a:endParaRPr lang="en-US" dirty="0"/>
          </a:p>
        </p:txBody>
      </p:sp>
    </p:spTree>
    <p:extLst>
      <p:ext uri="{BB962C8B-B14F-4D97-AF65-F5344CB8AC3E}">
        <p14:creationId xmlns:p14="http://schemas.microsoft.com/office/powerpoint/2010/main" val="8564867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595" y="0"/>
            <a:ext cx="6522244" cy="1735931"/>
          </a:xfrm>
          <a:prstGeom prst="rect">
            <a:avLst/>
          </a:prstGeom>
          <a:solidFill>
            <a:srgbClr val="1D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933695" y="6316021"/>
            <a:ext cx="2095248" cy="4662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8530" t="55332" r="16211" b="1"/>
          <a:stretch/>
        </p:blipFill>
        <p:spPr>
          <a:xfrm>
            <a:off x="6799112" y="114301"/>
            <a:ext cx="2168449" cy="6558560"/>
          </a:xfrm>
          <a:prstGeom prst="rect">
            <a:avLst/>
          </a:prstGeom>
        </p:spPr>
      </p:pic>
      <p:sp>
        <p:nvSpPr>
          <p:cNvPr id="5" name="Title 1"/>
          <p:cNvSpPr txBox="1">
            <a:spLocks/>
          </p:cNvSpPr>
          <p:nvPr/>
        </p:nvSpPr>
        <p:spPr>
          <a:xfrm>
            <a:off x="940569" y="4484620"/>
            <a:ext cx="52164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rgbClr val="C00000"/>
                </a:solidFill>
                <a:latin typeface="Segoe UI Semilight" panose="020B0402040204020203" pitchFamily="34" charset="0"/>
                <a:cs typeface="Segoe UI Semilight" panose="020B0402040204020203" pitchFamily="34" charset="0"/>
              </a:rPr>
              <a:t>http://mscoco.org</a:t>
            </a:r>
            <a:endParaRPr lang="en-US" dirty="0">
              <a:solidFill>
                <a:srgbClr val="C00000"/>
              </a:solidFill>
              <a:latin typeface="Segoe UI Semilight" panose="020B0402040204020203" pitchFamily="34" charset="0"/>
              <a:cs typeface="Segoe UI Semilight" panose="020B0402040204020203" pitchFamily="34" charset="0"/>
            </a:endParaRPr>
          </a:p>
        </p:txBody>
      </p:sp>
      <p:sp>
        <p:nvSpPr>
          <p:cNvPr id="9" name="Rectangle 8"/>
          <p:cNvSpPr/>
          <p:nvPr/>
        </p:nvSpPr>
        <p:spPr>
          <a:xfrm>
            <a:off x="488933" y="2122452"/>
            <a:ext cx="6119728" cy="1815882"/>
          </a:xfrm>
          <a:prstGeom prst="rect">
            <a:avLst/>
          </a:prstGeom>
        </p:spPr>
        <p:txBody>
          <a:bodyPr wrap="square">
            <a:spAutoFit/>
          </a:bodyPr>
          <a:lstStyle/>
          <a:p>
            <a:pPr marL="342900" indent="-342900">
              <a:buFont typeface="Arial" panose="020B0604020202020204" pitchFamily="34" charset="0"/>
              <a:buChar char="•"/>
            </a:pPr>
            <a:r>
              <a:rPr lang="en-US" sz="2800" dirty="0" smtClean="0"/>
              <a:t>80-100 </a:t>
            </a:r>
            <a:r>
              <a:rPr lang="en-US" sz="2800" dirty="0"/>
              <a:t>object </a:t>
            </a:r>
            <a:r>
              <a:rPr lang="en-US" sz="2800" dirty="0" smtClean="0"/>
              <a:t>categories </a:t>
            </a:r>
            <a:endParaRPr lang="en-US" sz="2800" dirty="0"/>
          </a:p>
          <a:p>
            <a:pPr marL="342900" indent="-342900">
              <a:buFont typeface="Arial" panose="020B0604020202020204" pitchFamily="34" charset="0"/>
              <a:buChar char="•"/>
            </a:pPr>
            <a:r>
              <a:rPr lang="en-US" sz="2800" dirty="0" smtClean="0"/>
              <a:t>330k images (Flickr)</a:t>
            </a:r>
            <a:endParaRPr lang="en-US" sz="2800" dirty="0"/>
          </a:p>
          <a:p>
            <a:pPr marL="342900" indent="-342900">
              <a:buFont typeface="Arial" panose="020B0604020202020204" pitchFamily="34" charset="0"/>
              <a:buChar char="•"/>
            </a:pPr>
            <a:r>
              <a:rPr lang="en-US" sz="2800" dirty="0" smtClean="0"/>
              <a:t>2M</a:t>
            </a:r>
            <a:r>
              <a:rPr lang="en-US" sz="2800" dirty="0"/>
              <a:t>+ instances </a:t>
            </a:r>
            <a:r>
              <a:rPr lang="en-US" sz="2800" dirty="0" smtClean="0">
                <a:latin typeface="Segoe UI" panose="020B0502040204020203" pitchFamily="34" charset="0"/>
                <a:cs typeface="Segoe UI" panose="020B0502040204020203" pitchFamily="34" charset="0"/>
              </a:rPr>
              <a:t>(700k </a:t>
            </a:r>
            <a:r>
              <a:rPr lang="en-US" sz="2800" dirty="0">
                <a:latin typeface="Segoe UI" panose="020B0502040204020203" pitchFamily="34" charset="0"/>
                <a:cs typeface="Segoe UI" panose="020B0502040204020203" pitchFamily="34" charset="0"/>
              </a:rPr>
              <a:t>people)</a:t>
            </a:r>
            <a:endParaRPr lang="en-US" sz="2800" dirty="0"/>
          </a:p>
          <a:p>
            <a:pPr marL="342900" indent="-342900">
              <a:buFont typeface="Arial" panose="020B0604020202020204" pitchFamily="34" charset="0"/>
              <a:buChar char="•"/>
            </a:pPr>
            <a:r>
              <a:rPr lang="en-US" sz="2800" dirty="0"/>
              <a:t>Every instance </a:t>
            </a:r>
            <a:r>
              <a:rPr lang="en-US" sz="2800" dirty="0" smtClean="0"/>
              <a:t>segmented</a:t>
            </a:r>
            <a:endParaRPr lang="en-US" sz="2800" dirty="0"/>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5471" t="14611" r="21019" b="59362"/>
          <a:stretch/>
        </p:blipFill>
        <p:spPr>
          <a:xfrm>
            <a:off x="276868" y="234778"/>
            <a:ext cx="4449781" cy="1215686"/>
          </a:xfrm>
          <a:prstGeom prst="rect">
            <a:avLst/>
          </a:prstGeom>
        </p:spPr>
      </p:pic>
    </p:spTree>
    <p:extLst>
      <p:ext uri="{BB962C8B-B14F-4D97-AF65-F5344CB8AC3E}">
        <p14:creationId xmlns:p14="http://schemas.microsoft.com/office/powerpoint/2010/main" val="27670623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9144000" cy="1969368"/>
          </a:xfrm>
          <a:prstGeom prst="rect">
            <a:avLst/>
          </a:prstGeom>
          <a:solidFill>
            <a:srgbClr val="1D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15471" t="14611" r="21019" b="59362"/>
          <a:stretch/>
        </p:blipFill>
        <p:spPr>
          <a:xfrm>
            <a:off x="284012" y="424738"/>
            <a:ext cx="4449781" cy="1215686"/>
          </a:xfrm>
          <a:prstGeom prst="rect">
            <a:avLst/>
          </a:prstGeom>
        </p:spPr>
      </p:pic>
      <p:grpSp>
        <p:nvGrpSpPr>
          <p:cNvPr id="20" name="Group 19"/>
          <p:cNvGrpSpPr/>
          <p:nvPr/>
        </p:nvGrpSpPr>
        <p:grpSpPr>
          <a:xfrm>
            <a:off x="998051" y="2178987"/>
            <a:ext cx="7351165" cy="4184556"/>
            <a:chOff x="998051" y="2077863"/>
            <a:chExt cx="7351165" cy="4184556"/>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9972" t="1" r="18160" b="29753"/>
            <a:stretch/>
          </p:blipFill>
          <p:spPr>
            <a:xfrm>
              <a:off x="1103926" y="2077863"/>
              <a:ext cx="1460868" cy="1728871"/>
            </a:xfrm>
            <a:prstGeom prst="rect">
              <a:avLst/>
            </a:prstGeom>
            <a:effectLst>
              <a:glow rad="63500">
                <a:schemeClr val="accent6">
                  <a:satMod val="175000"/>
                  <a:alpha val="40000"/>
                </a:schemeClr>
              </a:glow>
            </a:effectLst>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21622" r="14677" b="27949"/>
            <a:stretch/>
          </p:blipFill>
          <p:spPr>
            <a:xfrm>
              <a:off x="2884683" y="2513750"/>
              <a:ext cx="1073950" cy="1237635"/>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r="15258" b="28535"/>
            <a:stretch/>
          </p:blipFill>
          <p:spPr>
            <a:xfrm>
              <a:off x="6642897" y="2514792"/>
              <a:ext cx="1433195" cy="1226824"/>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r="17489" b="26814"/>
            <a:stretch/>
          </p:blipFill>
          <p:spPr>
            <a:xfrm>
              <a:off x="2764623" y="4565328"/>
              <a:ext cx="1170588" cy="1257134"/>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l="13315" r="14676" b="27949"/>
            <a:stretch/>
          </p:blipFill>
          <p:spPr>
            <a:xfrm>
              <a:off x="4098476" y="2513750"/>
              <a:ext cx="1214025" cy="1237635"/>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r="14979" b="27951"/>
            <a:stretch/>
          </p:blipFill>
          <p:spPr>
            <a:xfrm>
              <a:off x="1070122" y="4565328"/>
              <a:ext cx="1438781" cy="1237595"/>
            </a:xfrm>
            <a:prstGeom prst="rect">
              <a:avLst/>
            </a:prstGeom>
          </p:spPr>
        </p:pic>
        <p:pic>
          <p:nvPicPr>
            <p:cNvPr id="13" name="Picture 12"/>
            <p:cNvPicPr>
              <a:picLocks noChangeAspect="1"/>
            </p:cNvPicPr>
            <p:nvPr/>
          </p:nvPicPr>
          <p:blipFill rotWithShape="1">
            <a:blip r:embed="rId10">
              <a:extLst>
                <a:ext uri="{28A0092B-C50C-407E-A947-70E740481C1C}">
                  <a14:useLocalDpi xmlns:a14="http://schemas.microsoft.com/office/drawing/2010/main" val="0"/>
                </a:ext>
              </a:extLst>
            </a:blip>
            <a:srcRect r="17346" b="28159"/>
            <a:stretch/>
          </p:blipFill>
          <p:spPr>
            <a:xfrm>
              <a:off x="5450790" y="4559133"/>
              <a:ext cx="1172612" cy="1234021"/>
            </a:xfrm>
            <a:prstGeom prst="rect">
              <a:avLst/>
            </a:prstGeom>
          </p:spPr>
        </p:pic>
        <p:pic>
          <p:nvPicPr>
            <p:cNvPr id="14" name="Picture 13"/>
            <p:cNvPicPr>
              <a:picLocks noChangeAspect="1"/>
            </p:cNvPicPr>
            <p:nvPr/>
          </p:nvPicPr>
          <p:blipFill rotWithShape="1">
            <a:blip r:embed="rId11">
              <a:extLst>
                <a:ext uri="{28A0092B-C50C-407E-A947-70E740481C1C}">
                  <a14:useLocalDpi xmlns:a14="http://schemas.microsoft.com/office/drawing/2010/main" val="0"/>
                </a:ext>
              </a:extLst>
            </a:blip>
            <a:srcRect l="18762" r="15077" b="28520"/>
            <a:stretch/>
          </p:blipFill>
          <p:spPr>
            <a:xfrm>
              <a:off x="6945923" y="4565328"/>
              <a:ext cx="1115420" cy="1227826"/>
            </a:xfrm>
            <a:prstGeom prst="rect">
              <a:avLst/>
            </a:prstGeom>
          </p:spPr>
        </p:pic>
        <p:grpSp>
          <p:nvGrpSpPr>
            <p:cNvPr id="17" name="Group 16"/>
            <p:cNvGrpSpPr/>
            <p:nvPr/>
          </p:nvGrpSpPr>
          <p:grpSpPr>
            <a:xfrm>
              <a:off x="5505516" y="2400489"/>
              <a:ext cx="1377173" cy="1350896"/>
              <a:chOff x="6693683" y="2417764"/>
              <a:chExt cx="1377173" cy="1350896"/>
            </a:xfrm>
          </p:grpSpPr>
          <p:pic>
            <p:nvPicPr>
              <p:cNvPr id="2" name="Picture 1"/>
              <p:cNvPicPr>
                <a:picLocks noChangeAspect="1"/>
              </p:cNvPicPr>
              <p:nvPr/>
            </p:nvPicPr>
            <p:blipFill rotWithShape="1">
              <a:blip r:embed="rId12">
                <a:extLst>
                  <a:ext uri="{28A0092B-C50C-407E-A947-70E740481C1C}">
                    <a14:useLocalDpi xmlns:a14="http://schemas.microsoft.com/office/drawing/2010/main" val="0"/>
                  </a:ext>
                </a:extLst>
              </a:blip>
              <a:srcRect r="11410" b="27671"/>
              <a:stretch/>
            </p:blipFill>
            <p:spPr>
              <a:xfrm>
                <a:off x="6693683" y="2513751"/>
                <a:ext cx="1269470" cy="1254909"/>
              </a:xfrm>
              <a:prstGeom prst="rect">
                <a:avLst/>
              </a:prstGeom>
            </p:spPr>
          </p:pic>
          <p:sp>
            <p:nvSpPr>
              <p:cNvPr id="4" name="Rectangle 3"/>
              <p:cNvSpPr/>
              <p:nvPr/>
            </p:nvSpPr>
            <p:spPr>
              <a:xfrm>
                <a:off x="7864965" y="2417764"/>
                <a:ext cx="205891" cy="1338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p:cNvGrpSpPr/>
            <p:nvPr/>
          </p:nvGrpSpPr>
          <p:grpSpPr>
            <a:xfrm>
              <a:off x="4034163" y="4560229"/>
              <a:ext cx="1380375" cy="1694367"/>
              <a:chOff x="4034163" y="4560229"/>
              <a:chExt cx="1380375" cy="1694367"/>
            </a:xfrm>
          </p:grpSpPr>
          <p:pic>
            <p:nvPicPr>
              <p:cNvPr id="3" name="Picture 2"/>
              <p:cNvPicPr>
                <a:picLocks noChangeAspect="1"/>
              </p:cNvPicPr>
              <p:nvPr/>
            </p:nvPicPr>
            <p:blipFill rotWithShape="1">
              <a:blip r:embed="rId13"/>
              <a:srcRect l="18743"/>
              <a:stretch/>
            </p:blipFill>
            <p:spPr>
              <a:xfrm>
                <a:off x="4144536" y="4560229"/>
                <a:ext cx="997415" cy="1222698"/>
              </a:xfrm>
              <a:prstGeom prst="rect">
                <a:avLst/>
              </a:prstGeom>
            </p:spPr>
          </p:pic>
          <p:sp>
            <p:nvSpPr>
              <p:cNvPr id="18" name="Content Placeholder 2"/>
              <p:cNvSpPr txBox="1">
                <a:spLocks/>
              </p:cNvSpPr>
              <p:nvPr/>
            </p:nvSpPr>
            <p:spPr>
              <a:xfrm>
                <a:off x="4036638" y="5774900"/>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Ross Girshick</a:t>
                </a:r>
              </a:p>
            </p:txBody>
          </p:sp>
          <p:sp>
            <p:nvSpPr>
              <p:cNvPr id="19" name="Content Placeholder 2"/>
              <p:cNvSpPr txBox="1">
                <a:spLocks/>
              </p:cNvSpPr>
              <p:nvPr/>
            </p:nvSpPr>
            <p:spPr>
              <a:xfrm>
                <a:off x="4034163" y="595827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Microsoft Research</a:t>
                </a:r>
              </a:p>
            </p:txBody>
          </p:sp>
        </p:grpSp>
        <p:sp>
          <p:nvSpPr>
            <p:cNvPr id="21" name="Content Placeholder 2"/>
            <p:cNvSpPr txBox="1">
              <a:spLocks/>
            </p:cNvSpPr>
            <p:nvPr/>
          </p:nvSpPr>
          <p:spPr>
            <a:xfrm>
              <a:off x="1000525" y="3817145"/>
              <a:ext cx="1377900" cy="2963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lumMod val="65000"/>
                      <a:lumOff val="35000"/>
                    </a:schemeClr>
                  </a:solidFill>
                  <a:latin typeface="Segoe UI"/>
                  <a:cs typeface="Segoe UI"/>
                </a:rPr>
                <a:t>Tsung-Yi Lin</a:t>
              </a:r>
            </a:p>
          </p:txBody>
        </p:sp>
        <p:sp>
          <p:nvSpPr>
            <p:cNvPr id="22" name="Content Placeholder 2"/>
            <p:cNvSpPr txBox="1">
              <a:spLocks/>
            </p:cNvSpPr>
            <p:nvPr/>
          </p:nvSpPr>
          <p:spPr>
            <a:xfrm>
              <a:off x="998051" y="4049078"/>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smtClean="0">
                  <a:solidFill>
                    <a:schemeClr val="bg1">
                      <a:lumMod val="50000"/>
                    </a:schemeClr>
                  </a:solidFill>
                  <a:latin typeface="Segoe UI Light"/>
                  <a:cs typeface="Segoe UI Light"/>
                </a:rPr>
                <a:t>Cornell Tech</a:t>
              </a:r>
            </a:p>
          </p:txBody>
        </p:sp>
        <p:grpSp>
          <p:nvGrpSpPr>
            <p:cNvPr id="15" name="Group 14"/>
            <p:cNvGrpSpPr/>
            <p:nvPr/>
          </p:nvGrpSpPr>
          <p:grpSpPr>
            <a:xfrm>
              <a:off x="2818870" y="3709684"/>
              <a:ext cx="1380375" cy="499234"/>
              <a:chOff x="210487" y="4373992"/>
              <a:chExt cx="1380375" cy="499234"/>
            </a:xfrm>
          </p:grpSpPr>
          <p:sp>
            <p:nvSpPr>
              <p:cNvPr id="23" name="Content Placeholder 2"/>
              <p:cNvSpPr txBox="1">
                <a:spLocks/>
              </p:cNvSpPr>
              <p:nvPr/>
            </p:nvSpPr>
            <p:spPr>
              <a:xfrm>
                <a:off x="212962" y="4373992"/>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Michael Maire</a:t>
                </a:r>
              </a:p>
            </p:txBody>
          </p:sp>
          <p:sp>
            <p:nvSpPr>
              <p:cNvPr id="24"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TTI Chicago</a:t>
                </a:r>
              </a:p>
            </p:txBody>
          </p:sp>
        </p:grpSp>
        <p:grpSp>
          <p:nvGrpSpPr>
            <p:cNvPr id="25" name="Group 24"/>
            <p:cNvGrpSpPr/>
            <p:nvPr/>
          </p:nvGrpSpPr>
          <p:grpSpPr>
            <a:xfrm>
              <a:off x="4192424" y="3705776"/>
              <a:ext cx="1380375" cy="499234"/>
              <a:chOff x="210487" y="4373992"/>
              <a:chExt cx="1380375" cy="499234"/>
            </a:xfrm>
          </p:grpSpPr>
          <p:sp>
            <p:nvSpPr>
              <p:cNvPr id="26" name="Content Placeholder 2"/>
              <p:cNvSpPr txBox="1">
                <a:spLocks/>
              </p:cNvSpPr>
              <p:nvPr/>
            </p:nvSpPr>
            <p:spPr>
              <a:xfrm>
                <a:off x="212962" y="4373992"/>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Serge Belongie</a:t>
                </a:r>
              </a:p>
            </p:txBody>
          </p:sp>
          <p:sp>
            <p:nvSpPr>
              <p:cNvPr id="27"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Cornell Tech</a:t>
                </a:r>
              </a:p>
            </p:txBody>
          </p:sp>
        </p:grpSp>
        <p:grpSp>
          <p:nvGrpSpPr>
            <p:cNvPr id="28" name="Group 27"/>
            <p:cNvGrpSpPr/>
            <p:nvPr/>
          </p:nvGrpSpPr>
          <p:grpSpPr>
            <a:xfrm>
              <a:off x="5546442" y="3701878"/>
              <a:ext cx="1380375" cy="499234"/>
              <a:chOff x="210487" y="4373992"/>
              <a:chExt cx="1380375" cy="499234"/>
            </a:xfrm>
          </p:grpSpPr>
          <p:sp>
            <p:nvSpPr>
              <p:cNvPr id="29" name="Content Placeholder 2"/>
              <p:cNvSpPr txBox="1">
                <a:spLocks/>
              </p:cNvSpPr>
              <p:nvPr/>
            </p:nvSpPr>
            <p:spPr>
              <a:xfrm>
                <a:off x="212962" y="4373992"/>
                <a:ext cx="1377900" cy="29632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Lubomir Bourdev</a:t>
                </a:r>
              </a:p>
            </p:txBody>
          </p:sp>
          <p:sp>
            <p:nvSpPr>
              <p:cNvPr id="30"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Facebook</a:t>
                </a:r>
              </a:p>
            </p:txBody>
          </p:sp>
        </p:grpSp>
        <p:grpSp>
          <p:nvGrpSpPr>
            <p:cNvPr id="31" name="Group 30"/>
            <p:cNvGrpSpPr/>
            <p:nvPr/>
          </p:nvGrpSpPr>
          <p:grpSpPr>
            <a:xfrm>
              <a:off x="6968841" y="3707739"/>
              <a:ext cx="1380375" cy="499234"/>
              <a:chOff x="210487" y="4373992"/>
              <a:chExt cx="1380375" cy="499234"/>
            </a:xfrm>
          </p:grpSpPr>
          <p:sp>
            <p:nvSpPr>
              <p:cNvPr id="32" name="Content Placeholder 2"/>
              <p:cNvSpPr txBox="1">
                <a:spLocks/>
              </p:cNvSpPr>
              <p:nvPr/>
            </p:nvSpPr>
            <p:spPr>
              <a:xfrm>
                <a:off x="212962" y="4373992"/>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James Hays</a:t>
                </a:r>
              </a:p>
            </p:txBody>
          </p:sp>
          <p:sp>
            <p:nvSpPr>
              <p:cNvPr id="33"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Brown University</a:t>
                </a:r>
              </a:p>
            </p:txBody>
          </p:sp>
        </p:grpSp>
        <p:grpSp>
          <p:nvGrpSpPr>
            <p:cNvPr id="34" name="Group 33"/>
            <p:cNvGrpSpPr/>
            <p:nvPr/>
          </p:nvGrpSpPr>
          <p:grpSpPr>
            <a:xfrm>
              <a:off x="1386704" y="5755370"/>
              <a:ext cx="1380375" cy="499234"/>
              <a:chOff x="210487" y="4373992"/>
              <a:chExt cx="1380375" cy="499234"/>
            </a:xfrm>
          </p:grpSpPr>
          <p:sp>
            <p:nvSpPr>
              <p:cNvPr id="35" name="Content Placeholder 2"/>
              <p:cNvSpPr txBox="1">
                <a:spLocks/>
              </p:cNvSpPr>
              <p:nvPr/>
            </p:nvSpPr>
            <p:spPr>
              <a:xfrm>
                <a:off x="212962" y="4373992"/>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Pietro Perona</a:t>
                </a:r>
              </a:p>
            </p:txBody>
          </p:sp>
          <p:sp>
            <p:nvSpPr>
              <p:cNvPr id="36"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Caltech</a:t>
                </a:r>
              </a:p>
            </p:txBody>
          </p:sp>
        </p:grpSp>
        <p:grpSp>
          <p:nvGrpSpPr>
            <p:cNvPr id="37" name="Group 36"/>
            <p:cNvGrpSpPr/>
            <p:nvPr/>
          </p:nvGrpSpPr>
          <p:grpSpPr>
            <a:xfrm>
              <a:off x="2809106" y="5751461"/>
              <a:ext cx="1380375" cy="499234"/>
              <a:chOff x="210487" y="4373992"/>
              <a:chExt cx="1380375" cy="499234"/>
            </a:xfrm>
          </p:grpSpPr>
          <p:sp>
            <p:nvSpPr>
              <p:cNvPr id="38" name="Content Placeholder 2"/>
              <p:cNvSpPr txBox="1">
                <a:spLocks/>
              </p:cNvSpPr>
              <p:nvPr/>
            </p:nvSpPr>
            <p:spPr>
              <a:xfrm>
                <a:off x="212962" y="4373992"/>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Deva Ramanan</a:t>
                </a:r>
              </a:p>
            </p:txBody>
          </p:sp>
          <p:sp>
            <p:nvSpPr>
              <p:cNvPr id="39"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UC Irvine</a:t>
                </a:r>
              </a:p>
            </p:txBody>
          </p:sp>
        </p:grpSp>
        <p:grpSp>
          <p:nvGrpSpPr>
            <p:cNvPr id="40" name="Group 39"/>
            <p:cNvGrpSpPr/>
            <p:nvPr/>
          </p:nvGrpSpPr>
          <p:grpSpPr>
            <a:xfrm>
              <a:off x="5472198" y="5747553"/>
              <a:ext cx="1380375" cy="499234"/>
              <a:chOff x="210487" y="4373992"/>
              <a:chExt cx="1380375" cy="499234"/>
            </a:xfrm>
          </p:grpSpPr>
          <p:sp>
            <p:nvSpPr>
              <p:cNvPr id="41" name="Content Placeholder 2"/>
              <p:cNvSpPr txBox="1">
                <a:spLocks/>
              </p:cNvSpPr>
              <p:nvPr/>
            </p:nvSpPr>
            <p:spPr>
              <a:xfrm>
                <a:off x="212962" y="4373992"/>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Piotr Dollar</a:t>
                </a:r>
              </a:p>
            </p:txBody>
          </p:sp>
          <p:sp>
            <p:nvSpPr>
              <p:cNvPr id="42"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Facebook</a:t>
                </a:r>
              </a:p>
            </p:txBody>
          </p:sp>
        </p:grpSp>
        <p:grpSp>
          <p:nvGrpSpPr>
            <p:cNvPr id="43" name="Group 42"/>
            <p:cNvGrpSpPr/>
            <p:nvPr/>
          </p:nvGrpSpPr>
          <p:grpSpPr>
            <a:xfrm>
              <a:off x="6943446" y="5763185"/>
              <a:ext cx="1380375" cy="499234"/>
              <a:chOff x="210487" y="4373992"/>
              <a:chExt cx="1380375" cy="499234"/>
            </a:xfrm>
          </p:grpSpPr>
          <p:sp>
            <p:nvSpPr>
              <p:cNvPr id="44" name="Content Placeholder 2"/>
              <p:cNvSpPr txBox="1">
                <a:spLocks/>
              </p:cNvSpPr>
              <p:nvPr/>
            </p:nvSpPr>
            <p:spPr>
              <a:xfrm>
                <a:off x="212962" y="4373992"/>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Larry Zitnick</a:t>
                </a:r>
              </a:p>
            </p:txBody>
          </p:sp>
          <p:sp>
            <p:nvSpPr>
              <p:cNvPr id="45"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Microsoft Research</a:t>
                </a:r>
              </a:p>
            </p:txBody>
          </p:sp>
        </p:grpSp>
      </p:grpSp>
    </p:spTree>
    <p:extLst>
      <p:ext uri="{BB962C8B-B14F-4D97-AF65-F5344CB8AC3E}">
        <p14:creationId xmlns:p14="http://schemas.microsoft.com/office/powerpoint/2010/main" val="10210823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a:t>
            </a:r>
            <a:endParaRPr lang="en-US" dirty="0"/>
          </a:p>
        </p:txBody>
      </p:sp>
      <p:sp>
        <p:nvSpPr>
          <p:cNvPr id="3" name="Content Placeholder 2"/>
          <p:cNvSpPr>
            <a:spLocks noGrp="1"/>
          </p:cNvSpPr>
          <p:nvPr>
            <p:ph idx="1"/>
          </p:nvPr>
        </p:nvSpPr>
        <p:spPr>
          <a:xfrm>
            <a:off x="211974" y="1897781"/>
            <a:ext cx="1853220" cy="996932"/>
          </a:xfrm>
        </p:spPr>
        <p:txBody>
          <a:bodyPr>
            <a:normAutofit/>
          </a:bodyPr>
          <a:lstStyle/>
          <a:p>
            <a:pPr marL="0" indent="0">
              <a:buNone/>
            </a:pPr>
            <a:r>
              <a:rPr lang="en-US" sz="2400" dirty="0" smtClean="0"/>
              <a:t>August, </a:t>
            </a:r>
            <a:r>
              <a:rPr lang="en-US" sz="2400" dirty="0" smtClean="0"/>
              <a:t>2014</a:t>
            </a:r>
          </a:p>
          <a:p>
            <a:pPr marL="0" indent="0">
              <a:buNone/>
            </a:pPr>
            <a:endParaRPr lang="en-US" sz="2400" dirty="0" smtClean="0"/>
          </a:p>
        </p:txBody>
      </p:sp>
      <p:cxnSp>
        <p:nvCxnSpPr>
          <p:cNvPr id="5" name="Straight Connector 4"/>
          <p:cNvCxnSpPr/>
          <p:nvPr/>
        </p:nvCxnSpPr>
        <p:spPr>
          <a:xfrm>
            <a:off x="849549" y="2496766"/>
            <a:ext cx="747732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749030" y="2396247"/>
            <a:ext cx="201038" cy="201038"/>
          </a:xfrm>
          <a:prstGeom prst="ellipse">
            <a:avLst/>
          </a:prstGeom>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1321381" y="3493698"/>
            <a:ext cx="7005496" cy="15077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120,000 images x 5 captions per image = </a:t>
            </a:r>
          </a:p>
          <a:p>
            <a:pPr marL="0" indent="0">
              <a:buFont typeface="Arial" panose="020B0604020202020204" pitchFamily="34" charset="0"/>
              <a:buNone/>
            </a:pPr>
            <a:r>
              <a:rPr lang="en-US" dirty="0" smtClean="0"/>
              <a:t>  600,000 captions</a:t>
            </a:r>
            <a:endParaRPr lang="en-US" dirty="0"/>
          </a:p>
        </p:txBody>
      </p:sp>
    </p:spTree>
    <p:extLst>
      <p:ext uri="{BB962C8B-B14F-4D97-AF65-F5344CB8AC3E}">
        <p14:creationId xmlns:p14="http://schemas.microsoft.com/office/powerpoint/2010/main" val="42445383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549" y="4042043"/>
            <a:ext cx="1017351" cy="101735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5502" y="3467549"/>
            <a:ext cx="1083170" cy="1083170"/>
          </a:xfrm>
          <a:prstGeom prst="rect">
            <a:avLst/>
          </a:prstGeom>
        </p:spPr>
      </p:pic>
      <p:sp>
        <p:nvSpPr>
          <p:cNvPr id="2" name="Title 1"/>
          <p:cNvSpPr>
            <a:spLocks noGrp="1"/>
          </p:cNvSpPr>
          <p:nvPr>
            <p:ph type="title"/>
          </p:nvPr>
        </p:nvSpPr>
        <p:spPr>
          <a:xfrm>
            <a:off x="342900" y="208024"/>
            <a:ext cx="7886700" cy="1325563"/>
          </a:xfrm>
        </p:spPr>
        <p:txBody>
          <a:bodyPr/>
          <a:lstStyle/>
          <a:p>
            <a:r>
              <a:rPr lang="en-US" dirty="0" smtClean="0"/>
              <a:t>The Great </a:t>
            </a:r>
            <a:r>
              <a:rPr lang="en-US" dirty="0"/>
              <a:t>F</a:t>
            </a:r>
            <a:r>
              <a:rPr lang="en-US" dirty="0" smtClean="0"/>
              <a:t>reak </a:t>
            </a:r>
            <a:r>
              <a:rPr lang="en-US" dirty="0"/>
              <a:t>O</a:t>
            </a:r>
            <a:r>
              <a:rPr lang="en-US" dirty="0" smtClean="0"/>
              <a:t>ut</a:t>
            </a:r>
            <a:endParaRPr lang="en-US" dirty="0"/>
          </a:p>
        </p:txBody>
      </p:sp>
      <p:sp>
        <p:nvSpPr>
          <p:cNvPr id="5" name="Content Placeholder 2"/>
          <p:cNvSpPr txBox="1">
            <a:spLocks/>
          </p:cNvSpPr>
          <p:nvPr/>
        </p:nvSpPr>
        <p:spPr>
          <a:xfrm>
            <a:off x="2133703" y="1903078"/>
            <a:ext cx="1283220" cy="6599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October</a:t>
            </a:r>
            <a:endParaRPr lang="en-US" sz="2400" dirty="0"/>
          </a:p>
        </p:txBody>
      </p:sp>
      <p:sp>
        <p:nvSpPr>
          <p:cNvPr id="7" name="Rounded Rectangular Callout 6"/>
          <p:cNvSpPr/>
          <p:nvPr/>
        </p:nvSpPr>
        <p:spPr>
          <a:xfrm>
            <a:off x="6903078" y="2917064"/>
            <a:ext cx="1326522" cy="637504"/>
          </a:xfrm>
          <a:prstGeom prst="wedgeRoundRectCallout">
            <a:avLst>
              <a:gd name="adj1" fmla="val -30546"/>
              <a:gd name="adj2" fmla="val 79667"/>
              <a:gd name="adj3" fmla="val 16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It works!!!</a:t>
            </a:r>
            <a:endParaRPr lang="en-US" dirty="0">
              <a:solidFill>
                <a:schemeClr val="tx1"/>
              </a:solidFill>
            </a:endParaRPr>
          </a:p>
        </p:txBody>
      </p:sp>
      <p:sp>
        <p:nvSpPr>
          <p:cNvPr id="8" name="Rounded Rectangular Callout 7"/>
          <p:cNvSpPr/>
          <p:nvPr/>
        </p:nvSpPr>
        <p:spPr>
          <a:xfrm>
            <a:off x="1266424" y="3352799"/>
            <a:ext cx="1824506" cy="637504"/>
          </a:xfrm>
          <a:prstGeom prst="wedgeRoundRectCallout">
            <a:avLst>
              <a:gd name="adj1" fmla="val -30546"/>
              <a:gd name="adj2" fmla="val 79667"/>
              <a:gd name="adj3" fmla="val 16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 can’t believe it works!!!</a:t>
            </a:r>
            <a:endParaRPr lang="en-US" dirty="0">
              <a:solidFill>
                <a:schemeClr val="tx1"/>
              </a:solidFill>
            </a:endParaRPr>
          </a:p>
        </p:txBody>
      </p:sp>
      <p:sp>
        <p:nvSpPr>
          <p:cNvPr id="10" name="Content Placeholder 2"/>
          <p:cNvSpPr>
            <a:spLocks noGrp="1"/>
          </p:cNvSpPr>
          <p:nvPr>
            <p:ph idx="1"/>
          </p:nvPr>
        </p:nvSpPr>
        <p:spPr>
          <a:xfrm>
            <a:off x="211974" y="1897781"/>
            <a:ext cx="1853220" cy="996932"/>
          </a:xfrm>
        </p:spPr>
        <p:txBody>
          <a:bodyPr>
            <a:normAutofit/>
          </a:bodyPr>
          <a:lstStyle/>
          <a:p>
            <a:pPr marL="0" indent="0">
              <a:buNone/>
            </a:pPr>
            <a:r>
              <a:rPr lang="en-US" sz="2400" dirty="0" smtClean="0"/>
              <a:t>August, </a:t>
            </a:r>
            <a:r>
              <a:rPr lang="en-US" sz="2400" dirty="0" smtClean="0"/>
              <a:t>2014</a:t>
            </a:r>
          </a:p>
          <a:p>
            <a:pPr marL="0" indent="0">
              <a:buNone/>
            </a:pPr>
            <a:endParaRPr lang="en-US" sz="2400" dirty="0" smtClean="0"/>
          </a:p>
        </p:txBody>
      </p:sp>
      <p:cxnSp>
        <p:nvCxnSpPr>
          <p:cNvPr id="11" name="Straight Connector 10"/>
          <p:cNvCxnSpPr/>
          <p:nvPr/>
        </p:nvCxnSpPr>
        <p:spPr>
          <a:xfrm>
            <a:off x="849549" y="2496766"/>
            <a:ext cx="747732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749030" y="2396247"/>
            <a:ext cx="201038" cy="201038"/>
          </a:xfrm>
          <a:prstGeom prst="ellipse">
            <a:avLst/>
          </a:prstGeom>
          <a:solidFill>
            <a:schemeClr val="tx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602250" y="2405052"/>
            <a:ext cx="201038" cy="201038"/>
          </a:xfrm>
          <a:prstGeom prst="ellipse">
            <a:avLst/>
          </a:prstGeom>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691" y="5125196"/>
            <a:ext cx="1181100" cy="1476375"/>
          </a:xfrm>
          <a:prstGeom prst="rect">
            <a:avLst/>
          </a:prstGeom>
        </p:spPr>
      </p:pic>
      <p:sp>
        <p:nvSpPr>
          <p:cNvPr id="9" name="Rounded Rectangular Callout 8"/>
          <p:cNvSpPr/>
          <p:nvPr/>
        </p:nvSpPr>
        <p:spPr>
          <a:xfrm>
            <a:off x="4251092" y="4550718"/>
            <a:ext cx="1824506" cy="637504"/>
          </a:xfrm>
          <a:prstGeom prst="wedgeRoundRectCallout">
            <a:avLst>
              <a:gd name="adj1" fmla="val 34748"/>
              <a:gd name="adj2" fmla="val 91788"/>
              <a:gd name="adj3" fmla="val 16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This is awesome!!!</a:t>
            </a:r>
            <a:endParaRPr lang="en-US" dirty="0">
              <a:solidFill>
                <a:schemeClr val="tx1"/>
              </a:solidFill>
            </a:endParaRPr>
          </a:p>
        </p:txBody>
      </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t="10238"/>
          <a:stretch/>
        </p:blipFill>
        <p:spPr>
          <a:xfrm>
            <a:off x="2533051" y="5343728"/>
            <a:ext cx="1085638" cy="1148106"/>
          </a:xfrm>
          <a:prstGeom prst="rect">
            <a:avLst/>
          </a:prstGeom>
        </p:spPr>
      </p:pic>
      <p:sp>
        <p:nvSpPr>
          <p:cNvPr id="15" name="Rounded Rectangular Callout 14"/>
          <p:cNvSpPr/>
          <p:nvPr/>
        </p:nvSpPr>
        <p:spPr>
          <a:xfrm>
            <a:off x="1976156" y="4639916"/>
            <a:ext cx="1252187" cy="637504"/>
          </a:xfrm>
          <a:prstGeom prst="wedgeRoundRectCallout">
            <a:avLst>
              <a:gd name="adj1" fmla="val 34748"/>
              <a:gd name="adj2" fmla="val 91788"/>
              <a:gd name="adj3" fmla="val 16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Sweet!!!</a:t>
            </a:r>
            <a:endParaRPr lang="en-US" dirty="0">
              <a:solidFill>
                <a:schemeClr val="tx1"/>
              </a:solidFill>
            </a:endParaRPr>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6659" y="3257590"/>
            <a:ext cx="1149261" cy="1096489"/>
          </a:xfrm>
          <a:prstGeom prst="rect">
            <a:avLst/>
          </a:prstGeom>
        </p:spPr>
      </p:pic>
      <p:sp>
        <p:nvSpPr>
          <p:cNvPr id="17" name="Rounded Rectangular Callout 16"/>
          <p:cNvSpPr/>
          <p:nvPr/>
        </p:nvSpPr>
        <p:spPr>
          <a:xfrm>
            <a:off x="3686478" y="2771703"/>
            <a:ext cx="1252187" cy="637504"/>
          </a:xfrm>
          <a:prstGeom prst="wedgeRoundRectCallout">
            <a:avLst>
              <a:gd name="adj1" fmla="val 35784"/>
              <a:gd name="adj2" fmla="val 73477"/>
              <a:gd name="adj3" fmla="val 16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Yeesss</a:t>
            </a:r>
            <a:r>
              <a:rPr lang="en-US" dirty="0" smtClean="0">
                <a:solidFill>
                  <a:schemeClr val="tx1"/>
                </a:solidFill>
              </a:rPr>
              <a:t>!</a:t>
            </a:r>
            <a:endParaRPr lang="en-US" dirty="0">
              <a:solidFill>
                <a:schemeClr val="tx1"/>
              </a:solidFill>
            </a:endParaRPr>
          </a:p>
        </p:txBody>
      </p:sp>
    </p:spTree>
    <p:extLst>
      <p:ext uri="{BB962C8B-B14F-4D97-AF65-F5344CB8AC3E}">
        <p14:creationId xmlns:p14="http://schemas.microsoft.com/office/powerpoint/2010/main" val="10419549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1973</a:t>
            </a:r>
            <a:endParaRPr lang="en-US" dirty="0"/>
          </a:p>
        </p:txBody>
      </p:sp>
      <p:pic>
        <p:nvPicPr>
          <p:cNvPr id="8" name="Picture 7"/>
          <p:cNvPicPr>
            <a:picLocks noChangeAspect="1"/>
          </p:cNvPicPr>
          <p:nvPr/>
        </p:nvPicPr>
        <p:blipFill>
          <a:blip r:embed="rId2"/>
          <a:stretch>
            <a:fillRect/>
          </a:stretch>
        </p:blipFill>
        <p:spPr>
          <a:xfrm>
            <a:off x="1209194" y="2278546"/>
            <a:ext cx="2687698" cy="2855734"/>
          </a:xfrm>
          <a:prstGeom prst="rect">
            <a:avLst/>
          </a:prstGeom>
        </p:spPr>
      </p:pic>
      <p:pic>
        <p:nvPicPr>
          <p:cNvPr id="9" name="Picture 8"/>
          <p:cNvPicPr>
            <a:picLocks noChangeAspect="1"/>
          </p:cNvPicPr>
          <p:nvPr/>
        </p:nvPicPr>
        <p:blipFill>
          <a:blip r:embed="rId3"/>
          <a:stretch>
            <a:fillRect/>
          </a:stretch>
        </p:blipFill>
        <p:spPr>
          <a:xfrm>
            <a:off x="4895749" y="2278546"/>
            <a:ext cx="2800515" cy="2973672"/>
          </a:xfrm>
          <a:prstGeom prst="rect">
            <a:avLst/>
          </a:prstGeom>
        </p:spPr>
      </p:pic>
      <p:pic>
        <p:nvPicPr>
          <p:cNvPr id="5" name="Picture 4"/>
          <p:cNvPicPr>
            <a:picLocks noChangeAspect="1"/>
          </p:cNvPicPr>
          <p:nvPr/>
        </p:nvPicPr>
        <p:blipFill>
          <a:blip r:embed="rId4"/>
          <a:stretch>
            <a:fillRect/>
          </a:stretch>
        </p:blipFill>
        <p:spPr>
          <a:xfrm>
            <a:off x="3258353" y="365126"/>
            <a:ext cx="2195849" cy="1674063"/>
          </a:xfrm>
          <a:prstGeom prst="rect">
            <a:avLst/>
          </a:prstGeom>
        </p:spPr>
      </p:pic>
      <p:sp>
        <p:nvSpPr>
          <p:cNvPr id="6" name="Content Placeholder 2"/>
          <p:cNvSpPr>
            <a:spLocks noGrp="1"/>
          </p:cNvSpPr>
          <p:nvPr>
            <p:ph idx="1"/>
          </p:nvPr>
        </p:nvSpPr>
        <p:spPr>
          <a:xfrm>
            <a:off x="1254270" y="5722137"/>
            <a:ext cx="6487070" cy="929042"/>
          </a:xfrm>
        </p:spPr>
        <p:txBody>
          <a:bodyPr>
            <a:normAutofit/>
          </a:bodyPr>
          <a:lstStyle/>
          <a:p>
            <a:pPr marL="0" indent="0">
              <a:buNone/>
            </a:pPr>
            <a:r>
              <a:rPr lang="en-US" sz="2000" b="1" dirty="0"/>
              <a:t>The representation and matching of pictorial </a:t>
            </a:r>
            <a:r>
              <a:rPr lang="en-US" sz="2000" b="1" dirty="0" smtClean="0"/>
              <a:t>structures</a:t>
            </a:r>
            <a:r>
              <a:rPr lang="en-US" sz="2000" dirty="0"/>
              <a:t>, </a:t>
            </a:r>
            <a:r>
              <a:rPr lang="en-US" sz="2000" dirty="0" err="1" smtClean="0"/>
              <a:t>Fischler</a:t>
            </a:r>
            <a:r>
              <a:rPr lang="en-US" sz="2000" dirty="0" smtClean="0"/>
              <a:t> and </a:t>
            </a:r>
            <a:r>
              <a:rPr lang="en-US" sz="2000" dirty="0" err="1" smtClean="0"/>
              <a:t>Elschlager</a:t>
            </a:r>
            <a:r>
              <a:rPr lang="en-US" sz="2000" dirty="0" smtClean="0"/>
              <a:t>, 1973 </a:t>
            </a:r>
            <a:endParaRPr lang="en-US" sz="2000" dirty="0"/>
          </a:p>
          <a:p>
            <a:pPr marL="0" indent="0">
              <a:buNone/>
            </a:pPr>
            <a:endParaRPr lang="en-US" sz="2000" dirty="0"/>
          </a:p>
        </p:txBody>
      </p:sp>
    </p:spTree>
    <p:extLst>
      <p:ext uri="{BB962C8B-B14F-4D97-AF65-F5344CB8AC3E}">
        <p14:creationId xmlns:p14="http://schemas.microsoft.com/office/powerpoint/2010/main" val="30041010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9144000" cy="1969368"/>
          </a:xfrm>
          <a:prstGeom prst="rect">
            <a:avLst/>
          </a:prstGeom>
          <a:solidFill>
            <a:srgbClr val="1D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15471" t="14611" r="21019" b="59362"/>
          <a:stretch/>
        </p:blipFill>
        <p:spPr>
          <a:xfrm>
            <a:off x="284012" y="424738"/>
            <a:ext cx="4449781" cy="1215686"/>
          </a:xfrm>
          <a:prstGeom prst="rect">
            <a:avLst/>
          </a:prstGeom>
        </p:spPr>
      </p:pic>
      <p:grpSp>
        <p:nvGrpSpPr>
          <p:cNvPr id="15" name="Group 14"/>
          <p:cNvGrpSpPr/>
          <p:nvPr/>
        </p:nvGrpSpPr>
        <p:grpSpPr>
          <a:xfrm>
            <a:off x="2681749" y="4825992"/>
            <a:ext cx="1663968" cy="601800"/>
            <a:chOff x="210487" y="4373992"/>
            <a:chExt cx="1380375" cy="499234"/>
          </a:xfrm>
        </p:grpSpPr>
        <p:sp>
          <p:nvSpPr>
            <p:cNvPr id="23" name="Content Placeholder 2"/>
            <p:cNvSpPr txBox="1">
              <a:spLocks/>
            </p:cNvSpPr>
            <p:nvPr/>
          </p:nvSpPr>
          <p:spPr>
            <a:xfrm>
              <a:off x="212962" y="4373992"/>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smtClean="0">
                  <a:solidFill>
                    <a:schemeClr val="tx1">
                      <a:lumMod val="65000"/>
                      <a:lumOff val="35000"/>
                    </a:schemeClr>
                  </a:solidFill>
                  <a:latin typeface="Segoe UI"/>
                  <a:cs typeface="Segoe UI"/>
                </a:rPr>
                <a:t>Tsung-Yi Lin</a:t>
              </a:r>
            </a:p>
          </p:txBody>
        </p:sp>
        <p:sp>
          <p:nvSpPr>
            <p:cNvPr id="24"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smtClean="0">
                  <a:solidFill>
                    <a:schemeClr val="bg1">
                      <a:lumMod val="50000"/>
                    </a:schemeClr>
                  </a:solidFill>
                  <a:latin typeface="Segoe UI Light"/>
                  <a:cs typeface="Segoe UI Light"/>
                </a:rPr>
                <a:t>Cornell Tech</a:t>
              </a:r>
            </a:p>
          </p:txBody>
        </p:sp>
      </p:grpSp>
      <p:grpSp>
        <p:nvGrpSpPr>
          <p:cNvPr id="25" name="Group 24"/>
          <p:cNvGrpSpPr/>
          <p:nvPr/>
        </p:nvGrpSpPr>
        <p:grpSpPr>
          <a:xfrm>
            <a:off x="527391" y="4825992"/>
            <a:ext cx="1663968" cy="601800"/>
            <a:chOff x="210487" y="4373992"/>
            <a:chExt cx="1380375" cy="499234"/>
          </a:xfrm>
        </p:grpSpPr>
        <p:sp>
          <p:nvSpPr>
            <p:cNvPr id="26" name="Content Placeholder 2"/>
            <p:cNvSpPr txBox="1">
              <a:spLocks/>
            </p:cNvSpPr>
            <p:nvPr/>
          </p:nvSpPr>
          <p:spPr>
            <a:xfrm>
              <a:off x="212962" y="4373992"/>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smtClean="0">
                  <a:solidFill>
                    <a:schemeClr val="tx1">
                      <a:lumMod val="65000"/>
                      <a:lumOff val="35000"/>
                    </a:schemeClr>
                  </a:solidFill>
                  <a:latin typeface="Segoe UI"/>
                  <a:cs typeface="Segoe UI"/>
                </a:rPr>
                <a:t>Hao Fang</a:t>
              </a:r>
            </a:p>
          </p:txBody>
        </p:sp>
        <p:sp>
          <p:nvSpPr>
            <p:cNvPr id="27"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smtClean="0">
                  <a:solidFill>
                    <a:schemeClr val="bg1">
                      <a:lumMod val="50000"/>
                    </a:schemeClr>
                  </a:solidFill>
                  <a:latin typeface="Segoe UI Light"/>
                  <a:cs typeface="Segoe UI Light"/>
                </a:rPr>
                <a:t>UW</a:t>
              </a:r>
            </a:p>
          </p:txBody>
        </p:sp>
      </p:grpSp>
      <p:grpSp>
        <p:nvGrpSpPr>
          <p:cNvPr id="28" name="Group 27"/>
          <p:cNvGrpSpPr/>
          <p:nvPr/>
        </p:nvGrpSpPr>
        <p:grpSpPr>
          <a:xfrm>
            <a:off x="4586879" y="4825992"/>
            <a:ext cx="1663968" cy="601800"/>
            <a:chOff x="210487" y="4373992"/>
            <a:chExt cx="1380375" cy="499234"/>
          </a:xfrm>
        </p:grpSpPr>
        <p:sp>
          <p:nvSpPr>
            <p:cNvPr id="29" name="Content Placeholder 2"/>
            <p:cNvSpPr txBox="1">
              <a:spLocks/>
            </p:cNvSpPr>
            <p:nvPr/>
          </p:nvSpPr>
          <p:spPr>
            <a:xfrm>
              <a:off x="212962" y="4373992"/>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smtClean="0">
                  <a:solidFill>
                    <a:schemeClr val="tx1">
                      <a:lumMod val="65000"/>
                      <a:lumOff val="35000"/>
                    </a:schemeClr>
                  </a:solidFill>
                  <a:latin typeface="Segoe UI"/>
                  <a:cs typeface="Segoe UI"/>
                </a:rPr>
                <a:t>Xinlei Chen</a:t>
              </a:r>
            </a:p>
          </p:txBody>
        </p:sp>
        <p:sp>
          <p:nvSpPr>
            <p:cNvPr id="30"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smtClean="0">
                  <a:solidFill>
                    <a:schemeClr val="bg1">
                      <a:lumMod val="50000"/>
                    </a:schemeClr>
                  </a:solidFill>
                  <a:latin typeface="Segoe UI Light"/>
                  <a:cs typeface="Segoe UI Light"/>
                </a:rPr>
                <a:t>CMU</a:t>
              </a:r>
            </a:p>
          </p:txBody>
        </p:sp>
      </p:grpSp>
      <p:grpSp>
        <p:nvGrpSpPr>
          <p:cNvPr id="31" name="Group 30"/>
          <p:cNvGrpSpPr/>
          <p:nvPr/>
        </p:nvGrpSpPr>
        <p:grpSpPr>
          <a:xfrm>
            <a:off x="6727837" y="4825992"/>
            <a:ext cx="1663968" cy="601800"/>
            <a:chOff x="210487" y="4373992"/>
            <a:chExt cx="1380375" cy="499234"/>
          </a:xfrm>
        </p:grpSpPr>
        <p:sp>
          <p:nvSpPr>
            <p:cNvPr id="32" name="Content Placeholder 2"/>
            <p:cNvSpPr txBox="1">
              <a:spLocks/>
            </p:cNvSpPr>
            <p:nvPr/>
          </p:nvSpPr>
          <p:spPr>
            <a:xfrm>
              <a:off x="212962" y="4373992"/>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smtClean="0">
                  <a:solidFill>
                    <a:schemeClr val="tx1">
                      <a:lumMod val="65000"/>
                      <a:lumOff val="35000"/>
                    </a:schemeClr>
                  </a:solidFill>
                  <a:latin typeface="Segoe UI"/>
                  <a:cs typeface="Segoe UI"/>
                </a:rPr>
                <a:t>Rama Vedantam</a:t>
              </a:r>
            </a:p>
          </p:txBody>
        </p:sp>
        <p:sp>
          <p:nvSpPr>
            <p:cNvPr id="33"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smtClean="0">
                  <a:solidFill>
                    <a:schemeClr val="bg1">
                      <a:lumMod val="50000"/>
                    </a:schemeClr>
                  </a:solidFill>
                  <a:latin typeface="Segoe UI Light"/>
                  <a:cs typeface="Segoe UI Light"/>
                </a:rPr>
                <a:t>VT</a:t>
              </a:r>
            </a:p>
          </p:txBody>
        </p:sp>
      </p:grpSp>
      <p:pic>
        <p:nvPicPr>
          <p:cNvPr id="59" name="Picture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8951" y="3203643"/>
            <a:ext cx="1591895" cy="1591895"/>
          </a:xfrm>
          <a:prstGeom prst="rect">
            <a:avLst/>
          </a:prstGeom>
          <a:ln>
            <a:solidFill>
              <a:schemeClr val="tx1"/>
            </a:solidFill>
          </a:ln>
        </p:spPr>
      </p:pic>
      <p:pic>
        <p:nvPicPr>
          <p:cNvPr id="60" name="Picture 59"/>
          <p:cNvPicPr>
            <a:picLocks noChangeAspect="1"/>
          </p:cNvPicPr>
          <p:nvPr/>
        </p:nvPicPr>
        <p:blipFill rotWithShape="1">
          <a:blip r:embed="rId5">
            <a:extLst>
              <a:ext uri="{28A0092B-C50C-407E-A947-70E740481C1C}">
                <a14:useLocalDpi xmlns:a14="http://schemas.microsoft.com/office/drawing/2010/main" val="0"/>
              </a:ext>
            </a:extLst>
          </a:blip>
          <a:srcRect l="9972" t="1" r="18160" b="29753"/>
          <a:stretch/>
        </p:blipFill>
        <p:spPr>
          <a:xfrm>
            <a:off x="2752592" y="3203643"/>
            <a:ext cx="1345126" cy="1591895"/>
          </a:xfrm>
          <a:prstGeom prst="rect">
            <a:avLst/>
          </a:prstGeom>
          <a:ln>
            <a:solidFill>
              <a:schemeClr val="tx1"/>
            </a:solidFill>
          </a:ln>
          <a:effectLst/>
        </p:spPr>
      </p:pic>
      <p:pic>
        <p:nvPicPr>
          <p:cNvPr id="61" name="Picture 6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9464" y="3203643"/>
            <a:ext cx="1591895" cy="1591895"/>
          </a:xfrm>
          <a:prstGeom prst="rect">
            <a:avLst/>
          </a:prstGeom>
          <a:ln>
            <a:solidFill>
              <a:schemeClr val="tx1"/>
            </a:solidFill>
          </a:ln>
        </p:spPr>
      </p:pic>
      <p:pic>
        <p:nvPicPr>
          <p:cNvPr id="62" name="Picture 6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12080" y="3203643"/>
            <a:ext cx="1591895" cy="1591895"/>
          </a:xfrm>
          <a:prstGeom prst="rect">
            <a:avLst/>
          </a:prstGeom>
          <a:ln>
            <a:solidFill>
              <a:schemeClr val="tx1"/>
            </a:solidFill>
          </a:ln>
        </p:spPr>
      </p:pic>
      <p:sp>
        <p:nvSpPr>
          <p:cNvPr id="20" name="TextBox 19"/>
          <p:cNvSpPr txBox="1"/>
          <p:nvPr/>
        </p:nvSpPr>
        <p:spPr>
          <a:xfrm>
            <a:off x="1891428" y="5760063"/>
            <a:ext cx="5335281" cy="461665"/>
          </a:xfrm>
          <a:prstGeom prst="rect">
            <a:avLst/>
          </a:prstGeom>
          <a:noFill/>
        </p:spPr>
        <p:txBody>
          <a:bodyPr wrap="square" rtlCol="0">
            <a:spAutoFit/>
          </a:bodyPr>
          <a:lstStyle/>
          <a:p>
            <a:r>
              <a:rPr lang="en-US" sz="2400" dirty="0" smtClean="0"/>
              <a:t>Evaluation server = Hidden GT test data</a:t>
            </a:r>
            <a:endParaRPr lang="en-US" sz="2400" dirty="0"/>
          </a:p>
        </p:txBody>
      </p:sp>
    </p:spTree>
    <p:extLst>
      <p:ext uri="{BB962C8B-B14F-4D97-AF65-F5344CB8AC3E}">
        <p14:creationId xmlns:p14="http://schemas.microsoft.com/office/powerpoint/2010/main" val="36831275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195" y="139453"/>
            <a:ext cx="7886700" cy="1325563"/>
          </a:xfrm>
        </p:spPr>
        <p:txBody>
          <a:bodyPr/>
          <a:lstStyle/>
          <a:p>
            <a:r>
              <a:rPr lang="en-US" dirty="0" smtClean="0"/>
              <a:t>The Reckoning</a:t>
            </a:r>
            <a:endParaRPr lang="en-US" dirty="0"/>
          </a:p>
        </p:txBody>
      </p:sp>
      <p:sp>
        <p:nvSpPr>
          <p:cNvPr id="3" name="Content Placeholder 2"/>
          <p:cNvSpPr>
            <a:spLocks noGrp="1"/>
          </p:cNvSpPr>
          <p:nvPr>
            <p:ph idx="1"/>
          </p:nvPr>
        </p:nvSpPr>
        <p:spPr>
          <a:xfrm>
            <a:off x="4673274" y="1351976"/>
            <a:ext cx="1882730" cy="582724"/>
          </a:xfrm>
        </p:spPr>
        <p:txBody>
          <a:bodyPr>
            <a:normAutofit/>
          </a:bodyPr>
          <a:lstStyle/>
          <a:p>
            <a:pPr marL="0" indent="0">
              <a:buNone/>
            </a:pPr>
            <a:r>
              <a:rPr lang="en-US" sz="2400" dirty="0" smtClean="0"/>
              <a:t>April, 2015</a:t>
            </a:r>
            <a:endParaRPr lang="en-US" sz="2400" dirty="0"/>
          </a:p>
        </p:txBody>
      </p:sp>
      <p:sp>
        <p:nvSpPr>
          <p:cNvPr id="6" name="Content Placeholder 2"/>
          <p:cNvSpPr txBox="1">
            <a:spLocks/>
          </p:cNvSpPr>
          <p:nvPr/>
        </p:nvSpPr>
        <p:spPr>
          <a:xfrm>
            <a:off x="2218764" y="1357273"/>
            <a:ext cx="1283220" cy="6599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October</a:t>
            </a:r>
            <a:endParaRPr lang="en-US" sz="2400" dirty="0"/>
          </a:p>
        </p:txBody>
      </p:sp>
      <p:sp>
        <p:nvSpPr>
          <p:cNvPr id="7" name="Content Placeholder 2"/>
          <p:cNvSpPr txBox="1">
            <a:spLocks/>
          </p:cNvSpPr>
          <p:nvPr/>
        </p:nvSpPr>
        <p:spPr>
          <a:xfrm>
            <a:off x="297035" y="1351976"/>
            <a:ext cx="1853220" cy="9969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August, </a:t>
            </a:r>
            <a:r>
              <a:rPr lang="en-US" sz="2400" dirty="0" smtClean="0"/>
              <a:t>2014</a:t>
            </a:r>
          </a:p>
          <a:p>
            <a:pPr marL="0" indent="0">
              <a:buFont typeface="Arial" panose="020B0604020202020204" pitchFamily="34" charset="0"/>
              <a:buNone/>
            </a:pPr>
            <a:endParaRPr lang="en-US" sz="2400" dirty="0" smtClean="0"/>
          </a:p>
        </p:txBody>
      </p:sp>
      <p:cxnSp>
        <p:nvCxnSpPr>
          <p:cNvPr id="8" name="Straight Connector 7"/>
          <p:cNvCxnSpPr/>
          <p:nvPr/>
        </p:nvCxnSpPr>
        <p:spPr>
          <a:xfrm>
            <a:off x="934610" y="1950961"/>
            <a:ext cx="747732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834091" y="1850442"/>
            <a:ext cx="201038" cy="201038"/>
          </a:xfrm>
          <a:prstGeom prst="ellipse">
            <a:avLst/>
          </a:prstGeom>
          <a:solidFill>
            <a:schemeClr val="tx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687311" y="1859247"/>
            <a:ext cx="201038" cy="201038"/>
          </a:xfrm>
          <a:prstGeom prst="ellipse">
            <a:avLst/>
          </a:prstGeom>
          <a:solidFill>
            <a:schemeClr val="tx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319730" y="1850442"/>
            <a:ext cx="201038" cy="201038"/>
          </a:xfrm>
          <a:prstGeom prst="ellipse">
            <a:avLst/>
          </a:prstGeom>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nline imag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035" y="2743139"/>
            <a:ext cx="8541102" cy="3110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81721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9144000" cy="1969368"/>
          </a:xfrm>
          <a:prstGeom prst="rect">
            <a:avLst/>
          </a:prstGeom>
          <a:solidFill>
            <a:srgbClr val="1D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15471" t="14611" r="21019" b="59362"/>
          <a:stretch/>
        </p:blipFill>
        <p:spPr>
          <a:xfrm>
            <a:off x="284012" y="424738"/>
            <a:ext cx="4449781" cy="1215686"/>
          </a:xfrm>
          <a:prstGeom prst="rect">
            <a:avLst/>
          </a:prstGeom>
        </p:spPr>
      </p:pic>
      <p:sp>
        <p:nvSpPr>
          <p:cNvPr id="63" name="TextBox 62"/>
          <p:cNvSpPr txBox="1"/>
          <p:nvPr/>
        </p:nvSpPr>
        <p:spPr>
          <a:xfrm>
            <a:off x="6489434" y="2803109"/>
            <a:ext cx="2852670" cy="2954655"/>
          </a:xfrm>
          <a:prstGeom prst="rect">
            <a:avLst/>
          </a:prstGeom>
          <a:noFill/>
        </p:spPr>
        <p:txBody>
          <a:bodyPr wrap="square" rtlCol="0">
            <a:spAutoFit/>
          </a:bodyPr>
          <a:lstStyle/>
          <a:p>
            <a:r>
              <a:rPr lang="en-US" sz="2400" dirty="0" smtClean="0"/>
              <a:t>Advisors:</a:t>
            </a:r>
          </a:p>
          <a:p>
            <a:endParaRPr lang="en-US" dirty="0" smtClean="0"/>
          </a:p>
          <a:p>
            <a:r>
              <a:rPr lang="en-US" dirty="0" smtClean="0"/>
              <a:t>Tamara Berg</a:t>
            </a:r>
          </a:p>
          <a:p>
            <a:r>
              <a:rPr lang="en-US" dirty="0" smtClean="0"/>
              <a:t>Piotr Dollar </a:t>
            </a:r>
          </a:p>
          <a:p>
            <a:r>
              <a:rPr lang="en-US" dirty="0" smtClean="0"/>
              <a:t>Desmond Elliott </a:t>
            </a:r>
          </a:p>
          <a:p>
            <a:r>
              <a:rPr lang="en-US" dirty="0" smtClean="0"/>
              <a:t>Julia Hockenmaier</a:t>
            </a:r>
          </a:p>
          <a:p>
            <a:r>
              <a:rPr lang="en-US" dirty="0" smtClean="0"/>
              <a:t>Meg Mitchell </a:t>
            </a:r>
          </a:p>
          <a:p>
            <a:r>
              <a:rPr lang="en-US" dirty="0" smtClean="0"/>
              <a:t>Devi Parikh</a:t>
            </a:r>
          </a:p>
          <a:p>
            <a:r>
              <a:rPr lang="en-US" dirty="0" smtClean="0"/>
              <a:t>Larry Zitnick</a:t>
            </a:r>
          </a:p>
          <a:p>
            <a:endParaRPr lang="en-US" dirty="0"/>
          </a:p>
        </p:txBody>
      </p:sp>
      <p:grpSp>
        <p:nvGrpSpPr>
          <p:cNvPr id="4" name="Group 3"/>
          <p:cNvGrpSpPr/>
          <p:nvPr/>
        </p:nvGrpSpPr>
        <p:grpSpPr>
          <a:xfrm>
            <a:off x="538532" y="3370462"/>
            <a:ext cx="5471275" cy="2134982"/>
            <a:chOff x="642027" y="3389401"/>
            <a:chExt cx="4762566" cy="1858432"/>
          </a:xfrm>
        </p:grpSpPr>
        <p:grpSp>
          <p:nvGrpSpPr>
            <p:cNvPr id="15" name="Group 14"/>
            <p:cNvGrpSpPr/>
            <p:nvPr/>
          </p:nvGrpSpPr>
          <p:grpSpPr>
            <a:xfrm>
              <a:off x="4024218" y="4743798"/>
              <a:ext cx="1380375" cy="499234"/>
              <a:chOff x="210487" y="4373992"/>
              <a:chExt cx="1380375" cy="499234"/>
            </a:xfrm>
          </p:grpSpPr>
          <p:sp>
            <p:nvSpPr>
              <p:cNvPr id="23" name="Content Placeholder 2"/>
              <p:cNvSpPr txBox="1">
                <a:spLocks/>
              </p:cNvSpPr>
              <p:nvPr/>
            </p:nvSpPr>
            <p:spPr>
              <a:xfrm>
                <a:off x="212962" y="4373992"/>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smtClean="0">
                    <a:solidFill>
                      <a:schemeClr val="tx1">
                        <a:lumMod val="65000"/>
                        <a:lumOff val="35000"/>
                      </a:schemeClr>
                    </a:solidFill>
                    <a:latin typeface="Segoe UI"/>
                    <a:cs typeface="Segoe UI"/>
                  </a:rPr>
                  <a:t>Tsung-Yi Lin</a:t>
                </a:r>
              </a:p>
            </p:txBody>
          </p:sp>
          <p:sp>
            <p:nvSpPr>
              <p:cNvPr id="24"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smtClean="0">
                    <a:solidFill>
                      <a:schemeClr val="bg1">
                        <a:lumMod val="50000"/>
                      </a:schemeClr>
                    </a:solidFill>
                    <a:latin typeface="Segoe UI Light"/>
                    <a:cs typeface="Segoe UI Light"/>
                  </a:rPr>
                  <a:t>Cornell Tech</a:t>
                </a:r>
              </a:p>
            </p:txBody>
          </p:sp>
        </p:grpSp>
        <p:grpSp>
          <p:nvGrpSpPr>
            <p:cNvPr id="34" name="Group 33"/>
            <p:cNvGrpSpPr/>
            <p:nvPr/>
          </p:nvGrpSpPr>
          <p:grpSpPr>
            <a:xfrm>
              <a:off x="642027" y="4748599"/>
              <a:ext cx="1380375" cy="499234"/>
              <a:chOff x="210487" y="4373992"/>
              <a:chExt cx="1380375" cy="499234"/>
            </a:xfrm>
          </p:grpSpPr>
          <p:sp>
            <p:nvSpPr>
              <p:cNvPr id="35" name="Content Placeholder 2"/>
              <p:cNvSpPr txBox="1">
                <a:spLocks/>
              </p:cNvSpPr>
              <p:nvPr/>
            </p:nvSpPr>
            <p:spPr>
              <a:xfrm>
                <a:off x="212962" y="4373992"/>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smtClean="0">
                    <a:solidFill>
                      <a:schemeClr val="tx1">
                        <a:lumMod val="65000"/>
                        <a:lumOff val="35000"/>
                      </a:schemeClr>
                    </a:solidFill>
                    <a:latin typeface="Segoe UI"/>
                    <a:cs typeface="Segoe UI"/>
                  </a:rPr>
                  <a:t>Matteo Ronchi</a:t>
                </a:r>
              </a:p>
            </p:txBody>
          </p:sp>
          <p:sp>
            <p:nvSpPr>
              <p:cNvPr id="36"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smtClean="0">
                    <a:solidFill>
                      <a:schemeClr val="bg1">
                        <a:lumMod val="50000"/>
                      </a:schemeClr>
                    </a:solidFill>
                    <a:latin typeface="Segoe UI Light"/>
                    <a:cs typeface="Segoe UI Light"/>
                  </a:rPr>
                  <a:t>Caltech</a:t>
                </a:r>
              </a:p>
            </p:txBody>
          </p:sp>
        </p:grpSp>
        <p:grpSp>
          <p:nvGrpSpPr>
            <p:cNvPr id="37" name="Group 36"/>
            <p:cNvGrpSpPr/>
            <p:nvPr/>
          </p:nvGrpSpPr>
          <p:grpSpPr>
            <a:xfrm>
              <a:off x="2426480" y="4743798"/>
              <a:ext cx="1380375" cy="499234"/>
              <a:chOff x="210487" y="4373992"/>
              <a:chExt cx="1380375" cy="499234"/>
            </a:xfrm>
          </p:grpSpPr>
          <p:sp>
            <p:nvSpPr>
              <p:cNvPr id="38" name="Content Placeholder 2"/>
              <p:cNvSpPr txBox="1">
                <a:spLocks/>
              </p:cNvSpPr>
              <p:nvPr/>
            </p:nvSpPr>
            <p:spPr>
              <a:xfrm>
                <a:off x="212962" y="4373992"/>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smtClean="0">
                    <a:solidFill>
                      <a:schemeClr val="tx1">
                        <a:lumMod val="65000"/>
                        <a:lumOff val="35000"/>
                      </a:schemeClr>
                    </a:solidFill>
                    <a:latin typeface="Segoe UI"/>
                    <a:cs typeface="Segoe UI"/>
                  </a:rPr>
                  <a:t>Yin Cui</a:t>
                </a:r>
              </a:p>
            </p:txBody>
          </p:sp>
          <p:sp>
            <p:nvSpPr>
              <p:cNvPr id="39"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smtClean="0">
                    <a:solidFill>
                      <a:schemeClr val="bg1">
                        <a:lumMod val="50000"/>
                      </a:schemeClr>
                    </a:solidFill>
                    <a:latin typeface="Segoe UI Light"/>
                    <a:cs typeface="Segoe UI Light"/>
                  </a:rPr>
                  <a:t>Cornell</a:t>
                </a:r>
              </a:p>
            </p:txBody>
          </p:sp>
        </p:grpSp>
        <p:pic>
          <p:nvPicPr>
            <p:cNvPr id="60" name="Picture 59"/>
            <p:cNvPicPr>
              <a:picLocks noChangeAspect="1"/>
            </p:cNvPicPr>
            <p:nvPr/>
          </p:nvPicPr>
          <p:blipFill rotWithShape="1">
            <a:blip r:embed="rId4">
              <a:extLst>
                <a:ext uri="{28A0092B-C50C-407E-A947-70E740481C1C}">
                  <a14:useLocalDpi xmlns:a14="http://schemas.microsoft.com/office/drawing/2010/main" val="0"/>
                </a:ext>
              </a:extLst>
            </a:blip>
            <a:srcRect l="9972" t="1" r="18160" b="29753"/>
            <a:stretch/>
          </p:blipFill>
          <p:spPr>
            <a:xfrm>
              <a:off x="4091565" y="3396580"/>
              <a:ext cx="1115874" cy="1320586"/>
            </a:xfrm>
            <a:prstGeom prst="rect">
              <a:avLst/>
            </a:prstGeom>
            <a:ln>
              <a:solidFill>
                <a:schemeClr val="tx1"/>
              </a:solidFill>
            </a:ln>
            <a:effec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849" y="3396580"/>
              <a:ext cx="1294078" cy="1294988"/>
            </a:xfrm>
            <a:prstGeom prst="rect">
              <a:avLst/>
            </a:prstGeom>
            <a:ln>
              <a:solidFill>
                <a:schemeClr val="tx1"/>
              </a:solidFill>
            </a:ln>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18812" t="10682" r="25183" b="38606"/>
            <a:stretch/>
          </p:blipFill>
          <p:spPr>
            <a:xfrm>
              <a:off x="2502890" y="3389401"/>
              <a:ext cx="1105712" cy="1334944"/>
            </a:xfrm>
            <a:prstGeom prst="rect">
              <a:avLst/>
            </a:prstGeom>
            <a:ln>
              <a:solidFill>
                <a:schemeClr val="tx1"/>
              </a:solidFill>
            </a:ln>
          </p:spPr>
        </p:pic>
      </p:grpSp>
    </p:spTree>
    <p:extLst>
      <p:ext uri="{BB962C8B-B14F-4D97-AF65-F5344CB8AC3E}">
        <p14:creationId xmlns:p14="http://schemas.microsoft.com/office/powerpoint/2010/main" val="38640836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709" y="24692"/>
            <a:ext cx="7886700" cy="1325563"/>
          </a:xfrm>
        </p:spPr>
        <p:txBody>
          <a:bodyPr/>
          <a:lstStyle/>
          <a:p>
            <a:r>
              <a:rPr lang="en-US" dirty="0" smtClean="0"/>
              <a:t>The Enlightening</a:t>
            </a:r>
            <a:endParaRPr lang="en-US" dirty="0"/>
          </a:p>
        </p:txBody>
      </p:sp>
      <p:sp>
        <p:nvSpPr>
          <p:cNvPr id="3" name="Content Placeholder 2"/>
          <p:cNvSpPr>
            <a:spLocks noGrp="1"/>
          </p:cNvSpPr>
          <p:nvPr>
            <p:ph idx="1"/>
          </p:nvPr>
        </p:nvSpPr>
        <p:spPr>
          <a:xfrm>
            <a:off x="7240229" y="1329893"/>
            <a:ext cx="1684032" cy="446244"/>
          </a:xfrm>
        </p:spPr>
        <p:txBody>
          <a:bodyPr>
            <a:normAutofit/>
          </a:bodyPr>
          <a:lstStyle/>
          <a:p>
            <a:pPr marL="0" indent="0">
              <a:buNone/>
            </a:pPr>
            <a:r>
              <a:rPr lang="en-US" sz="2400" dirty="0" smtClean="0"/>
              <a:t>June, 2015</a:t>
            </a:r>
            <a:endParaRPr lang="en-US" sz="2400" dirty="0"/>
          </a:p>
        </p:txBody>
      </p:sp>
      <p:sp>
        <p:nvSpPr>
          <p:cNvPr id="4" name="Content Placeholder 2"/>
          <p:cNvSpPr txBox="1">
            <a:spLocks/>
          </p:cNvSpPr>
          <p:nvPr/>
        </p:nvSpPr>
        <p:spPr>
          <a:xfrm>
            <a:off x="5046865" y="1359246"/>
            <a:ext cx="947805" cy="5827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April</a:t>
            </a:r>
            <a:endParaRPr lang="en-US" sz="2400" dirty="0"/>
          </a:p>
        </p:txBody>
      </p:sp>
      <p:sp>
        <p:nvSpPr>
          <p:cNvPr id="5" name="Content Placeholder 2"/>
          <p:cNvSpPr txBox="1">
            <a:spLocks/>
          </p:cNvSpPr>
          <p:nvPr/>
        </p:nvSpPr>
        <p:spPr>
          <a:xfrm>
            <a:off x="2218764" y="1357273"/>
            <a:ext cx="1283220" cy="6599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October</a:t>
            </a:r>
            <a:endParaRPr lang="en-US" sz="2400" dirty="0"/>
          </a:p>
        </p:txBody>
      </p:sp>
      <p:sp>
        <p:nvSpPr>
          <p:cNvPr id="6" name="Content Placeholder 2"/>
          <p:cNvSpPr txBox="1">
            <a:spLocks/>
          </p:cNvSpPr>
          <p:nvPr/>
        </p:nvSpPr>
        <p:spPr>
          <a:xfrm>
            <a:off x="297035" y="1351976"/>
            <a:ext cx="1853220" cy="9969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August, </a:t>
            </a:r>
            <a:r>
              <a:rPr lang="en-US" sz="2400" dirty="0" smtClean="0"/>
              <a:t>2014</a:t>
            </a:r>
          </a:p>
          <a:p>
            <a:pPr marL="0" indent="0">
              <a:buFont typeface="Arial" panose="020B0604020202020204" pitchFamily="34" charset="0"/>
              <a:buNone/>
            </a:pPr>
            <a:endParaRPr lang="en-US" sz="2400" dirty="0" smtClean="0"/>
          </a:p>
        </p:txBody>
      </p:sp>
      <p:cxnSp>
        <p:nvCxnSpPr>
          <p:cNvPr id="7" name="Straight Connector 6"/>
          <p:cNvCxnSpPr/>
          <p:nvPr/>
        </p:nvCxnSpPr>
        <p:spPr>
          <a:xfrm>
            <a:off x="934610" y="1950961"/>
            <a:ext cx="747732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834091" y="1850442"/>
            <a:ext cx="201038" cy="201038"/>
          </a:xfrm>
          <a:prstGeom prst="ellipse">
            <a:avLst/>
          </a:prstGeom>
          <a:solidFill>
            <a:schemeClr val="tx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687311" y="1859247"/>
            <a:ext cx="201038" cy="201038"/>
          </a:xfrm>
          <a:prstGeom prst="ellipse">
            <a:avLst/>
          </a:prstGeom>
          <a:solidFill>
            <a:schemeClr val="tx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319730" y="1850442"/>
            <a:ext cx="201038" cy="201038"/>
          </a:xfrm>
          <a:prstGeom prst="ellipse">
            <a:avLst/>
          </a:prstGeom>
          <a:solidFill>
            <a:schemeClr val="tx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279409" y="1859247"/>
            <a:ext cx="201038" cy="201038"/>
          </a:xfrm>
          <a:prstGeom prst="ellipse">
            <a:avLst/>
          </a:prstGeom>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able 11"/>
          <p:cNvGraphicFramePr>
            <a:graphicFrameLocks noGrp="1"/>
          </p:cNvGraphicFramePr>
          <p:nvPr>
            <p:extLst>
              <p:ext uri="{D42A27DB-BD31-4B8C-83A1-F6EECF244321}">
                <p14:modId xmlns:p14="http://schemas.microsoft.com/office/powerpoint/2010/main" val="2726509621"/>
              </p:ext>
            </p:extLst>
          </p:nvPr>
        </p:nvGraphicFramePr>
        <p:xfrm>
          <a:off x="1170037" y="2348908"/>
          <a:ext cx="6935598" cy="4299304"/>
        </p:xfrm>
        <a:graphic>
          <a:graphicData uri="http://schemas.openxmlformats.org/drawingml/2006/table">
            <a:tbl>
              <a:tblPr bandRow="1">
                <a:tableStyleId>{46F890A9-2807-4EBB-B81D-B2AA78EC7F39}</a:tableStyleId>
              </a:tblPr>
              <a:tblGrid>
                <a:gridCol w="1155933"/>
                <a:gridCol w="1155933"/>
                <a:gridCol w="1155933"/>
                <a:gridCol w="1155933"/>
                <a:gridCol w="1155933"/>
                <a:gridCol w="1155933"/>
              </a:tblGrid>
              <a:tr h="181651">
                <a:tc>
                  <a:txBody>
                    <a:bodyPr/>
                    <a:lstStyle/>
                    <a:p>
                      <a:endParaRPr lang="en-US" sz="1050" b="1" dirty="0"/>
                    </a:p>
                  </a:txBody>
                  <a:tcPr marL="46291" marR="46291" marT="23145" marB="23145" anchor="ctr"/>
                </a:tc>
                <a:tc>
                  <a:txBody>
                    <a:bodyPr/>
                    <a:lstStyle/>
                    <a:p>
                      <a:pPr algn="ctr"/>
                      <a:r>
                        <a:rPr lang="en-US" sz="1050" b="1" dirty="0" smtClean="0"/>
                        <a:t>M1</a:t>
                      </a:r>
                      <a:endParaRPr lang="en-US" sz="1050" b="1" dirty="0"/>
                    </a:p>
                  </a:txBody>
                  <a:tcPr marL="46291" marR="46291" marT="23145" marB="23145" anchor="ctr"/>
                </a:tc>
                <a:tc>
                  <a:txBody>
                    <a:bodyPr/>
                    <a:lstStyle/>
                    <a:p>
                      <a:pPr algn="ctr"/>
                      <a:r>
                        <a:rPr lang="en-US" sz="1050" b="1" dirty="0" smtClean="0"/>
                        <a:t>M2</a:t>
                      </a:r>
                      <a:endParaRPr lang="en-US" sz="1050" b="1" dirty="0"/>
                    </a:p>
                  </a:txBody>
                  <a:tcPr marL="46291" marR="46291" marT="23145" marB="23145" anchor="ctr"/>
                </a:tc>
                <a:tc>
                  <a:txBody>
                    <a:bodyPr/>
                    <a:lstStyle/>
                    <a:p>
                      <a:pPr algn="ctr"/>
                      <a:r>
                        <a:rPr lang="en-US" sz="1050" b="1" dirty="0" smtClean="0"/>
                        <a:t>M3</a:t>
                      </a:r>
                      <a:endParaRPr lang="en-US" sz="1050" b="1" dirty="0"/>
                    </a:p>
                  </a:txBody>
                  <a:tcPr marL="46291" marR="46291" marT="23145" marB="23145" anchor="ctr"/>
                </a:tc>
                <a:tc>
                  <a:txBody>
                    <a:bodyPr/>
                    <a:lstStyle/>
                    <a:p>
                      <a:pPr algn="ctr"/>
                      <a:r>
                        <a:rPr lang="en-US" sz="1050" b="1" dirty="0" smtClean="0"/>
                        <a:t>M4</a:t>
                      </a:r>
                      <a:endParaRPr lang="en-US" sz="1050" b="1" dirty="0"/>
                    </a:p>
                  </a:txBody>
                  <a:tcPr marL="46291" marR="46291" marT="23145" marB="23145" anchor="ctr"/>
                </a:tc>
                <a:tc>
                  <a:txBody>
                    <a:bodyPr/>
                    <a:lstStyle/>
                    <a:p>
                      <a:pPr algn="ctr"/>
                      <a:r>
                        <a:rPr lang="en-US" sz="1050" b="1" dirty="0" smtClean="0"/>
                        <a:t>M5</a:t>
                      </a:r>
                      <a:endParaRPr lang="en-US" sz="1050" b="1" dirty="0"/>
                    </a:p>
                  </a:txBody>
                  <a:tcPr marL="46291" marR="46291" marT="23145" marB="23145" anchor="ctr"/>
                </a:tc>
              </a:tr>
              <a:tr h="230308">
                <a:tc>
                  <a:txBody>
                    <a:bodyPr/>
                    <a:lstStyle/>
                    <a:p>
                      <a:r>
                        <a:rPr lang="en-US" sz="1050" dirty="0"/>
                        <a:t>Human</a:t>
                      </a:r>
                      <a:r>
                        <a:rPr lang="en-US" sz="1050" baseline="30000" dirty="0"/>
                        <a:t>[5]</a:t>
                      </a:r>
                      <a:endParaRPr lang="en-US" sz="1050" dirty="0"/>
                    </a:p>
                  </a:txBody>
                  <a:tcPr marL="46291" marR="46291" marT="23145" marB="23145" anchor="ctr"/>
                </a:tc>
                <a:tc>
                  <a:txBody>
                    <a:bodyPr/>
                    <a:lstStyle/>
                    <a:p>
                      <a:pPr algn="ctr"/>
                      <a:r>
                        <a:rPr lang="en-US" sz="1050" dirty="0"/>
                        <a:t>0.638</a:t>
                      </a:r>
                    </a:p>
                  </a:txBody>
                  <a:tcPr marL="46291" marR="46291" marT="23145" marB="23145" anchor="ctr"/>
                </a:tc>
                <a:tc>
                  <a:txBody>
                    <a:bodyPr/>
                    <a:lstStyle/>
                    <a:p>
                      <a:pPr algn="ctr"/>
                      <a:r>
                        <a:rPr lang="en-US" sz="1050"/>
                        <a:t>0.675</a:t>
                      </a:r>
                    </a:p>
                  </a:txBody>
                  <a:tcPr marL="46291" marR="46291" marT="23145" marB="23145" anchor="ctr"/>
                </a:tc>
                <a:tc>
                  <a:txBody>
                    <a:bodyPr/>
                    <a:lstStyle/>
                    <a:p>
                      <a:pPr algn="ctr"/>
                      <a:r>
                        <a:rPr lang="en-US" sz="1050"/>
                        <a:t>4.836</a:t>
                      </a:r>
                    </a:p>
                  </a:txBody>
                  <a:tcPr marL="46291" marR="46291" marT="23145" marB="23145" anchor="ctr"/>
                </a:tc>
                <a:tc>
                  <a:txBody>
                    <a:bodyPr/>
                    <a:lstStyle/>
                    <a:p>
                      <a:pPr algn="ctr"/>
                      <a:r>
                        <a:rPr lang="en-US" sz="1050" dirty="0"/>
                        <a:t>3.428</a:t>
                      </a:r>
                    </a:p>
                  </a:txBody>
                  <a:tcPr marL="46291" marR="46291" marT="23145" marB="23145" anchor="ctr"/>
                </a:tc>
                <a:tc>
                  <a:txBody>
                    <a:bodyPr/>
                    <a:lstStyle/>
                    <a:p>
                      <a:pPr algn="ctr"/>
                      <a:r>
                        <a:rPr lang="en-US" sz="1050" dirty="0"/>
                        <a:t>0.293</a:t>
                      </a:r>
                    </a:p>
                  </a:txBody>
                  <a:tcPr marL="46291" marR="46291" marT="23145" marB="23145" anchor="ctr"/>
                </a:tc>
              </a:tr>
              <a:tr h="230308">
                <a:tc>
                  <a:txBody>
                    <a:bodyPr/>
                    <a:lstStyle/>
                    <a:p>
                      <a:r>
                        <a:rPr lang="en-US" sz="1050" dirty="0"/>
                        <a:t>Google</a:t>
                      </a:r>
                      <a:r>
                        <a:rPr lang="en-US" sz="1050" baseline="30000" dirty="0"/>
                        <a:t>[4]</a:t>
                      </a:r>
                      <a:endParaRPr lang="en-US" sz="1050" dirty="0"/>
                    </a:p>
                  </a:txBody>
                  <a:tcPr marL="46291" marR="46291" marT="23145" marB="23145" anchor="ctr"/>
                </a:tc>
                <a:tc>
                  <a:txBody>
                    <a:bodyPr/>
                    <a:lstStyle/>
                    <a:p>
                      <a:pPr algn="ctr"/>
                      <a:r>
                        <a:rPr lang="en-US" sz="1050" dirty="0"/>
                        <a:t>0.273</a:t>
                      </a:r>
                    </a:p>
                  </a:txBody>
                  <a:tcPr marL="46291" marR="46291" marT="23145" marB="23145" anchor="ctr"/>
                </a:tc>
                <a:tc>
                  <a:txBody>
                    <a:bodyPr/>
                    <a:lstStyle/>
                    <a:p>
                      <a:pPr algn="ctr"/>
                      <a:r>
                        <a:rPr lang="en-US" sz="1050"/>
                        <a:t>0.317</a:t>
                      </a:r>
                    </a:p>
                  </a:txBody>
                  <a:tcPr marL="46291" marR="46291" marT="23145" marB="23145" anchor="ctr"/>
                </a:tc>
                <a:tc>
                  <a:txBody>
                    <a:bodyPr/>
                    <a:lstStyle/>
                    <a:p>
                      <a:pPr algn="ctr"/>
                      <a:r>
                        <a:rPr lang="en-US" sz="1050"/>
                        <a:t>4.107</a:t>
                      </a:r>
                    </a:p>
                  </a:txBody>
                  <a:tcPr marL="46291" marR="46291" marT="23145" marB="23145" anchor="ctr"/>
                </a:tc>
                <a:tc>
                  <a:txBody>
                    <a:bodyPr/>
                    <a:lstStyle/>
                    <a:p>
                      <a:pPr algn="ctr"/>
                      <a:r>
                        <a:rPr lang="en-US" sz="1050"/>
                        <a:t>2.742</a:t>
                      </a:r>
                    </a:p>
                  </a:txBody>
                  <a:tcPr marL="46291" marR="46291" marT="23145" marB="23145" anchor="ctr"/>
                </a:tc>
                <a:tc>
                  <a:txBody>
                    <a:bodyPr/>
                    <a:lstStyle/>
                    <a:p>
                      <a:pPr algn="ctr"/>
                      <a:r>
                        <a:rPr lang="en-US" sz="1050"/>
                        <a:t>0.100</a:t>
                      </a:r>
                    </a:p>
                  </a:txBody>
                  <a:tcPr marL="46291" marR="46291" marT="23145" marB="23145" anchor="ctr"/>
                </a:tc>
              </a:tr>
              <a:tr h="230308">
                <a:tc>
                  <a:txBody>
                    <a:bodyPr/>
                    <a:lstStyle/>
                    <a:p>
                      <a:r>
                        <a:rPr lang="en-US" sz="1050" dirty="0"/>
                        <a:t>MSR</a:t>
                      </a:r>
                      <a:r>
                        <a:rPr lang="en-US" sz="1050" baseline="30000" dirty="0"/>
                        <a:t>[8]</a:t>
                      </a:r>
                      <a:endParaRPr lang="en-US" sz="1050" dirty="0"/>
                    </a:p>
                  </a:txBody>
                  <a:tcPr marL="46291" marR="46291" marT="23145" marB="23145" anchor="ctr"/>
                </a:tc>
                <a:tc>
                  <a:txBody>
                    <a:bodyPr/>
                    <a:lstStyle/>
                    <a:p>
                      <a:pPr algn="ctr"/>
                      <a:r>
                        <a:rPr lang="en-US" sz="1050" dirty="0"/>
                        <a:t>0.268</a:t>
                      </a:r>
                    </a:p>
                  </a:txBody>
                  <a:tcPr marL="46291" marR="46291" marT="23145" marB="23145" anchor="ctr"/>
                </a:tc>
                <a:tc>
                  <a:txBody>
                    <a:bodyPr/>
                    <a:lstStyle/>
                    <a:p>
                      <a:pPr algn="ctr"/>
                      <a:r>
                        <a:rPr lang="en-US" sz="1050"/>
                        <a:t>0.322</a:t>
                      </a:r>
                    </a:p>
                  </a:txBody>
                  <a:tcPr marL="46291" marR="46291" marT="23145" marB="23145" anchor="ctr"/>
                </a:tc>
                <a:tc>
                  <a:txBody>
                    <a:bodyPr/>
                    <a:lstStyle/>
                    <a:p>
                      <a:pPr algn="ctr"/>
                      <a:r>
                        <a:rPr lang="en-US" sz="1050"/>
                        <a:t>4.137</a:t>
                      </a:r>
                    </a:p>
                  </a:txBody>
                  <a:tcPr marL="46291" marR="46291" marT="23145" marB="23145" anchor="ctr"/>
                </a:tc>
                <a:tc>
                  <a:txBody>
                    <a:bodyPr/>
                    <a:lstStyle/>
                    <a:p>
                      <a:pPr algn="ctr"/>
                      <a:r>
                        <a:rPr lang="en-US" sz="1050"/>
                        <a:t>2.662</a:t>
                      </a:r>
                    </a:p>
                  </a:txBody>
                  <a:tcPr marL="46291" marR="46291" marT="23145" marB="23145" anchor="ctr"/>
                </a:tc>
                <a:tc>
                  <a:txBody>
                    <a:bodyPr/>
                    <a:lstStyle/>
                    <a:p>
                      <a:pPr algn="ctr"/>
                      <a:r>
                        <a:rPr lang="en-US" sz="1050"/>
                        <a:t>0.108</a:t>
                      </a:r>
                    </a:p>
                  </a:txBody>
                  <a:tcPr marL="46291" marR="46291" marT="23145" marB="23145" anchor="ctr"/>
                </a:tc>
              </a:tr>
              <a:tr h="230308">
                <a:tc>
                  <a:txBody>
                    <a:bodyPr/>
                    <a:lstStyle/>
                    <a:p>
                      <a:r>
                        <a:rPr lang="en-US" sz="1050" dirty="0"/>
                        <a:t>Montreal/Toronto</a:t>
                      </a:r>
                      <a:r>
                        <a:rPr lang="en-US" sz="1050" baseline="30000" dirty="0"/>
                        <a:t>[10]</a:t>
                      </a:r>
                      <a:endParaRPr lang="en-US" sz="1050" dirty="0"/>
                    </a:p>
                  </a:txBody>
                  <a:tcPr marL="46291" marR="46291" marT="23145" marB="23145" anchor="ctr"/>
                </a:tc>
                <a:tc>
                  <a:txBody>
                    <a:bodyPr/>
                    <a:lstStyle/>
                    <a:p>
                      <a:pPr algn="ctr"/>
                      <a:r>
                        <a:rPr lang="en-US" sz="1050" dirty="0"/>
                        <a:t>0.262</a:t>
                      </a:r>
                    </a:p>
                  </a:txBody>
                  <a:tcPr marL="46291" marR="46291" marT="23145" marB="23145" anchor="ctr"/>
                </a:tc>
                <a:tc>
                  <a:txBody>
                    <a:bodyPr/>
                    <a:lstStyle/>
                    <a:p>
                      <a:pPr algn="ctr"/>
                      <a:r>
                        <a:rPr lang="en-US" sz="1050"/>
                        <a:t>0.272</a:t>
                      </a:r>
                    </a:p>
                  </a:txBody>
                  <a:tcPr marL="46291" marR="46291" marT="23145" marB="23145" anchor="ctr"/>
                </a:tc>
                <a:tc>
                  <a:txBody>
                    <a:bodyPr/>
                    <a:lstStyle/>
                    <a:p>
                      <a:pPr algn="ctr"/>
                      <a:r>
                        <a:rPr lang="en-US" sz="1050"/>
                        <a:t>3.932</a:t>
                      </a:r>
                    </a:p>
                  </a:txBody>
                  <a:tcPr marL="46291" marR="46291" marT="23145" marB="23145" anchor="ctr"/>
                </a:tc>
                <a:tc>
                  <a:txBody>
                    <a:bodyPr/>
                    <a:lstStyle/>
                    <a:p>
                      <a:pPr algn="ctr"/>
                      <a:r>
                        <a:rPr lang="en-US" sz="1050"/>
                        <a:t>2.832</a:t>
                      </a:r>
                    </a:p>
                  </a:txBody>
                  <a:tcPr marL="46291" marR="46291" marT="23145" marB="23145" anchor="ctr"/>
                </a:tc>
                <a:tc>
                  <a:txBody>
                    <a:bodyPr/>
                    <a:lstStyle/>
                    <a:p>
                      <a:pPr algn="ctr"/>
                      <a:r>
                        <a:rPr lang="en-US" sz="1050"/>
                        <a:t>0.086</a:t>
                      </a:r>
                    </a:p>
                  </a:txBody>
                  <a:tcPr marL="46291" marR="46291" marT="23145" marB="23145" anchor="ctr"/>
                </a:tc>
              </a:tr>
              <a:tr h="230308">
                <a:tc>
                  <a:txBody>
                    <a:bodyPr/>
                    <a:lstStyle/>
                    <a:p>
                      <a:r>
                        <a:rPr lang="en-US" sz="1050" dirty="0"/>
                        <a:t>MSR Captivator</a:t>
                      </a:r>
                      <a:r>
                        <a:rPr lang="en-US" sz="1050" baseline="30000" dirty="0"/>
                        <a:t>[9]</a:t>
                      </a:r>
                      <a:endParaRPr lang="en-US" sz="1050" dirty="0"/>
                    </a:p>
                  </a:txBody>
                  <a:tcPr marL="46291" marR="46291" marT="23145" marB="23145" anchor="ctr"/>
                </a:tc>
                <a:tc>
                  <a:txBody>
                    <a:bodyPr/>
                    <a:lstStyle/>
                    <a:p>
                      <a:pPr algn="ctr"/>
                      <a:r>
                        <a:rPr lang="en-US" sz="1050" dirty="0"/>
                        <a:t>0.250</a:t>
                      </a:r>
                    </a:p>
                  </a:txBody>
                  <a:tcPr marL="46291" marR="46291" marT="23145" marB="23145" anchor="ctr"/>
                </a:tc>
                <a:tc>
                  <a:txBody>
                    <a:bodyPr/>
                    <a:lstStyle/>
                    <a:p>
                      <a:pPr algn="ctr"/>
                      <a:r>
                        <a:rPr lang="en-US" sz="1050" dirty="0"/>
                        <a:t>0.301</a:t>
                      </a:r>
                    </a:p>
                  </a:txBody>
                  <a:tcPr marL="46291" marR="46291" marT="23145" marB="23145" anchor="ctr"/>
                </a:tc>
                <a:tc>
                  <a:txBody>
                    <a:bodyPr/>
                    <a:lstStyle/>
                    <a:p>
                      <a:pPr algn="ctr"/>
                      <a:r>
                        <a:rPr lang="en-US" sz="1050"/>
                        <a:t>4.149</a:t>
                      </a:r>
                    </a:p>
                  </a:txBody>
                  <a:tcPr marL="46291" marR="46291" marT="23145" marB="23145" anchor="ctr"/>
                </a:tc>
                <a:tc>
                  <a:txBody>
                    <a:bodyPr/>
                    <a:lstStyle/>
                    <a:p>
                      <a:pPr algn="ctr"/>
                      <a:r>
                        <a:rPr lang="en-US" sz="1050"/>
                        <a:t>2.565</a:t>
                      </a:r>
                    </a:p>
                  </a:txBody>
                  <a:tcPr marL="46291" marR="46291" marT="23145" marB="23145" anchor="ctr"/>
                </a:tc>
                <a:tc>
                  <a:txBody>
                    <a:bodyPr/>
                    <a:lstStyle/>
                    <a:p>
                      <a:pPr algn="ctr"/>
                      <a:r>
                        <a:rPr lang="en-US" sz="1050"/>
                        <a:t>0.092</a:t>
                      </a:r>
                    </a:p>
                  </a:txBody>
                  <a:tcPr marL="46291" marR="46291" marT="23145" marB="23145" anchor="ctr"/>
                </a:tc>
              </a:tr>
              <a:tr h="230308">
                <a:tc>
                  <a:txBody>
                    <a:bodyPr/>
                    <a:lstStyle/>
                    <a:p>
                      <a:r>
                        <a:rPr lang="en-US" sz="1050" dirty="0"/>
                        <a:t>Berkeley LRCN</a:t>
                      </a:r>
                      <a:r>
                        <a:rPr lang="en-US" sz="1050" baseline="30000" dirty="0"/>
                        <a:t>[2]</a:t>
                      </a:r>
                      <a:endParaRPr lang="en-US" sz="1050" dirty="0"/>
                    </a:p>
                  </a:txBody>
                  <a:tcPr marL="46291" marR="46291" marT="23145" marB="23145" anchor="ctr"/>
                </a:tc>
                <a:tc>
                  <a:txBody>
                    <a:bodyPr/>
                    <a:lstStyle/>
                    <a:p>
                      <a:pPr algn="ctr"/>
                      <a:r>
                        <a:rPr lang="en-US" sz="1050" dirty="0"/>
                        <a:t>0.246</a:t>
                      </a:r>
                    </a:p>
                  </a:txBody>
                  <a:tcPr marL="46291" marR="46291" marT="23145" marB="23145" anchor="ctr"/>
                </a:tc>
                <a:tc>
                  <a:txBody>
                    <a:bodyPr/>
                    <a:lstStyle/>
                    <a:p>
                      <a:pPr algn="ctr"/>
                      <a:r>
                        <a:rPr lang="en-US" sz="1050" dirty="0"/>
                        <a:t>0.268</a:t>
                      </a:r>
                    </a:p>
                  </a:txBody>
                  <a:tcPr marL="46291" marR="46291" marT="23145" marB="23145" anchor="ctr"/>
                </a:tc>
                <a:tc>
                  <a:txBody>
                    <a:bodyPr/>
                    <a:lstStyle/>
                    <a:p>
                      <a:pPr algn="ctr"/>
                      <a:r>
                        <a:rPr lang="en-US" sz="1050"/>
                        <a:t>3.924</a:t>
                      </a:r>
                    </a:p>
                  </a:txBody>
                  <a:tcPr marL="46291" marR="46291" marT="23145" marB="23145" anchor="ctr"/>
                </a:tc>
                <a:tc>
                  <a:txBody>
                    <a:bodyPr/>
                    <a:lstStyle/>
                    <a:p>
                      <a:pPr algn="ctr"/>
                      <a:r>
                        <a:rPr lang="en-US" sz="1050"/>
                        <a:t>2.786</a:t>
                      </a:r>
                    </a:p>
                  </a:txBody>
                  <a:tcPr marL="46291" marR="46291" marT="23145" marB="23145" anchor="ctr"/>
                </a:tc>
                <a:tc>
                  <a:txBody>
                    <a:bodyPr/>
                    <a:lstStyle/>
                    <a:p>
                      <a:pPr algn="ctr"/>
                      <a:r>
                        <a:rPr lang="en-US" sz="1050"/>
                        <a:t>0.086</a:t>
                      </a:r>
                    </a:p>
                  </a:txBody>
                  <a:tcPr marL="46291" marR="46291" marT="23145" marB="23145" anchor="ctr"/>
                </a:tc>
              </a:tr>
              <a:tr h="230308">
                <a:tc>
                  <a:txBody>
                    <a:bodyPr/>
                    <a:lstStyle/>
                    <a:p>
                      <a:r>
                        <a:rPr lang="en-US" sz="1050"/>
                        <a:t>m-RNN</a:t>
                      </a:r>
                      <a:r>
                        <a:rPr lang="en-US" sz="1050" baseline="30000"/>
                        <a:t>[15]</a:t>
                      </a:r>
                      <a:endParaRPr lang="en-US" sz="1050"/>
                    </a:p>
                  </a:txBody>
                  <a:tcPr marL="46291" marR="46291" marT="23145" marB="23145" anchor="ctr"/>
                </a:tc>
                <a:tc>
                  <a:txBody>
                    <a:bodyPr/>
                    <a:lstStyle/>
                    <a:p>
                      <a:pPr algn="ctr"/>
                      <a:r>
                        <a:rPr lang="en-US" sz="1050" dirty="0"/>
                        <a:t>0.223</a:t>
                      </a:r>
                    </a:p>
                  </a:txBody>
                  <a:tcPr marL="46291" marR="46291" marT="23145" marB="23145" anchor="ctr"/>
                </a:tc>
                <a:tc>
                  <a:txBody>
                    <a:bodyPr/>
                    <a:lstStyle/>
                    <a:p>
                      <a:pPr algn="ctr"/>
                      <a:r>
                        <a:rPr lang="en-US" sz="1050" dirty="0"/>
                        <a:t>0.252</a:t>
                      </a:r>
                    </a:p>
                  </a:txBody>
                  <a:tcPr marL="46291" marR="46291" marT="23145" marB="23145" anchor="ctr"/>
                </a:tc>
                <a:tc>
                  <a:txBody>
                    <a:bodyPr/>
                    <a:lstStyle/>
                    <a:p>
                      <a:pPr algn="ctr"/>
                      <a:r>
                        <a:rPr lang="en-US" sz="1050" dirty="0"/>
                        <a:t>3.897</a:t>
                      </a:r>
                    </a:p>
                  </a:txBody>
                  <a:tcPr marL="46291" marR="46291" marT="23145" marB="23145" anchor="ctr"/>
                </a:tc>
                <a:tc>
                  <a:txBody>
                    <a:bodyPr/>
                    <a:lstStyle/>
                    <a:p>
                      <a:pPr algn="ctr"/>
                      <a:r>
                        <a:rPr lang="en-US" sz="1050"/>
                        <a:t>2.595</a:t>
                      </a:r>
                    </a:p>
                  </a:txBody>
                  <a:tcPr marL="46291" marR="46291" marT="23145" marB="23145" anchor="ctr"/>
                </a:tc>
                <a:tc>
                  <a:txBody>
                    <a:bodyPr/>
                    <a:lstStyle/>
                    <a:p>
                      <a:pPr algn="ctr"/>
                      <a:r>
                        <a:rPr lang="en-US" sz="1050"/>
                        <a:t>0.074</a:t>
                      </a:r>
                    </a:p>
                  </a:txBody>
                  <a:tcPr marL="46291" marR="46291" marT="23145" marB="23145" anchor="ctr"/>
                </a:tc>
              </a:tr>
              <a:tr h="230308">
                <a:tc>
                  <a:txBody>
                    <a:bodyPr/>
                    <a:lstStyle/>
                    <a:p>
                      <a:r>
                        <a:rPr lang="en-US" sz="1050"/>
                        <a:t>Nearest Neighbor</a:t>
                      </a:r>
                      <a:r>
                        <a:rPr lang="en-US" sz="1050" baseline="30000"/>
                        <a:t>[11]</a:t>
                      </a:r>
                      <a:endParaRPr lang="en-US" sz="1050"/>
                    </a:p>
                  </a:txBody>
                  <a:tcPr marL="46291" marR="46291" marT="23145" marB="23145" anchor="ctr"/>
                </a:tc>
                <a:tc>
                  <a:txBody>
                    <a:bodyPr/>
                    <a:lstStyle/>
                    <a:p>
                      <a:pPr algn="ctr"/>
                      <a:r>
                        <a:rPr lang="en-US" sz="1050" dirty="0"/>
                        <a:t>0.216</a:t>
                      </a:r>
                    </a:p>
                  </a:txBody>
                  <a:tcPr marL="46291" marR="46291" marT="23145" marB="23145" anchor="ctr"/>
                </a:tc>
                <a:tc>
                  <a:txBody>
                    <a:bodyPr/>
                    <a:lstStyle/>
                    <a:p>
                      <a:pPr algn="ctr"/>
                      <a:r>
                        <a:rPr lang="en-US" sz="1050" dirty="0"/>
                        <a:t>0.255</a:t>
                      </a:r>
                    </a:p>
                  </a:txBody>
                  <a:tcPr marL="46291" marR="46291" marT="23145" marB="23145" anchor="ctr"/>
                </a:tc>
                <a:tc>
                  <a:txBody>
                    <a:bodyPr/>
                    <a:lstStyle/>
                    <a:p>
                      <a:pPr algn="ctr"/>
                      <a:r>
                        <a:rPr lang="en-US" sz="1050" dirty="0"/>
                        <a:t>3.801</a:t>
                      </a:r>
                    </a:p>
                  </a:txBody>
                  <a:tcPr marL="46291" marR="46291" marT="23145" marB="23145" anchor="ctr"/>
                </a:tc>
                <a:tc>
                  <a:txBody>
                    <a:bodyPr/>
                    <a:lstStyle/>
                    <a:p>
                      <a:pPr algn="ctr"/>
                      <a:r>
                        <a:rPr lang="en-US" sz="1050"/>
                        <a:t>2.716</a:t>
                      </a:r>
                    </a:p>
                  </a:txBody>
                  <a:tcPr marL="46291" marR="46291" marT="23145" marB="23145" anchor="ctr"/>
                </a:tc>
                <a:tc>
                  <a:txBody>
                    <a:bodyPr/>
                    <a:lstStyle/>
                    <a:p>
                      <a:pPr algn="ctr"/>
                      <a:r>
                        <a:rPr lang="en-US" sz="1050"/>
                        <a:t>0.083</a:t>
                      </a:r>
                    </a:p>
                  </a:txBody>
                  <a:tcPr marL="46291" marR="46291" marT="23145" marB="23145" anchor="ctr"/>
                </a:tc>
              </a:tr>
              <a:tr h="230308">
                <a:tc>
                  <a:txBody>
                    <a:bodyPr/>
                    <a:lstStyle/>
                    <a:p>
                      <a:r>
                        <a:rPr lang="en-US" sz="1050"/>
                        <a:t>PicSOM</a:t>
                      </a:r>
                      <a:r>
                        <a:rPr lang="en-US" sz="1050" baseline="30000"/>
                        <a:t>[13]</a:t>
                      </a:r>
                      <a:endParaRPr lang="en-US" sz="1050"/>
                    </a:p>
                  </a:txBody>
                  <a:tcPr marL="46291" marR="46291" marT="23145" marB="23145" anchor="ctr"/>
                </a:tc>
                <a:tc>
                  <a:txBody>
                    <a:bodyPr/>
                    <a:lstStyle/>
                    <a:p>
                      <a:pPr algn="ctr"/>
                      <a:r>
                        <a:rPr lang="en-US" sz="1050" dirty="0"/>
                        <a:t>0.202</a:t>
                      </a:r>
                    </a:p>
                  </a:txBody>
                  <a:tcPr marL="46291" marR="46291" marT="23145" marB="23145" anchor="ctr"/>
                </a:tc>
                <a:tc>
                  <a:txBody>
                    <a:bodyPr/>
                    <a:lstStyle/>
                    <a:p>
                      <a:pPr algn="ctr"/>
                      <a:r>
                        <a:rPr lang="en-US" sz="1050"/>
                        <a:t>0.250</a:t>
                      </a:r>
                    </a:p>
                  </a:txBody>
                  <a:tcPr marL="46291" marR="46291" marT="23145" marB="23145" anchor="ctr"/>
                </a:tc>
                <a:tc>
                  <a:txBody>
                    <a:bodyPr/>
                    <a:lstStyle/>
                    <a:p>
                      <a:pPr algn="ctr"/>
                      <a:r>
                        <a:rPr lang="en-US" sz="1050" dirty="0"/>
                        <a:t>3.965</a:t>
                      </a:r>
                    </a:p>
                  </a:txBody>
                  <a:tcPr marL="46291" marR="46291" marT="23145" marB="23145" anchor="ctr"/>
                </a:tc>
                <a:tc>
                  <a:txBody>
                    <a:bodyPr/>
                    <a:lstStyle/>
                    <a:p>
                      <a:pPr algn="ctr"/>
                      <a:r>
                        <a:rPr lang="en-US" sz="1050"/>
                        <a:t>2.552</a:t>
                      </a:r>
                    </a:p>
                  </a:txBody>
                  <a:tcPr marL="46291" marR="46291" marT="23145" marB="23145" anchor="ctr"/>
                </a:tc>
                <a:tc>
                  <a:txBody>
                    <a:bodyPr/>
                    <a:lstStyle/>
                    <a:p>
                      <a:pPr algn="ctr"/>
                      <a:r>
                        <a:rPr lang="en-US" sz="1050"/>
                        <a:t>0.073</a:t>
                      </a:r>
                    </a:p>
                  </a:txBody>
                  <a:tcPr marL="46291" marR="46291" marT="23145" marB="23145" anchor="ctr"/>
                </a:tc>
              </a:tr>
              <a:tr h="230308">
                <a:tc>
                  <a:txBody>
                    <a:bodyPr/>
                    <a:lstStyle/>
                    <a:p>
                      <a:r>
                        <a:rPr lang="en-US" sz="1050"/>
                        <a:t>Brno University</a:t>
                      </a:r>
                      <a:r>
                        <a:rPr lang="en-US" sz="1050" baseline="30000"/>
                        <a:t>[3]</a:t>
                      </a:r>
                      <a:endParaRPr lang="en-US" sz="1050"/>
                    </a:p>
                  </a:txBody>
                  <a:tcPr marL="46291" marR="46291" marT="23145" marB="23145" anchor="ctr"/>
                </a:tc>
                <a:tc>
                  <a:txBody>
                    <a:bodyPr/>
                    <a:lstStyle/>
                    <a:p>
                      <a:pPr algn="ctr"/>
                      <a:r>
                        <a:rPr lang="en-US" sz="1050" dirty="0"/>
                        <a:t>0.194</a:t>
                      </a:r>
                    </a:p>
                  </a:txBody>
                  <a:tcPr marL="46291" marR="46291" marT="23145" marB="23145" anchor="ctr"/>
                </a:tc>
                <a:tc>
                  <a:txBody>
                    <a:bodyPr/>
                    <a:lstStyle/>
                    <a:p>
                      <a:pPr algn="ctr"/>
                      <a:r>
                        <a:rPr lang="en-US" sz="1050"/>
                        <a:t>0.213</a:t>
                      </a:r>
                    </a:p>
                  </a:txBody>
                  <a:tcPr marL="46291" marR="46291" marT="23145" marB="23145" anchor="ctr"/>
                </a:tc>
                <a:tc>
                  <a:txBody>
                    <a:bodyPr/>
                    <a:lstStyle/>
                    <a:p>
                      <a:pPr algn="ctr"/>
                      <a:r>
                        <a:rPr lang="en-US" sz="1050" dirty="0"/>
                        <a:t>3.079</a:t>
                      </a:r>
                    </a:p>
                  </a:txBody>
                  <a:tcPr marL="46291" marR="46291" marT="23145" marB="23145" anchor="ctr"/>
                </a:tc>
                <a:tc>
                  <a:txBody>
                    <a:bodyPr/>
                    <a:lstStyle/>
                    <a:p>
                      <a:pPr algn="ctr"/>
                      <a:r>
                        <a:rPr lang="en-US" sz="1050" dirty="0"/>
                        <a:t>3.482</a:t>
                      </a:r>
                    </a:p>
                  </a:txBody>
                  <a:tcPr marL="46291" marR="46291" marT="23145" marB="23145" anchor="ctr"/>
                </a:tc>
                <a:tc>
                  <a:txBody>
                    <a:bodyPr/>
                    <a:lstStyle/>
                    <a:p>
                      <a:pPr algn="ctr"/>
                      <a:r>
                        <a:rPr lang="en-US" sz="1050"/>
                        <a:t>0.085</a:t>
                      </a:r>
                    </a:p>
                  </a:txBody>
                  <a:tcPr marL="46291" marR="46291" marT="23145" marB="23145" anchor="ctr"/>
                </a:tc>
              </a:tr>
              <a:tr h="322545">
                <a:tc>
                  <a:txBody>
                    <a:bodyPr/>
                    <a:lstStyle/>
                    <a:p>
                      <a:r>
                        <a:rPr lang="en-US" sz="1050" dirty="0"/>
                        <a:t>m-RNN (Baidu/ UCLA)</a:t>
                      </a:r>
                      <a:r>
                        <a:rPr lang="en-US" sz="1050" baseline="30000" dirty="0"/>
                        <a:t>[16]</a:t>
                      </a:r>
                      <a:endParaRPr lang="en-US" sz="1050" dirty="0"/>
                    </a:p>
                  </a:txBody>
                  <a:tcPr marL="46291" marR="46291" marT="23145" marB="23145" anchor="ctr"/>
                </a:tc>
                <a:tc>
                  <a:txBody>
                    <a:bodyPr/>
                    <a:lstStyle/>
                    <a:p>
                      <a:pPr algn="ctr"/>
                      <a:r>
                        <a:rPr lang="en-US" sz="1050" dirty="0"/>
                        <a:t>0.190</a:t>
                      </a:r>
                    </a:p>
                  </a:txBody>
                  <a:tcPr marL="46291" marR="46291" marT="23145" marB="23145" anchor="ctr"/>
                </a:tc>
                <a:tc>
                  <a:txBody>
                    <a:bodyPr/>
                    <a:lstStyle/>
                    <a:p>
                      <a:pPr algn="ctr"/>
                      <a:r>
                        <a:rPr lang="en-US" sz="1050"/>
                        <a:t>0.241</a:t>
                      </a:r>
                    </a:p>
                  </a:txBody>
                  <a:tcPr marL="46291" marR="46291" marT="23145" marB="23145" anchor="ctr"/>
                </a:tc>
                <a:tc>
                  <a:txBody>
                    <a:bodyPr/>
                    <a:lstStyle/>
                    <a:p>
                      <a:pPr algn="ctr"/>
                      <a:r>
                        <a:rPr lang="en-US" sz="1050" dirty="0"/>
                        <a:t>3.831</a:t>
                      </a:r>
                    </a:p>
                  </a:txBody>
                  <a:tcPr marL="46291" marR="46291" marT="23145" marB="23145" anchor="ctr"/>
                </a:tc>
                <a:tc>
                  <a:txBody>
                    <a:bodyPr/>
                    <a:lstStyle/>
                    <a:p>
                      <a:pPr algn="ctr"/>
                      <a:r>
                        <a:rPr lang="en-US" sz="1050" dirty="0"/>
                        <a:t>2.548</a:t>
                      </a:r>
                    </a:p>
                  </a:txBody>
                  <a:tcPr marL="46291" marR="46291" marT="23145" marB="23145" anchor="ctr"/>
                </a:tc>
                <a:tc>
                  <a:txBody>
                    <a:bodyPr/>
                    <a:lstStyle/>
                    <a:p>
                      <a:pPr algn="ctr"/>
                      <a:r>
                        <a:rPr lang="en-US" sz="1050"/>
                        <a:t>0.072</a:t>
                      </a:r>
                    </a:p>
                  </a:txBody>
                  <a:tcPr marL="46291" marR="46291" marT="23145" marB="23145" anchor="ctr"/>
                </a:tc>
              </a:tr>
              <a:tr h="230308">
                <a:tc>
                  <a:txBody>
                    <a:bodyPr/>
                    <a:lstStyle/>
                    <a:p>
                      <a:r>
                        <a:rPr lang="en-US" sz="1050"/>
                        <a:t>MIL</a:t>
                      </a:r>
                      <a:r>
                        <a:rPr lang="en-US" sz="1050" baseline="30000"/>
                        <a:t>[6]</a:t>
                      </a:r>
                      <a:endParaRPr lang="en-US" sz="1050"/>
                    </a:p>
                  </a:txBody>
                  <a:tcPr marL="46291" marR="46291" marT="23145" marB="23145" anchor="ctr"/>
                </a:tc>
                <a:tc>
                  <a:txBody>
                    <a:bodyPr/>
                    <a:lstStyle/>
                    <a:p>
                      <a:pPr algn="ctr"/>
                      <a:r>
                        <a:rPr lang="en-US" sz="1050" dirty="0"/>
                        <a:t>0.168</a:t>
                      </a:r>
                    </a:p>
                  </a:txBody>
                  <a:tcPr marL="46291" marR="46291" marT="23145" marB="23145" anchor="ctr"/>
                </a:tc>
                <a:tc>
                  <a:txBody>
                    <a:bodyPr/>
                    <a:lstStyle/>
                    <a:p>
                      <a:pPr algn="ctr"/>
                      <a:r>
                        <a:rPr lang="en-US" sz="1050"/>
                        <a:t>0.197</a:t>
                      </a:r>
                    </a:p>
                  </a:txBody>
                  <a:tcPr marL="46291" marR="46291" marT="23145" marB="23145" anchor="ctr"/>
                </a:tc>
                <a:tc>
                  <a:txBody>
                    <a:bodyPr/>
                    <a:lstStyle/>
                    <a:p>
                      <a:pPr algn="ctr"/>
                      <a:r>
                        <a:rPr lang="en-US" sz="1050"/>
                        <a:t>3.349</a:t>
                      </a:r>
                    </a:p>
                  </a:txBody>
                  <a:tcPr marL="46291" marR="46291" marT="23145" marB="23145" anchor="ctr"/>
                </a:tc>
                <a:tc>
                  <a:txBody>
                    <a:bodyPr/>
                    <a:lstStyle/>
                    <a:p>
                      <a:pPr algn="ctr"/>
                      <a:r>
                        <a:rPr lang="en-US" sz="1050" dirty="0"/>
                        <a:t>2.915</a:t>
                      </a:r>
                    </a:p>
                  </a:txBody>
                  <a:tcPr marL="46291" marR="46291" marT="23145" marB="23145" anchor="ctr"/>
                </a:tc>
                <a:tc>
                  <a:txBody>
                    <a:bodyPr/>
                    <a:lstStyle/>
                    <a:p>
                      <a:pPr algn="ctr"/>
                      <a:r>
                        <a:rPr lang="en-US" sz="1050" dirty="0"/>
                        <a:t>0.067</a:t>
                      </a:r>
                    </a:p>
                  </a:txBody>
                  <a:tcPr marL="46291" marR="46291" marT="23145" marB="23145" anchor="ctr"/>
                </a:tc>
              </a:tr>
              <a:tr h="230308">
                <a:tc>
                  <a:txBody>
                    <a:bodyPr/>
                    <a:lstStyle/>
                    <a:p>
                      <a:r>
                        <a:rPr lang="en-US" sz="1050"/>
                        <a:t>MLBL</a:t>
                      </a:r>
                      <a:r>
                        <a:rPr lang="en-US" sz="1050" baseline="30000"/>
                        <a:t>[7]</a:t>
                      </a:r>
                      <a:endParaRPr lang="en-US" sz="1050"/>
                    </a:p>
                  </a:txBody>
                  <a:tcPr marL="46291" marR="46291" marT="23145" marB="23145" anchor="ctr"/>
                </a:tc>
                <a:tc>
                  <a:txBody>
                    <a:bodyPr/>
                    <a:lstStyle/>
                    <a:p>
                      <a:pPr algn="ctr"/>
                      <a:r>
                        <a:rPr lang="en-US" sz="1050" dirty="0"/>
                        <a:t>0.167</a:t>
                      </a:r>
                    </a:p>
                  </a:txBody>
                  <a:tcPr marL="46291" marR="46291" marT="23145" marB="23145" anchor="ctr"/>
                </a:tc>
                <a:tc>
                  <a:txBody>
                    <a:bodyPr/>
                    <a:lstStyle/>
                    <a:p>
                      <a:pPr algn="ctr"/>
                      <a:r>
                        <a:rPr lang="en-US" sz="1050"/>
                        <a:t>0.196</a:t>
                      </a:r>
                    </a:p>
                  </a:txBody>
                  <a:tcPr marL="46291" marR="46291" marT="23145" marB="23145" anchor="ctr"/>
                </a:tc>
                <a:tc>
                  <a:txBody>
                    <a:bodyPr/>
                    <a:lstStyle/>
                    <a:p>
                      <a:pPr algn="ctr"/>
                      <a:r>
                        <a:rPr lang="en-US" sz="1050"/>
                        <a:t>3.659</a:t>
                      </a:r>
                    </a:p>
                  </a:txBody>
                  <a:tcPr marL="46291" marR="46291" marT="23145" marB="23145" anchor="ctr"/>
                </a:tc>
                <a:tc>
                  <a:txBody>
                    <a:bodyPr/>
                    <a:lstStyle/>
                    <a:p>
                      <a:pPr algn="ctr"/>
                      <a:r>
                        <a:rPr lang="en-US" sz="1050" dirty="0"/>
                        <a:t>2.420</a:t>
                      </a:r>
                    </a:p>
                  </a:txBody>
                  <a:tcPr marL="46291" marR="46291" marT="23145" marB="23145" anchor="ctr"/>
                </a:tc>
                <a:tc>
                  <a:txBody>
                    <a:bodyPr/>
                    <a:lstStyle/>
                    <a:p>
                      <a:pPr algn="ctr"/>
                      <a:r>
                        <a:rPr lang="en-US" sz="1050" dirty="0"/>
                        <a:t>0.056</a:t>
                      </a:r>
                    </a:p>
                  </a:txBody>
                  <a:tcPr marL="46291" marR="46291" marT="23145" marB="23145" anchor="ctr"/>
                </a:tc>
              </a:tr>
              <a:tr h="230308">
                <a:tc>
                  <a:txBody>
                    <a:bodyPr/>
                    <a:lstStyle/>
                    <a:p>
                      <a:r>
                        <a:rPr lang="en-US" sz="1050"/>
                        <a:t>NeuralTalk</a:t>
                      </a:r>
                      <a:r>
                        <a:rPr lang="en-US" sz="1050" baseline="30000"/>
                        <a:t>[12]</a:t>
                      </a:r>
                      <a:endParaRPr lang="en-US" sz="1050"/>
                    </a:p>
                  </a:txBody>
                  <a:tcPr marL="46291" marR="46291" marT="23145" marB="23145" anchor="ctr"/>
                </a:tc>
                <a:tc>
                  <a:txBody>
                    <a:bodyPr/>
                    <a:lstStyle/>
                    <a:p>
                      <a:pPr algn="ctr"/>
                      <a:r>
                        <a:rPr lang="en-US" sz="1050" dirty="0"/>
                        <a:t>0.166</a:t>
                      </a:r>
                    </a:p>
                  </a:txBody>
                  <a:tcPr marL="46291" marR="46291" marT="23145" marB="23145" anchor="ctr"/>
                </a:tc>
                <a:tc>
                  <a:txBody>
                    <a:bodyPr/>
                    <a:lstStyle/>
                    <a:p>
                      <a:pPr algn="ctr"/>
                      <a:r>
                        <a:rPr lang="en-US" sz="1050"/>
                        <a:t>0.192</a:t>
                      </a:r>
                    </a:p>
                  </a:txBody>
                  <a:tcPr marL="46291" marR="46291" marT="23145" marB="23145" anchor="ctr"/>
                </a:tc>
                <a:tc>
                  <a:txBody>
                    <a:bodyPr/>
                    <a:lstStyle/>
                    <a:p>
                      <a:pPr algn="ctr"/>
                      <a:r>
                        <a:rPr lang="en-US" sz="1050"/>
                        <a:t>3.436</a:t>
                      </a:r>
                    </a:p>
                  </a:txBody>
                  <a:tcPr marL="46291" marR="46291" marT="23145" marB="23145" anchor="ctr"/>
                </a:tc>
                <a:tc>
                  <a:txBody>
                    <a:bodyPr/>
                    <a:lstStyle/>
                    <a:p>
                      <a:pPr algn="ctr"/>
                      <a:r>
                        <a:rPr lang="en-US" sz="1050"/>
                        <a:t>2.742</a:t>
                      </a:r>
                    </a:p>
                  </a:txBody>
                  <a:tcPr marL="46291" marR="46291" marT="23145" marB="23145" anchor="ctr"/>
                </a:tc>
                <a:tc>
                  <a:txBody>
                    <a:bodyPr/>
                    <a:lstStyle/>
                    <a:p>
                      <a:pPr algn="ctr"/>
                      <a:r>
                        <a:rPr lang="en-US" sz="1050" dirty="0"/>
                        <a:t>0.059</a:t>
                      </a:r>
                    </a:p>
                  </a:txBody>
                  <a:tcPr marL="46291" marR="46291" marT="23145" marB="23145" anchor="ctr"/>
                </a:tc>
              </a:tr>
              <a:tr h="230308">
                <a:tc>
                  <a:txBody>
                    <a:bodyPr/>
                    <a:lstStyle/>
                    <a:p>
                      <a:r>
                        <a:rPr lang="en-US" sz="1050"/>
                        <a:t>ACVT</a:t>
                      </a:r>
                      <a:r>
                        <a:rPr lang="en-US" sz="1050" baseline="30000"/>
                        <a:t>[1]</a:t>
                      </a:r>
                      <a:endParaRPr lang="en-US" sz="1050"/>
                    </a:p>
                  </a:txBody>
                  <a:tcPr marL="46291" marR="46291" marT="23145" marB="23145" anchor="ctr"/>
                </a:tc>
                <a:tc>
                  <a:txBody>
                    <a:bodyPr/>
                    <a:lstStyle/>
                    <a:p>
                      <a:pPr algn="ctr"/>
                      <a:r>
                        <a:rPr lang="en-US" sz="1050"/>
                        <a:t>0.154</a:t>
                      </a:r>
                    </a:p>
                  </a:txBody>
                  <a:tcPr marL="46291" marR="46291" marT="23145" marB="23145" anchor="ctr"/>
                </a:tc>
                <a:tc>
                  <a:txBody>
                    <a:bodyPr/>
                    <a:lstStyle/>
                    <a:p>
                      <a:pPr algn="ctr"/>
                      <a:r>
                        <a:rPr lang="en-US" sz="1050"/>
                        <a:t>0.190</a:t>
                      </a:r>
                    </a:p>
                  </a:txBody>
                  <a:tcPr marL="46291" marR="46291" marT="23145" marB="23145" anchor="ctr"/>
                </a:tc>
                <a:tc>
                  <a:txBody>
                    <a:bodyPr/>
                    <a:lstStyle/>
                    <a:p>
                      <a:pPr algn="ctr"/>
                      <a:r>
                        <a:rPr lang="en-US" sz="1050"/>
                        <a:t>3.516</a:t>
                      </a:r>
                    </a:p>
                  </a:txBody>
                  <a:tcPr marL="46291" marR="46291" marT="23145" marB="23145" anchor="ctr"/>
                </a:tc>
                <a:tc>
                  <a:txBody>
                    <a:bodyPr/>
                    <a:lstStyle/>
                    <a:p>
                      <a:pPr algn="ctr"/>
                      <a:r>
                        <a:rPr lang="en-US" sz="1050"/>
                        <a:t>2.599</a:t>
                      </a:r>
                    </a:p>
                  </a:txBody>
                  <a:tcPr marL="46291" marR="46291" marT="23145" marB="23145" anchor="ctr"/>
                </a:tc>
                <a:tc>
                  <a:txBody>
                    <a:bodyPr/>
                    <a:lstStyle/>
                    <a:p>
                      <a:pPr algn="ctr"/>
                      <a:r>
                        <a:rPr lang="en-US" sz="1050" dirty="0"/>
                        <a:t>0.060</a:t>
                      </a:r>
                    </a:p>
                  </a:txBody>
                  <a:tcPr marL="46291" marR="46291" marT="23145" marB="23145" anchor="ctr"/>
                </a:tc>
              </a:tr>
              <a:tr h="230308">
                <a:tc>
                  <a:txBody>
                    <a:bodyPr/>
                    <a:lstStyle/>
                    <a:p>
                      <a:r>
                        <a:rPr lang="en-US" sz="1050" dirty="0"/>
                        <a:t>Tsinghua Bigeye</a:t>
                      </a:r>
                      <a:r>
                        <a:rPr lang="en-US" sz="1050" baseline="30000" dirty="0"/>
                        <a:t>[14]</a:t>
                      </a:r>
                      <a:endParaRPr lang="en-US" sz="1050" dirty="0"/>
                    </a:p>
                  </a:txBody>
                  <a:tcPr marL="46291" marR="46291" marT="23145" marB="23145" anchor="ctr"/>
                </a:tc>
                <a:tc>
                  <a:txBody>
                    <a:bodyPr/>
                    <a:lstStyle/>
                    <a:p>
                      <a:pPr algn="ctr"/>
                      <a:r>
                        <a:rPr lang="en-US" sz="1050"/>
                        <a:t>0.100</a:t>
                      </a:r>
                    </a:p>
                  </a:txBody>
                  <a:tcPr marL="46291" marR="46291" marT="23145" marB="23145" anchor="ctr"/>
                </a:tc>
                <a:tc>
                  <a:txBody>
                    <a:bodyPr/>
                    <a:lstStyle/>
                    <a:p>
                      <a:pPr algn="ctr"/>
                      <a:r>
                        <a:rPr lang="en-US" sz="1050" dirty="0"/>
                        <a:t>0.146</a:t>
                      </a:r>
                    </a:p>
                  </a:txBody>
                  <a:tcPr marL="46291" marR="46291" marT="23145" marB="23145" anchor="ctr"/>
                </a:tc>
                <a:tc>
                  <a:txBody>
                    <a:bodyPr/>
                    <a:lstStyle/>
                    <a:p>
                      <a:pPr algn="ctr"/>
                      <a:r>
                        <a:rPr lang="en-US" sz="1050"/>
                        <a:t>3.510</a:t>
                      </a:r>
                    </a:p>
                  </a:txBody>
                  <a:tcPr marL="46291" marR="46291" marT="23145" marB="23145" anchor="ctr"/>
                </a:tc>
                <a:tc>
                  <a:txBody>
                    <a:bodyPr/>
                    <a:lstStyle/>
                    <a:p>
                      <a:pPr algn="ctr"/>
                      <a:r>
                        <a:rPr lang="en-US" sz="1050"/>
                        <a:t>2.163</a:t>
                      </a:r>
                    </a:p>
                  </a:txBody>
                  <a:tcPr marL="46291" marR="46291" marT="23145" marB="23145" anchor="ctr"/>
                </a:tc>
                <a:tc>
                  <a:txBody>
                    <a:bodyPr/>
                    <a:lstStyle/>
                    <a:p>
                      <a:pPr algn="ctr"/>
                      <a:r>
                        <a:rPr lang="en-US" sz="1050" dirty="0"/>
                        <a:t>0.045</a:t>
                      </a:r>
                    </a:p>
                  </a:txBody>
                  <a:tcPr marL="46291" marR="46291" marT="23145" marB="23145" anchor="ctr"/>
                </a:tc>
              </a:tr>
            </a:tbl>
          </a:graphicData>
        </a:graphic>
      </p:graphicFrame>
    </p:spTree>
    <p:extLst>
      <p:ext uri="{BB962C8B-B14F-4D97-AF65-F5344CB8AC3E}">
        <p14:creationId xmlns:p14="http://schemas.microsoft.com/office/powerpoint/2010/main" val="23231757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992" y="-94961"/>
            <a:ext cx="7886700" cy="1325563"/>
          </a:xfrm>
        </p:spPr>
        <p:txBody>
          <a:bodyPr/>
          <a:lstStyle/>
          <a:p>
            <a:r>
              <a:rPr lang="en-US" dirty="0" smtClean="0"/>
              <a:t>Evaluation Metrics</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3426688491"/>
              </p:ext>
            </p:extLst>
          </p:nvPr>
        </p:nvGraphicFramePr>
        <p:xfrm>
          <a:off x="888086" y="1417039"/>
          <a:ext cx="6775542" cy="506599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55664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992" y="-94961"/>
            <a:ext cx="7886700" cy="1325563"/>
          </a:xfrm>
        </p:spPr>
        <p:txBody>
          <a:bodyPr/>
          <a:lstStyle/>
          <a:p>
            <a:r>
              <a:rPr lang="en-US" dirty="0" smtClean="0"/>
              <a:t>Evaluation Metrics</a:t>
            </a:r>
            <a:endParaRPr lang="en-US" dirty="0"/>
          </a:p>
        </p:txBody>
      </p:sp>
      <p:graphicFrame>
        <p:nvGraphicFramePr>
          <p:cNvPr id="3" name="Chart 2"/>
          <p:cNvGraphicFramePr>
            <a:graphicFrameLocks/>
          </p:cNvGraphicFramePr>
          <p:nvPr>
            <p:extLst/>
          </p:nvPr>
        </p:nvGraphicFramePr>
        <p:xfrm>
          <a:off x="888086" y="1417039"/>
          <a:ext cx="6775542" cy="5065991"/>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6194769" y="898452"/>
            <a:ext cx="2388792" cy="461665"/>
          </a:xfrm>
          <a:prstGeom prst="rect">
            <a:avLst/>
          </a:prstGeom>
          <a:noFill/>
        </p:spPr>
        <p:txBody>
          <a:bodyPr wrap="square" rtlCol="0">
            <a:spAutoFit/>
          </a:bodyPr>
          <a:lstStyle/>
          <a:p>
            <a:r>
              <a:rPr lang="en-US" sz="2400" dirty="0" smtClean="0">
                <a:solidFill>
                  <a:srgbClr val="C00000"/>
                </a:solidFill>
              </a:rPr>
              <a:t>Human captions</a:t>
            </a:r>
            <a:endParaRPr lang="en-US" sz="2400" dirty="0">
              <a:solidFill>
                <a:srgbClr val="C00000"/>
              </a:solidFill>
            </a:endParaRPr>
          </a:p>
        </p:txBody>
      </p:sp>
      <p:sp>
        <p:nvSpPr>
          <p:cNvPr id="5" name="Oval 4"/>
          <p:cNvSpPr/>
          <p:nvPr/>
        </p:nvSpPr>
        <p:spPr>
          <a:xfrm>
            <a:off x="6096446" y="2000864"/>
            <a:ext cx="216310" cy="21630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100915" y="4321288"/>
            <a:ext cx="216310" cy="21630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091529" y="3775586"/>
            <a:ext cx="216310" cy="21630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72448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992" y="-94961"/>
            <a:ext cx="7886700" cy="1325563"/>
          </a:xfrm>
        </p:spPr>
        <p:txBody>
          <a:bodyPr/>
          <a:lstStyle/>
          <a:p>
            <a:r>
              <a:rPr lang="en-US" dirty="0" smtClean="0"/>
              <a:t>Evaluation Metrics</a:t>
            </a:r>
            <a:endParaRPr lang="en-US" dirty="0"/>
          </a:p>
        </p:txBody>
      </p:sp>
      <p:graphicFrame>
        <p:nvGraphicFramePr>
          <p:cNvPr id="3" name="Chart 2"/>
          <p:cNvGraphicFramePr>
            <a:graphicFrameLocks/>
          </p:cNvGraphicFramePr>
          <p:nvPr>
            <p:extLst/>
          </p:nvPr>
        </p:nvGraphicFramePr>
        <p:xfrm>
          <a:off x="888086" y="1417039"/>
          <a:ext cx="6775542" cy="5065991"/>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4021840" y="1045936"/>
            <a:ext cx="2388792" cy="461665"/>
          </a:xfrm>
          <a:prstGeom prst="rect">
            <a:avLst/>
          </a:prstGeom>
          <a:noFill/>
        </p:spPr>
        <p:txBody>
          <a:bodyPr wrap="square" rtlCol="0">
            <a:spAutoFit/>
          </a:bodyPr>
          <a:lstStyle/>
          <a:p>
            <a:r>
              <a:rPr lang="en-US" sz="2400" dirty="0">
                <a:solidFill>
                  <a:srgbClr val="C00000"/>
                </a:solidFill>
              </a:rPr>
              <a:t>Brno University</a:t>
            </a:r>
            <a:endParaRPr lang="en-US" sz="2400" dirty="0">
              <a:solidFill>
                <a:srgbClr val="C00000"/>
              </a:solidFill>
            </a:endParaRPr>
          </a:p>
        </p:txBody>
      </p:sp>
      <p:sp>
        <p:nvSpPr>
          <p:cNvPr id="6" name="Oval 5"/>
          <p:cNvSpPr/>
          <p:nvPr/>
        </p:nvSpPr>
        <p:spPr>
          <a:xfrm>
            <a:off x="2989453" y="3515031"/>
            <a:ext cx="216310" cy="21630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989453" y="4552335"/>
            <a:ext cx="216310" cy="21630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989453" y="4660489"/>
            <a:ext cx="216310" cy="21630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15702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159" y="2256271"/>
            <a:ext cx="7886700" cy="1325563"/>
          </a:xfrm>
        </p:spPr>
        <p:txBody>
          <a:bodyPr/>
          <a:lstStyle/>
          <a:p>
            <a:r>
              <a:rPr lang="en-US" dirty="0" smtClean="0"/>
              <a:t>Baselines</a:t>
            </a:r>
            <a:endParaRPr lang="en-US" dirty="0"/>
          </a:p>
        </p:txBody>
      </p:sp>
    </p:spTree>
    <p:extLst>
      <p:ext uri="{BB962C8B-B14F-4D97-AF65-F5344CB8AC3E}">
        <p14:creationId xmlns:p14="http://schemas.microsoft.com/office/powerpoint/2010/main" val="30050891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4343" y="342901"/>
            <a:ext cx="7543801" cy="461665"/>
          </a:xfrm>
          <a:prstGeom prst="rect">
            <a:avLst/>
          </a:prstGeom>
          <a:noFill/>
        </p:spPr>
        <p:txBody>
          <a:bodyPr wrap="square" rtlCol="0">
            <a:spAutoFit/>
          </a:bodyPr>
          <a:lstStyle/>
          <a:p>
            <a:r>
              <a:rPr lang="en-US" sz="2400" dirty="0" smtClean="0"/>
              <a:t>A man riding a wave on a surfboard in the water.</a:t>
            </a:r>
            <a:endParaRPr lang="en-US" sz="2400" dirty="0"/>
          </a:p>
        </p:txBody>
      </p:sp>
      <p:pic>
        <p:nvPicPr>
          <p:cNvPr id="14" name="Picture 13"/>
          <p:cNvPicPr>
            <a:picLocks noChangeAspect="1"/>
          </p:cNvPicPr>
          <p:nvPr/>
        </p:nvPicPr>
        <p:blipFill>
          <a:blip r:embed="rId2"/>
          <a:stretch>
            <a:fillRect/>
          </a:stretch>
        </p:blipFill>
        <p:spPr>
          <a:xfrm>
            <a:off x="1208598" y="1410850"/>
            <a:ext cx="6573909" cy="4449262"/>
          </a:xfrm>
          <a:prstGeom prst="rect">
            <a:avLst/>
          </a:prstGeom>
        </p:spPr>
      </p:pic>
    </p:spTree>
    <p:extLst>
      <p:ext uri="{BB962C8B-B14F-4D97-AF65-F5344CB8AC3E}">
        <p14:creationId xmlns:p14="http://schemas.microsoft.com/office/powerpoint/2010/main" val="29537037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4343" y="342901"/>
            <a:ext cx="7543801" cy="461665"/>
          </a:xfrm>
          <a:prstGeom prst="rect">
            <a:avLst/>
          </a:prstGeom>
          <a:noFill/>
        </p:spPr>
        <p:txBody>
          <a:bodyPr wrap="square" rtlCol="0">
            <a:spAutoFit/>
          </a:bodyPr>
          <a:lstStyle/>
          <a:p>
            <a:r>
              <a:rPr lang="en-US" sz="2400" dirty="0" smtClean="0"/>
              <a:t>A man riding a wave on a surfboard in the water.</a:t>
            </a:r>
            <a:endParaRPr lang="en-US" sz="2400" dirty="0"/>
          </a:p>
        </p:txBody>
      </p:sp>
      <p:pic>
        <p:nvPicPr>
          <p:cNvPr id="6" name="Picture 5"/>
          <p:cNvPicPr>
            <a:picLocks noChangeAspect="1"/>
          </p:cNvPicPr>
          <p:nvPr/>
        </p:nvPicPr>
        <p:blipFill>
          <a:blip r:embed="rId2"/>
          <a:stretch>
            <a:fillRect/>
          </a:stretch>
        </p:blipFill>
        <p:spPr>
          <a:xfrm>
            <a:off x="1828799" y="2371936"/>
            <a:ext cx="5229225" cy="3486150"/>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3"/>
          <a:stretch>
            <a:fillRect/>
          </a:stretch>
        </p:blipFill>
        <p:spPr>
          <a:xfrm>
            <a:off x="1843086" y="2395749"/>
            <a:ext cx="5200650" cy="3438525"/>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4"/>
          <a:stretch>
            <a:fillRect/>
          </a:stretch>
        </p:blipFill>
        <p:spPr>
          <a:xfrm>
            <a:off x="1828799" y="2381461"/>
            <a:ext cx="5229225" cy="3467100"/>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5"/>
          <a:stretch>
            <a:fillRect/>
          </a:stretch>
        </p:blipFill>
        <p:spPr>
          <a:xfrm>
            <a:off x="2490786" y="1509924"/>
            <a:ext cx="3905250" cy="5210175"/>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6"/>
          <a:stretch>
            <a:fillRect/>
          </a:stretch>
        </p:blipFill>
        <p:spPr>
          <a:xfrm>
            <a:off x="2447924" y="2610061"/>
            <a:ext cx="3990975" cy="3009900"/>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7"/>
          <a:stretch>
            <a:fillRect/>
          </a:stretch>
        </p:blipFill>
        <p:spPr>
          <a:xfrm>
            <a:off x="1824036" y="2386224"/>
            <a:ext cx="5238750" cy="3457575"/>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8"/>
          <a:stretch>
            <a:fillRect/>
          </a:stretch>
        </p:blipFill>
        <p:spPr>
          <a:xfrm>
            <a:off x="1838324" y="2381461"/>
            <a:ext cx="5210175" cy="3467100"/>
          </a:xfrm>
          <a:prstGeom prst="rect">
            <a:avLst/>
          </a:prstGeom>
          <a:effectLst>
            <a:outerShdw blurRad="50800" dist="38100" dir="2700000" algn="tl" rotWithShape="0">
              <a:prstClr val="black">
                <a:alpha val="40000"/>
              </a:prstClr>
            </a:outerShdw>
          </a:effectLst>
        </p:spPr>
      </p:pic>
      <p:sp>
        <p:nvSpPr>
          <p:cNvPr id="13" name="TextBox 12"/>
          <p:cNvSpPr txBox="1"/>
          <p:nvPr/>
        </p:nvSpPr>
        <p:spPr>
          <a:xfrm>
            <a:off x="592334" y="840611"/>
            <a:ext cx="2508053" cy="646331"/>
          </a:xfrm>
          <a:prstGeom prst="rect">
            <a:avLst/>
          </a:prstGeom>
          <a:noFill/>
        </p:spPr>
        <p:txBody>
          <a:bodyPr wrap="square" rtlCol="0">
            <a:spAutoFit/>
          </a:bodyPr>
          <a:lstStyle/>
          <a:p>
            <a:r>
              <a:rPr lang="en-US" sz="3600" dirty="0" smtClean="0">
                <a:solidFill>
                  <a:srgbClr val="C00000"/>
                </a:solidFill>
              </a:rPr>
              <a:t>“surfboard”</a:t>
            </a:r>
            <a:endParaRPr lang="en-US" sz="3600" dirty="0">
              <a:solidFill>
                <a:srgbClr val="C00000"/>
              </a:solidFill>
            </a:endParaRPr>
          </a:p>
        </p:txBody>
      </p:sp>
    </p:spTree>
    <p:extLst>
      <p:ext uri="{BB962C8B-B14F-4D97-AF65-F5344CB8AC3E}">
        <p14:creationId xmlns:p14="http://schemas.microsoft.com/office/powerpoint/2010/main" val="63143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7"/>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9"/>
                                        </p:tgtEl>
                                        <p:attrNameLst>
                                          <p:attrName>style.visibility</p:attrName>
                                        </p:attrNameLst>
                                      </p:cBhvr>
                                      <p:to>
                                        <p:strVal val="hidden"/>
                                      </p:to>
                                    </p:set>
                                  </p:childTnLst>
                                </p:cTn>
                              </p:par>
                            </p:childTnLst>
                          </p:cTn>
                        </p:par>
                        <p:par>
                          <p:cTn id="32" fill="hold">
                            <p:stCondLst>
                              <p:cond delay="0"/>
                            </p:stCondLst>
                            <p:childTnLst>
                              <p:par>
                                <p:cTn id="33" presetID="1"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0"/>
                                        </p:tgtEl>
                                        <p:attrNameLst>
                                          <p:attrName>style.visibility</p:attrName>
                                        </p:attrNameLst>
                                      </p:cBhvr>
                                      <p:to>
                                        <p:strVal val="hidden"/>
                                      </p:to>
                                    </p:set>
                                  </p:childTnLst>
                                </p:cTn>
                              </p:par>
                            </p:childTnLst>
                          </p:cTn>
                        </p:par>
                        <p:par>
                          <p:cTn id="39" fill="hold">
                            <p:stCondLst>
                              <p:cond delay="0"/>
                            </p:stCondLst>
                            <p:childTnLst>
                              <p:par>
                                <p:cTn id="40" presetID="1" presetClass="entr" presetSubtype="0"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11"/>
                                        </p:tgtEl>
                                        <p:attrNameLst>
                                          <p:attrName>style.visibility</p:attrName>
                                        </p:attrNameLst>
                                      </p:cBhvr>
                                      <p:to>
                                        <p:strVal val="hidden"/>
                                      </p:to>
                                    </p:set>
                                  </p:childTnLst>
                                </p:cTn>
                              </p:par>
                            </p:childTnLst>
                          </p:cTn>
                        </p:par>
                        <p:par>
                          <p:cTn id="46" fill="hold">
                            <p:stCondLst>
                              <p:cond delay="0"/>
                            </p:stCondLst>
                            <p:childTnLst>
                              <p:par>
                                <p:cTn id="47" presetID="1" presetClass="entr" presetSubtype="0" fill="hold" nodeType="after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1973</a:t>
            </a:r>
            <a:endParaRPr lang="en-US" dirty="0"/>
          </a:p>
        </p:txBody>
      </p:sp>
      <p:pic>
        <p:nvPicPr>
          <p:cNvPr id="6" name="Picture 5"/>
          <p:cNvPicPr>
            <a:picLocks noChangeAspect="1"/>
          </p:cNvPicPr>
          <p:nvPr/>
        </p:nvPicPr>
        <p:blipFill>
          <a:blip r:embed="rId2"/>
          <a:stretch>
            <a:fillRect/>
          </a:stretch>
        </p:blipFill>
        <p:spPr>
          <a:xfrm>
            <a:off x="4974300" y="2278546"/>
            <a:ext cx="2544045" cy="3030612"/>
          </a:xfrm>
          <a:prstGeom prst="rect">
            <a:avLst/>
          </a:prstGeom>
        </p:spPr>
      </p:pic>
      <p:pic>
        <p:nvPicPr>
          <p:cNvPr id="10" name="Picture 9"/>
          <p:cNvPicPr>
            <a:picLocks noChangeAspect="1"/>
          </p:cNvPicPr>
          <p:nvPr/>
        </p:nvPicPr>
        <p:blipFill>
          <a:blip r:embed="rId3"/>
          <a:stretch>
            <a:fillRect/>
          </a:stretch>
        </p:blipFill>
        <p:spPr>
          <a:xfrm>
            <a:off x="1209194" y="2278546"/>
            <a:ext cx="2714243" cy="2855734"/>
          </a:xfrm>
          <a:prstGeom prst="rect">
            <a:avLst/>
          </a:prstGeom>
        </p:spPr>
      </p:pic>
    </p:spTree>
    <p:extLst>
      <p:ext uri="{BB962C8B-B14F-4D97-AF65-F5344CB8AC3E}">
        <p14:creationId xmlns:p14="http://schemas.microsoft.com/office/powerpoint/2010/main" val="39987216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040606" y="1423256"/>
            <a:ext cx="7048500" cy="4695825"/>
          </a:xfrm>
          <a:prstGeom prst="rect">
            <a:avLst/>
          </a:prstGeom>
        </p:spPr>
      </p:pic>
      <p:sp>
        <p:nvSpPr>
          <p:cNvPr id="13" name="TextBox 12"/>
          <p:cNvSpPr txBox="1"/>
          <p:nvPr/>
        </p:nvSpPr>
        <p:spPr>
          <a:xfrm>
            <a:off x="551734" y="116331"/>
            <a:ext cx="7543801" cy="461665"/>
          </a:xfrm>
          <a:prstGeom prst="rect">
            <a:avLst/>
          </a:prstGeom>
          <a:noFill/>
        </p:spPr>
        <p:txBody>
          <a:bodyPr wrap="square" rtlCol="0">
            <a:spAutoFit/>
          </a:bodyPr>
          <a:lstStyle/>
          <a:p>
            <a:r>
              <a:rPr lang="en-US" sz="2400" dirty="0" smtClean="0"/>
              <a:t>A man walking his dog in the park.</a:t>
            </a:r>
            <a:endParaRPr lang="en-US" sz="2400" dirty="0"/>
          </a:p>
        </p:txBody>
      </p:sp>
    </p:spTree>
    <p:extLst>
      <p:ext uri="{BB962C8B-B14F-4D97-AF65-F5344CB8AC3E}">
        <p14:creationId xmlns:p14="http://schemas.microsoft.com/office/powerpoint/2010/main" val="605979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58187" y="1193007"/>
            <a:ext cx="3699750" cy="4952999"/>
          </a:xfrm>
          <a:prstGeom prst="rect">
            <a:avLst/>
          </a:prstGeom>
        </p:spPr>
      </p:pic>
      <p:pic>
        <p:nvPicPr>
          <p:cNvPr id="5" name="Picture 4"/>
          <p:cNvPicPr>
            <a:picLocks noChangeAspect="1"/>
          </p:cNvPicPr>
          <p:nvPr/>
        </p:nvPicPr>
        <p:blipFill>
          <a:blip r:embed="rId3"/>
          <a:stretch>
            <a:fillRect/>
          </a:stretch>
        </p:blipFill>
        <p:spPr>
          <a:xfrm>
            <a:off x="2570915" y="1081981"/>
            <a:ext cx="3874294" cy="5175050"/>
          </a:xfrm>
          <a:prstGeom prst="rect">
            <a:avLst/>
          </a:prstGeom>
        </p:spPr>
      </p:pic>
      <p:pic>
        <p:nvPicPr>
          <p:cNvPr id="6" name="Picture 5"/>
          <p:cNvPicPr>
            <a:picLocks noChangeAspect="1"/>
          </p:cNvPicPr>
          <p:nvPr/>
        </p:nvPicPr>
        <p:blipFill>
          <a:blip r:embed="rId4"/>
          <a:stretch>
            <a:fillRect/>
          </a:stretch>
        </p:blipFill>
        <p:spPr>
          <a:xfrm>
            <a:off x="2570915" y="1081981"/>
            <a:ext cx="3845718" cy="5116117"/>
          </a:xfrm>
          <a:prstGeom prst="rect">
            <a:avLst/>
          </a:prstGeom>
        </p:spPr>
      </p:pic>
      <p:pic>
        <p:nvPicPr>
          <p:cNvPr id="7" name="Picture 6"/>
          <p:cNvPicPr>
            <a:picLocks noChangeAspect="1"/>
          </p:cNvPicPr>
          <p:nvPr/>
        </p:nvPicPr>
        <p:blipFill>
          <a:blip r:embed="rId5"/>
          <a:stretch>
            <a:fillRect/>
          </a:stretch>
        </p:blipFill>
        <p:spPr>
          <a:xfrm>
            <a:off x="2328862" y="1081981"/>
            <a:ext cx="4207670" cy="4958083"/>
          </a:xfrm>
          <a:prstGeom prst="rect">
            <a:avLst/>
          </a:prstGeom>
        </p:spPr>
      </p:pic>
      <p:pic>
        <p:nvPicPr>
          <p:cNvPr id="8" name="Picture 7"/>
          <p:cNvPicPr>
            <a:picLocks noChangeAspect="1"/>
          </p:cNvPicPr>
          <p:nvPr/>
        </p:nvPicPr>
        <p:blipFill>
          <a:blip r:embed="rId6"/>
          <a:stretch>
            <a:fillRect/>
          </a:stretch>
        </p:blipFill>
        <p:spPr>
          <a:xfrm>
            <a:off x="2629611" y="1028699"/>
            <a:ext cx="3676650" cy="5514975"/>
          </a:xfrm>
          <a:prstGeom prst="rect">
            <a:avLst/>
          </a:prstGeom>
        </p:spPr>
      </p:pic>
      <p:pic>
        <p:nvPicPr>
          <p:cNvPr id="10" name="Picture 9"/>
          <p:cNvPicPr>
            <a:picLocks noChangeAspect="1"/>
          </p:cNvPicPr>
          <p:nvPr/>
        </p:nvPicPr>
        <p:blipFill>
          <a:blip r:embed="rId7"/>
          <a:stretch>
            <a:fillRect/>
          </a:stretch>
        </p:blipFill>
        <p:spPr>
          <a:xfrm>
            <a:off x="1040606" y="1276349"/>
            <a:ext cx="7048500" cy="5267325"/>
          </a:xfrm>
          <a:prstGeom prst="rect">
            <a:avLst/>
          </a:prstGeom>
        </p:spPr>
      </p:pic>
      <p:sp>
        <p:nvSpPr>
          <p:cNvPr id="11" name="TextBox 10"/>
          <p:cNvSpPr txBox="1"/>
          <p:nvPr/>
        </p:nvSpPr>
        <p:spPr>
          <a:xfrm>
            <a:off x="551734" y="513536"/>
            <a:ext cx="2508053" cy="646331"/>
          </a:xfrm>
          <a:prstGeom prst="rect">
            <a:avLst/>
          </a:prstGeom>
          <a:noFill/>
        </p:spPr>
        <p:txBody>
          <a:bodyPr wrap="square" rtlCol="0">
            <a:spAutoFit/>
          </a:bodyPr>
          <a:lstStyle/>
          <a:p>
            <a:r>
              <a:rPr lang="en-US" sz="3600" dirty="0" smtClean="0">
                <a:solidFill>
                  <a:srgbClr val="C00000"/>
                </a:solidFill>
              </a:rPr>
              <a:t>“dog”</a:t>
            </a:r>
            <a:endParaRPr lang="en-US" sz="3600" dirty="0">
              <a:solidFill>
                <a:srgbClr val="C00000"/>
              </a:solidFill>
            </a:endParaRPr>
          </a:p>
        </p:txBody>
      </p:sp>
      <p:sp>
        <p:nvSpPr>
          <p:cNvPr id="13" name="TextBox 12"/>
          <p:cNvSpPr txBox="1"/>
          <p:nvPr/>
        </p:nvSpPr>
        <p:spPr>
          <a:xfrm>
            <a:off x="551734" y="116331"/>
            <a:ext cx="7543801" cy="461665"/>
          </a:xfrm>
          <a:prstGeom prst="rect">
            <a:avLst/>
          </a:prstGeom>
          <a:noFill/>
        </p:spPr>
        <p:txBody>
          <a:bodyPr wrap="square" rtlCol="0">
            <a:spAutoFit/>
          </a:bodyPr>
          <a:lstStyle/>
          <a:p>
            <a:r>
              <a:rPr lang="en-US" sz="2400" dirty="0" smtClean="0"/>
              <a:t>A man walking his dog in the park.</a:t>
            </a:r>
            <a:endParaRPr lang="en-US" sz="2400" dirty="0"/>
          </a:p>
        </p:txBody>
      </p:sp>
    </p:spTree>
    <p:extLst>
      <p:ext uri="{BB962C8B-B14F-4D97-AF65-F5344CB8AC3E}">
        <p14:creationId xmlns:p14="http://schemas.microsoft.com/office/powerpoint/2010/main" val="377363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7"/>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8"/>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996" y="0"/>
            <a:ext cx="7886700" cy="1325563"/>
          </a:xfrm>
        </p:spPr>
        <p:txBody>
          <a:bodyPr/>
          <a:lstStyle/>
          <a:p>
            <a:r>
              <a:rPr lang="en-US" dirty="0" smtClean="0"/>
              <a:t>Baselines</a:t>
            </a:r>
            <a:endParaRPr lang="en-US" dirty="0"/>
          </a:p>
        </p:txBody>
      </p:sp>
      <p:sp>
        <p:nvSpPr>
          <p:cNvPr id="3" name="Content Placeholder 2"/>
          <p:cNvSpPr>
            <a:spLocks noGrp="1"/>
          </p:cNvSpPr>
          <p:nvPr>
            <p:ph idx="1"/>
          </p:nvPr>
        </p:nvSpPr>
        <p:spPr>
          <a:xfrm>
            <a:off x="402738" y="1264560"/>
            <a:ext cx="2984406" cy="602878"/>
          </a:xfrm>
        </p:spPr>
        <p:txBody>
          <a:bodyPr/>
          <a:lstStyle/>
          <a:p>
            <a:pPr marL="0" indent="0">
              <a:buNone/>
            </a:pPr>
            <a:r>
              <a:rPr lang="en-US" dirty="0" smtClean="0"/>
              <a:t>Nearest neighbor</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5362" y="1867438"/>
            <a:ext cx="6033693" cy="4046588"/>
          </a:xfrm>
          <a:prstGeom prst="rect">
            <a:avLst/>
          </a:prstGeom>
        </p:spPr>
      </p:pic>
      <p:sp>
        <p:nvSpPr>
          <p:cNvPr id="5" name="Rectangle 4"/>
          <p:cNvSpPr/>
          <p:nvPr/>
        </p:nvSpPr>
        <p:spPr>
          <a:xfrm>
            <a:off x="1656816" y="5871126"/>
            <a:ext cx="5982239" cy="584775"/>
          </a:xfrm>
          <a:prstGeom prst="rect">
            <a:avLst/>
          </a:prstGeom>
        </p:spPr>
        <p:txBody>
          <a:bodyPr wrap="square">
            <a:spAutoFit/>
          </a:bodyPr>
          <a:lstStyle/>
          <a:p>
            <a:r>
              <a:rPr lang="en-US" sz="1600" b="0" i="0" u="none" strike="noStrike" baseline="0" dirty="0" smtClean="0">
                <a:latin typeface="NimbusSanL-Regu"/>
              </a:rPr>
              <a:t>Exploring Nearest Neighbor Approaches</a:t>
            </a:r>
            <a:r>
              <a:rPr lang="en-US" sz="1600" b="0" i="0" u="none" strike="noStrike" dirty="0" smtClean="0">
                <a:latin typeface="NimbusSanL-Regu"/>
              </a:rPr>
              <a:t> </a:t>
            </a:r>
            <a:r>
              <a:rPr lang="en-US" sz="1600" b="0" i="0" u="none" strike="noStrike" baseline="0" dirty="0" smtClean="0">
                <a:latin typeface="NimbusSanL-Regu"/>
              </a:rPr>
              <a:t>for</a:t>
            </a:r>
            <a:r>
              <a:rPr lang="en-US" sz="1600" dirty="0">
                <a:latin typeface="NimbusSanL-Regu"/>
              </a:rPr>
              <a:t> </a:t>
            </a:r>
            <a:r>
              <a:rPr lang="en-US" sz="1600" b="0" i="0" u="none" strike="noStrike" baseline="0" dirty="0" smtClean="0">
                <a:latin typeface="NimbusSanL-Regu"/>
              </a:rPr>
              <a:t>Image Captioning, Devlin et</a:t>
            </a:r>
            <a:r>
              <a:rPr lang="en-US" sz="1600" b="0" i="0" u="none" strike="noStrike" dirty="0" smtClean="0">
                <a:latin typeface="NimbusSanL-Regu"/>
              </a:rPr>
              <a:t> al., </a:t>
            </a:r>
            <a:r>
              <a:rPr lang="en-US" sz="1600" b="0" i="0" u="none" strike="noStrike" dirty="0" err="1" smtClean="0">
                <a:latin typeface="NimbusSanL-Regu"/>
              </a:rPr>
              <a:t>ArXiv</a:t>
            </a:r>
            <a:r>
              <a:rPr lang="en-US" sz="1600" dirty="0">
                <a:latin typeface="NimbusSanL-Regu"/>
              </a:rPr>
              <a:t>,</a:t>
            </a:r>
            <a:r>
              <a:rPr lang="en-US" sz="1600" b="0" i="0" u="none" strike="noStrike" dirty="0" smtClean="0">
                <a:latin typeface="NimbusSanL-Regu"/>
              </a:rPr>
              <a:t> May 2015</a:t>
            </a:r>
            <a:endParaRPr lang="en-US" sz="1600" dirty="0"/>
          </a:p>
        </p:txBody>
      </p:sp>
    </p:spTree>
    <p:extLst>
      <p:ext uri="{BB962C8B-B14F-4D97-AF65-F5344CB8AC3E}">
        <p14:creationId xmlns:p14="http://schemas.microsoft.com/office/powerpoint/2010/main" val="13958659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1066" y="378753"/>
            <a:ext cx="7807870" cy="5844554"/>
          </a:xfrm>
          <a:prstGeom prst="rect">
            <a:avLst/>
          </a:prstGeom>
        </p:spPr>
      </p:pic>
    </p:spTree>
    <p:extLst>
      <p:ext uri="{BB962C8B-B14F-4D97-AF65-F5344CB8AC3E}">
        <p14:creationId xmlns:p14="http://schemas.microsoft.com/office/powerpoint/2010/main" val="6803546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935831" y="398494"/>
            <a:ext cx="6836570" cy="707886"/>
          </a:xfrm>
          <a:prstGeom prst="rect">
            <a:avLst/>
          </a:prstGeom>
        </p:spPr>
        <p:txBody>
          <a:bodyPr wrap="square">
            <a:spAutoFit/>
          </a:bodyPr>
          <a:lstStyle/>
          <a:p>
            <a:r>
              <a:rPr lang="en-US" sz="2000" dirty="0" err="1">
                <a:solidFill>
                  <a:schemeClr val="bg1"/>
                </a:solidFill>
                <a:latin typeface="Segoe UI Semilight" panose="020B0402040204020203" pitchFamily="34" charset="0"/>
                <a:ea typeface="Calibri" panose="020F0502020204030204" pitchFamily="34" charset="0"/>
                <a:cs typeface="Segoe UI Semilight" panose="020B0402040204020203" pitchFamily="34" charset="0"/>
              </a:rPr>
              <a:t>vemödalen</a:t>
            </a:r>
            <a:r>
              <a:rPr lang="en-US" sz="20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rPr>
              <a:t> - n. the frustration of photographing something amazing when thousands of identical photos already exist</a:t>
            </a:r>
            <a:endParaRPr lang="en-US" sz="2000" dirty="0">
              <a:solidFill>
                <a:schemeClr val="bg1"/>
              </a:solidFill>
              <a:latin typeface="Segoe UI Semilight" panose="020B0402040204020203" pitchFamily="34" charset="0"/>
              <a:cs typeface="Segoe UI Semilight" panose="020B0402040204020203" pitchFamily="34" charset="0"/>
            </a:endParaRPr>
          </a:p>
        </p:txBody>
      </p:sp>
      <p:pic>
        <p:nvPicPr>
          <p:cNvPr id="5" name="Vemodale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18154" y="1458686"/>
            <a:ext cx="7010400" cy="3943350"/>
          </a:xfrm>
          <a:prstGeom prst="rect">
            <a:avLst/>
          </a:prstGeom>
        </p:spPr>
      </p:pic>
      <p:sp>
        <p:nvSpPr>
          <p:cNvPr id="6" name="Rectangle 5"/>
          <p:cNvSpPr/>
          <p:nvPr/>
        </p:nvSpPr>
        <p:spPr>
          <a:xfrm>
            <a:off x="935831" y="5754342"/>
            <a:ext cx="6193631" cy="492443"/>
          </a:xfrm>
          <a:prstGeom prst="rect">
            <a:avLst/>
          </a:prstGeom>
        </p:spPr>
        <p:txBody>
          <a:bodyPr wrap="square">
            <a:spAutoFit/>
          </a:bodyPr>
          <a:lstStyle/>
          <a:p>
            <a:r>
              <a:rPr lang="en-US" sz="1400" dirty="0" err="1">
                <a:solidFill>
                  <a:schemeClr val="bg1"/>
                </a:solidFill>
              </a:rPr>
              <a:t>Vemödalen</a:t>
            </a:r>
            <a:r>
              <a:rPr lang="en-US" sz="1400" dirty="0">
                <a:solidFill>
                  <a:schemeClr val="bg1"/>
                </a:solidFill>
              </a:rPr>
              <a:t>: The Fear That Everything Has Already Been </a:t>
            </a:r>
            <a:r>
              <a:rPr lang="en-US" sz="1400" dirty="0" smtClean="0">
                <a:solidFill>
                  <a:schemeClr val="bg1"/>
                </a:solidFill>
              </a:rPr>
              <a:t>Done</a:t>
            </a:r>
          </a:p>
          <a:p>
            <a:r>
              <a:rPr lang="en-US" sz="1200" dirty="0">
                <a:solidFill>
                  <a:schemeClr val="bg1"/>
                </a:solidFill>
                <a:hlinkClick r:id="rId5"/>
              </a:rPr>
              <a:t>https://</a:t>
            </a:r>
            <a:r>
              <a:rPr lang="en-US" sz="1200" dirty="0" smtClean="0">
                <a:solidFill>
                  <a:schemeClr val="bg1"/>
                </a:solidFill>
                <a:hlinkClick r:id="rId5"/>
              </a:rPr>
              <a:t>www.youtube.com/watch?v=8ftDjebw8aA</a:t>
            </a:r>
            <a:r>
              <a:rPr lang="en-US" sz="1200" dirty="0" smtClean="0">
                <a:solidFill>
                  <a:schemeClr val="bg1"/>
                </a:solidFill>
              </a:rPr>
              <a:t> </a:t>
            </a:r>
            <a:endParaRPr lang="en-US" sz="1200" dirty="0">
              <a:solidFill>
                <a:schemeClr val="bg1"/>
              </a:solidFill>
            </a:endParaRPr>
          </a:p>
        </p:txBody>
      </p:sp>
      <p:sp>
        <p:nvSpPr>
          <p:cNvPr id="7" name="Rectangle 6"/>
          <p:cNvSpPr/>
          <p:nvPr/>
        </p:nvSpPr>
        <p:spPr>
          <a:xfrm>
            <a:off x="935831" y="392026"/>
            <a:ext cx="6836570" cy="707886"/>
          </a:xfrm>
          <a:prstGeom prst="rect">
            <a:avLst/>
          </a:prstGeom>
        </p:spPr>
        <p:txBody>
          <a:bodyPr wrap="square">
            <a:spAutoFit/>
          </a:bodyPr>
          <a:lstStyle/>
          <a:p>
            <a:r>
              <a:rPr lang="en-US" sz="2000" dirty="0" err="1">
                <a:solidFill>
                  <a:schemeClr val="bg1"/>
                </a:solidFill>
                <a:latin typeface="Segoe UI Semilight" panose="020B0402040204020203" pitchFamily="34" charset="0"/>
                <a:ea typeface="Calibri" panose="020F0502020204030204" pitchFamily="34" charset="0"/>
                <a:cs typeface="Segoe UI Semilight" panose="020B0402040204020203" pitchFamily="34" charset="0"/>
              </a:rPr>
              <a:t>vemödalen</a:t>
            </a:r>
            <a:r>
              <a:rPr lang="en-US" sz="20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rPr>
              <a:t> - n. the </a:t>
            </a:r>
            <a:r>
              <a:rPr lang="en-US" sz="20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rPr>
              <a:t>fear that our datasets will never have the diversity</a:t>
            </a:r>
            <a:r>
              <a:rPr lang="en-US" sz="20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rPr>
              <a:t> </a:t>
            </a:r>
            <a:r>
              <a:rPr lang="en-US" sz="20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rPr>
              <a:t>we desire</a:t>
            </a:r>
            <a:endParaRPr lang="en-US" sz="2000" dirty="0">
              <a:solidFill>
                <a:schemeClr val="bg1"/>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73262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96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xit" presetSubtype="0" fill="hold" grpId="0" nodeType="with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childTnLst>
        </p:cTn>
      </p:par>
    </p:tnLst>
    <p:bldLst>
      <p:bldP spid="4"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17" y="217193"/>
            <a:ext cx="4142347" cy="1068682"/>
          </a:xfrm>
          <a:effectLst/>
        </p:spPr>
        <p:txBody>
          <a:bodyPr>
            <a:noAutofit/>
          </a:bodyPr>
          <a:lstStyle/>
          <a:p>
            <a:r>
              <a:rPr lang="en-US" sz="2400" dirty="0">
                <a:latin typeface="+mn-lt"/>
                <a:cs typeface="Segoe UI Semilight" panose="020B0402040204020203" pitchFamily="34" charset="0"/>
              </a:rPr>
              <a:t>A crazy zebra climbing a giraffe to get a better view.</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4864" y="0"/>
            <a:ext cx="4819135" cy="6858000"/>
          </a:xfrm>
          <a:prstGeom prst="rect">
            <a:avLst/>
          </a:prstGeom>
        </p:spPr>
      </p:pic>
    </p:spTree>
    <p:extLst>
      <p:ext uri="{BB962C8B-B14F-4D97-AF65-F5344CB8AC3E}">
        <p14:creationId xmlns:p14="http://schemas.microsoft.com/office/powerpoint/2010/main" val="51726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584" y="1155245"/>
            <a:ext cx="7179468" cy="5384601"/>
          </a:xfrm>
          <a:prstGeom prst="rect">
            <a:avLst/>
          </a:prstGeom>
        </p:spPr>
      </p:pic>
      <p:sp>
        <p:nvSpPr>
          <p:cNvPr id="5" name="Rectangle 4"/>
          <p:cNvSpPr/>
          <p:nvPr/>
        </p:nvSpPr>
        <p:spPr>
          <a:xfrm>
            <a:off x="6584391" y="6232069"/>
            <a:ext cx="1522661" cy="307777"/>
          </a:xfrm>
          <a:prstGeom prst="rect">
            <a:avLst/>
          </a:prstGeom>
        </p:spPr>
        <p:txBody>
          <a:bodyPr wrap="none">
            <a:spAutoFit/>
          </a:bodyPr>
          <a:lstStyle/>
          <a:p>
            <a:r>
              <a:rPr lang="en-US" sz="1400" b="1" dirty="0"/>
              <a:t>Virginia M. </a:t>
            </a:r>
            <a:r>
              <a:rPr lang="en-US" sz="1400" b="1" dirty="0" err="1"/>
              <a:t>Schau</a:t>
            </a:r>
            <a:r>
              <a:rPr lang="en-US" sz="1400" dirty="0"/>
              <a:t> </a:t>
            </a:r>
          </a:p>
        </p:txBody>
      </p:sp>
      <p:sp>
        <p:nvSpPr>
          <p:cNvPr id="2" name="TextBox 1"/>
          <p:cNvSpPr txBox="1"/>
          <p:nvPr/>
        </p:nvSpPr>
        <p:spPr>
          <a:xfrm>
            <a:off x="927584" y="250032"/>
            <a:ext cx="6887679" cy="830997"/>
          </a:xfrm>
          <a:prstGeom prst="rect">
            <a:avLst/>
          </a:prstGeom>
          <a:noFill/>
        </p:spPr>
        <p:txBody>
          <a:bodyPr wrap="square" rtlCol="0">
            <a:spAutoFit/>
          </a:bodyPr>
          <a:lstStyle/>
          <a:p>
            <a:r>
              <a:rPr lang="en-US" sz="2400" dirty="0" smtClean="0"/>
              <a:t>A man is rescued from his truck that is hanging dangerously from a bridge.</a:t>
            </a:r>
            <a:endParaRPr lang="en-US" sz="2400" dirty="0"/>
          </a:p>
        </p:txBody>
      </p:sp>
    </p:spTree>
    <p:extLst>
      <p:ext uri="{BB962C8B-B14F-4D97-AF65-F5344CB8AC3E}">
        <p14:creationId xmlns:p14="http://schemas.microsoft.com/office/powerpoint/2010/main" val="32669069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2955" y="1992570"/>
            <a:ext cx="8543500" cy="2646878"/>
          </a:xfrm>
          <a:prstGeom prst="rect">
            <a:avLst/>
          </a:prstGeom>
          <a:gradFill flip="none" rotWithShape="1">
            <a:gsLst>
              <a:gs pos="0">
                <a:schemeClr val="accent1">
                  <a:lumMod val="60000"/>
                  <a:lumOff val="40000"/>
                </a:schemeClr>
              </a:gs>
              <a:gs pos="100000">
                <a:srgbClr val="C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633974" y="2041772"/>
            <a:ext cx="3289111" cy="2646878"/>
          </a:xfrm>
          <a:prstGeom prst="rect">
            <a:avLst/>
          </a:prstGeom>
          <a:noFill/>
        </p:spPr>
        <p:txBody>
          <a:bodyPr wrap="square" rtlCol="0">
            <a:spAutoFit/>
          </a:bodyPr>
          <a:lstStyle/>
          <a:p>
            <a:r>
              <a:rPr lang="en-US" sz="16600" dirty="0" smtClean="0"/>
              <a:t>CV</a:t>
            </a:r>
            <a:endParaRPr lang="en-US" sz="16600" dirty="0"/>
          </a:p>
        </p:txBody>
      </p:sp>
      <p:sp>
        <p:nvSpPr>
          <p:cNvPr id="5" name="TextBox 4"/>
          <p:cNvSpPr txBox="1"/>
          <p:nvPr/>
        </p:nvSpPr>
        <p:spPr>
          <a:xfrm>
            <a:off x="6387153" y="1992570"/>
            <a:ext cx="2429302" cy="2646878"/>
          </a:xfrm>
          <a:prstGeom prst="rect">
            <a:avLst/>
          </a:prstGeom>
          <a:noFill/>
        </p:spPr>
        <p:txBody>
          <a:bodyPr wrap="square" rtlCol="0">
            <a:spAutoFit/>
          </a:bodyPr>
          <a:lstStyle/>
          <a:p>
            <a:r>
              <a:rPr lang="en-US" sz="16600" dirty="0" smtClean="0"/>
              <a:t>AI</a:t>
            </a:r>
            <a:endParaRPr lang="en-US" sz="16600" dirty="0"/>
          </a:p>
        </p:txBody>
      </p:sp>
      <p:sp>
        <p:nvSpPr>
          <p:cNvPr id="7" name="TextBox 6"/>
          <p:cNvSpPr txBox="1"/>
          <p:nvPr/>
        </p:nvSpPr>
        <p:spPr>
          <a:xfrm>
            <a:off x="258452" y="1531146"/>
            <a:ext cx="3862317" cy="461665"/>
          </a:xfrm>
          <a:prstGeom prst="rect">
            <a:avLst/>
          </a:prstGeom>
          <a:noFill/>
        </p:spPr>
        <p:txBody>
          <a:bodyPr wrap="square" rtlCol="0">
            <a:spAutoFit/>
          </a:bodyPr>
          <a:lstStyle/>
          <a:p>
            <a:r>
              <a:rPr lang="en-US" sz="2400" dirty="0" smtClean="0"/>
              <a:t>Semantics</a:t>
            </a:r>
            <a:endParaRPr lang="en-US" sz="2400"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978" y="3067000"/>
            <a:ext cx="1204069" cy="1173967"/>
          </a:xfrm>
          <a:prstGeom prst="rect">
            <a:avLst/>
          </a:prstGeom>
        </p:spPr>
      </p:pic>
      <p:sp>
        <p:nvSpPr>
          <p:cNvPr id="8" name="Title 1"/>
          <p:cNvSpPr>
            <a:spLocks noGrp="1"/>
          </p:cNvSpPr>
          <p:nvPr>
            <p:ph type="title"/>
          </p:nvPr>
        </p:nvSpPr>
        <p:spPr>
          <a:xfrm>
            <a:off x="177419" y="-102434"/>
            <a:ext cx="7886700" cy="1325563"/>
          </a:xfrm>
        </p:spPr>
        <p:txBody>
          <a:bodyPr/>
          <a:lstStyle/>
          <a:p>
            <a:r>
              <a:rPr lang="en-US" dirty="0" smtClean="0"/>
              <a:t>The Future…</a:t>
            </a:r>
            <a:endParaRPr lang="en-US" dirty="0"/>
          </a:p>
        </p:txBody>
      </p:sp>
    </p:spTree>
    <p:extLst>
      <p:ext uri="{BB962C8B-B14F-4D97-AF65-F5344CB8AC3E}">
        <p14:creationId xmlns:p14="http://schemas.microsoft.com/office/powerpoint/2010/main" val="1749768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4328" y="0"/>
            <a:ext cx="7886700" cy="1325563"/>
          </a:xfrm>
        </p:spPr>
        <p:txBody>
          <a:bodyPr/>
          <a:lstStyle/>
          <a:p>
            <a:r>
              <a:rPr lang="en-US" sz="4800" dirty="0" smtClean="0"/>
              <a:t>VQA: </a:t>
            </a:r>
            <a:r>
              <a:rPr lang="en-US" sz="3600" dirty="0" smtClean="0"/>
              <a:t>Visual Question Answering</a:t>
            </a:r>
            <a:endParaRPr lang="en-US" dirty="0"/>
          </a:p>
        </p:txBody>
      </p:sp>
      <p:pic>
        <p:nvPicPr>
          <p:cNvPr id="5" name="Picture 4"/>
          <p:cNvPicPr>
            <a:picLocks noChangeAspect="1"/>
          </p:cNvPicPr>
          <p:nvPr/>
        </p:nvPicPr>
        <p:blipFill>
          <a:blip r:embed="rId2"/>
          <a:stretch>
            <a:fillRect/>
          </a:stretch>
        </p:blipFill>
        <p:spPr>
          <a:xfrm>
            <a:off x="836767" y="1325563"/>
            <a:ext cx="7402830" cy="4401152"/>
          </a:xfrm>
          <a:prstGeom prst="rect">
            <a:avLst/>
          </a:prstGeom>
        </p:spPr>
      </p:pic>
      <p:sp>
        <p:nvSpPr>
          <p:cNvPr id="2" name="TextBox 1"/>
          <p:cNvSpPr txBox="1"/>
          <p:nvPr/>
        </p:nvSpPr>
        <p:spPr>
          <a:xfrm>
            <a:off x="5565058" y="6007509"/>
            <a:ext cx="3416382" cy="923330"/>
          </a:xfrm>
          <a:prstGeom prst="rect">
            <a:avLst/>
          </a:prstGeom>
          <a:noFill/>
        </p:spPr>
        <p:txBody>
          <a:bodyPr wrap="square" rtlCol="0">
            <a:spAutoFit/>
          </a:bodyPr>
          <a:lstStyle/>
          <a:p>
            <a:r>
              <a:rPr lang="en-US" dirty="0"/>
              <a:t>VQA: Visual Question Answering </a:t>
            </a:r>
          </a:p>
          <a:p>
            <a:r>
              <a:rPr lang="en-US" dirty="0" smtClean="0"/>
              <a:t>Antol et al., </a:t>
            </a:r>
            <a:r>
              <a:rPr lang="en-US" dirty="0" err="1" smtClean="0"/>
              <a:t>ArXiv</a:t>
            </a:r>
            <a:r>
              <a:rPr lang="en-US" dirty="0" smtClean="0"/>
              <a:t>, 2015. </a:t>
            </a:r>
            <a:endParaRPr lang="en-US" dirty="0"/>
          </a:p>
          <a:p>
            <a:endParaRPr lang="en-US" dirty="0"/>
          </a:p>
        </p:txBody>
      </p:sp>
    </p:spTree>
    <p:extLst>
      <p:ext uri="{BB962C8B-B14F-4D97-AF65-F5344CB8AC3E}">
        <p14:creationId xmlns:p14="http://schemas.microsoft.com/office/powerpoint/2010/main" val="23441521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4328" y="0"/>
            <a:ext cx="7886700" cy="1325563"/>
          </a:xfrm>
        </p:spPr>
        <p:txBody>
          <a:bodyPr/>
          <a:lstStyle/>
          <a:p>
            <a:r>
              <a:rPr lang="en-US" sz="4800" dirty="0" smtClean="0"/>
              <a:t>VQA: </a:t>
            </a:r>
            <a:r>
              <a:rPr lang="en-US" sz="3600" dirty="0" smtClean="0"/>
              <a:t>Visual Question Answering</a:t>
            </a:r>
            <a:endParaRPr lang="en-US" dirty="0"/>
          </a:p>
        </p:txBody>
      </p:sp>
      <p:pic>
        <p:nvPicPr>
          <p:cNvPr id="5" name="Picture 4"/>
          <p:cNvPicPr>
            <a:picLocks noChangeAspect="1"/>
          </p:cNvPicPr>
          <p:nvPr/>
        </p:nvPicPr>
        <p:blipFill>
          <a:blip r:embed="rId2"/>
          <a:stretch>
            <a:fillRect/>
          </a:stretch>
        </p:blipFill>
        <p:spPr>
          <a:xfrm>
            <a:off x="1513268" y="1629493"/>
            <a:ext cx="5925823" cy="4674715"/>
          </a:xfrm>
          <a:prstGeom prst="rect">
            <a:avLst/>
          </a:prstGeom>
        </p:spPr>
      </p:pic>
    </p:spTree>
    <p:extLst>
      <p:ext uri="{BB962C8B-B14F-4D97-AF65-F5344CB8AC3E}">
        <p14:creationId xmlns:p14="http://schemas.microsoft.com/office/powerpoint/2010/main" val="19447537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678" y="0"/>
            <a:ext cx="7886700" cy="1325563"/>
          </a:xfrm>
        </p:spPr>
        <p:txBody>
          <a:bodyPr/>
          <a:lstStyle/>
          <a:p>
            <a:r>
              <a:rPr lang="en-US" dirty="0" smtClean="0"/>
              <a:t>2003</a:t>
            </a:r>
            <a:endParaRPr lang="en-US" dirty="0"/>
          </a:p>
        </p:txBody>
      </p:sp>
      <p:pic>
        <p:nvPicPr>
          <p:cNvPr id="4" name="Picture 3"/>
          <p:cNvPicPr>
            <a:picLocks noChangeAspect="1"/>
          </p:cNvPicPr>
          <p:nvPr/>
        </p:nvPicPr>
        <p:blipFill rotWithShape="1">
          <a:blip r:embed="rId2"/>
          <a:srcRect b="19285"/>
          <a:stretch/>
        </p:blipFill>
        <p:spPr>
          <a:xfrm>
            <a:off x="1150683" y="1143466"/>
            <a:ext cx="5234586" cy="4824780"/>
          </a:xfrm>
          <a:prstGeom prst="rect">
            <a:avLst/>
          </a:prstGeom>
        </p:spPr>
      </p:pic>
      <p:pic>
        <p:nvPicPr>
          <p:cNvPr id="5" name="Picture 4"/>
          <p:cNvPicPr>
            <a:picLocks noChangeAspect="1"/>
          </p:cNvPicPr>
          <p:nvPr/>
        </p:nvPicPr>
        <p:blipFill>
          <a:blip r:embed="rId3"/>
          <a:stretch>
            <a:fillRect/>
          </a:stretch>
        </p:blipFill>
        <p:spPr>
          <a:xfrm>
            <a:off x="6570893" y="1143466"/>
            <a:ext cx="1622485" cy="4687178"/>
          </a:xfrm>
          <a:prstGeom prst="rect">
            <a:avLst/>
          </a:prstGeom>
        </p:spPr>
      </p:pic>
      <p:sp>
        <p:nvSpPr>
          <p:cNvPr id="7" name="TextBox 6"/>
          <p:cNvSpPr txBox="1"/>
          <p:nvPr/>
        </p:nvSpPr>
        <p:spPr>
          <a:xfrm>
            <a:off x="1156737" y="5968246"/>
            <a:ext cx="7036641" cy="646331"/>
          </a:xfrm>
          <a:prstGeom prst="rect">
            <a:avLst/>
          </a:prstGeom>
          <a:noFill/>
        </p:spPr>
        <p:txBody>
          <a:bodyPr wrap="square" rtlCol="0">
            <a:spAutoFit/>
          </a:bodyPr>
          <a:lstStyle/>
          <a:p>
            <a:r>
              <a:rPr lang="en-US" b="1" dirty="0" smtClean="0"/>
              <a:t>Object Class Recognition by Unsupervised Scale-Invariant Learning</a:t>
            </a:r>
            <a:r>
              <a:rPr lang="en-US" dirty="0" smtClean="0"/>
              <a:t>, Fergus et al., </a:t>
            </a:r>
            <a:r>
              <a:rPr lang="en-US" i="1" dirty="0" smtClean="0"/>
              <a:t>CVPR</a:t>
            </a:r>
            <a:r>
              <a:rPr lang="en-US" dirty="0" smtClean="0"/>
              <a:t> 2003.</a:t>
            </a:r>
            <a:endParaRPr lang="en-US" dirty="0"/>
          </a:p>
        </p:txBody>
      </p:sp>
    </p:spTree>
    <p:extLst>
      <p:ext uri="{BB962C8B-B14F-4D97-AF65-F5344CB8AC3E}">
        <p14:creationId xmlns:p14="http://schemas.microsoft.com/office/powerpoint/2010/main" val="113317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3493" y="160609"/>
            <a:ext cx="6640138" cy="6497767"/>
          </a:xfrm>
          <a:prstGeom prst="rect">
            <a:avLst/>
          </a:prstGeom>
        </p:spPr>
      </p:pic>
    </p:spTree>
    <p:extLst>
      <p:ext uri="{BB962C8B-B14F-4D97-AF65-F5344CB8AC3E}">
        <p14:creationId xmlns:p14="http://schemas.microsoft.com/office/powerpoint/2010/main" val="31183873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4328" y="0"/>
            <a:ext cx="7886700" cy="1325563"/>
          </a:xfrm>
        </p:spPr>
        <p:txBody>
          <a:bodyPr/>
          <a:lstStyle/>
          <a:p>
            <a:r>
              <a:rPr lang="en-US" sz="4800" dirty="0" smtClean="0"/>
              <a:t>VQA: </a:t>
            </a:r>
            <a:r>
              <a:rPr lang="en-US" sz="3600" dirty="0" smtClean="0"/>
              <a:t>Visual Question Answering</a:t>
            </a:r>
            <a:endParaRPr lang="en-US" dirty="0"/>
          </a:p>
        </p:txBody>
      </p:sp>
      <p:sp>
        <p:nvSpPr>
          <p:cNvPr id="2" name="TextBox 1"/>
          <p:cNvSpPr txBox="1"/>
          <p:nvPr/>
        </p:nvSpPr>
        <p:spPr>
          <a:xfrm>
            <a:off x="678883" y="1133356"/>
            <a:ext cx="7852865" cy="5724644"/>
          </a:xfrm>
          <a:prstGeom prst="rect">
            <a:avLst/>
          </a:prstGeom>
          <a:noFill/>
        </p:spPr>
        <p:txBody>
          <a:bodyPr wrap="square" rtlCol="0">
            <a:spAutoFit/>
          </a:bodyPr>
          <a:lstStyle/>
          <a:p>
            <a:r>
              <a:rPr lang="en-US" sz="2400" dirty="0" smtClean="0"/>
              <a:t>Release dates</a:t>
            </a:r>
          </a:p>
          <a:p>
            <a:endParaRPr lang="en-US" dirty="0"/>
          </a:p>
          <a:p>
            <a:r>
              <a:rPr lang="en-US" dirty="0"/>
              <a:t>June 5th </a:t>
            </a:r>
            <a:r>
              <a:rPr lang="en-US" dirty="0" smtClean="0"/>
              <a:t>2015 (Sample release)</a:t>
            </a:r>
            <a:endParaRPr lang="en-US" dirty="0"/>
          </a:p>
          <a:p>
            <a:pPr marL="742950" lvl="1" indent="-285750">
              <a:buFont typeface="Arial" panose="020B0604020202020204" pitchFamily="34" charset="0"/>
              <a:buChar char="•"/>
            </a:pPr>
            <a:r>
              <a:rPr lang="en-US" dirty="0"/>
              <a:t>10k images from COCO train</a:t>
            </a:r>
          </a:p>
          <a:p>
            <a:pPr marL="742950" lvl="1" indent="-285750">
              <a:buFont typeface="Arial" panose="020B0604020202020204" pitchFamily="34" charset="0"/>
              <a:buChar char="•"/>
            </a:pPr>
            <a:r>
              <a:rPr lang="en-US" dirty="0"/>
              <a:t>30k questions (3 per image)</a:t>
            </a:r>
          </a:p>
          <a:p>
            <a:pPr marL="742950" lvl="1" indent="-285750">
              <a:buFont typeface="Arial" panose="020B0604020202020204" pitchFamily="34" charset="0"/>
              <a:buChar char="•"/>
            </a:pPr>
            <a:r>
              <a:rPr lang="en-US" dirty="0"/>
              <a:t>300k answers (10 per question)</a:t>
            </a:r>
          </a:p>
          <a:p>
            <a:pPr marL="742950" lvl="1" indent="-285750">
              <a:buFont typeface="Arial" panose="020B0604020202020204" pitchFamily="34" charset="0"/>
              <a:buChar char="•"/>
            </a:pPr>
            <a:r>
              <a:rPr lang="en-US" dirty="0"/>
              <a:t>Evaluation code</a:t>
            </a:r>
          </a:p>
          <a:p>
            <a:pPr marL="742950" lvl="1" indent="-285750">
              <a:buFont typeface="Arial" panose="020B0604020202020204" pitchFamily="34" charset="0"/>
              <a:buChar char="•"/>
            </a:pPr>
            <a:r>
              <a:rPr lang="en-US" dirty="0"/>
              <a:t>Helper code to parse the data</a:t>
            </a:r>
          </a:p>
          <a:p>
            <a:pPr marL="285750" indent="-285750">
              <a:buFont typeface="Arial" panose="020B0604020202020204" pitchFamily="34" charset="0"/>
              <a:buChar char="•"/>
            </a:pPr>
            <a:endParaRPr lang="en-US" dirty="0" smtClean="0"/>
          </a:p>
          <a:p>
            <a:r>
              <a:rPr lang="en-US" dirty="0" smtClean="0"/>
              <a:t>July 2015 (Beta release) </a:t>
            </a:r>
            <a:endParaRPr lang="en-US" dirty="0"/>
          </a:p>
          <a:p>
            <a:pPr marL="742950" lvl="1" indent="-285750">
              <a:buFont typeface="Arial" panose="020B0604020202020204" pitchFamily="34" charset="0"/>
              <a:buChar char="•"/>
            </a:pPr>
            <a:r>
              <a:rPr lang="en-US" dirty="0" smtClean="0"/>
              <a:t>100k </a:t>
            </a:r>
            <a:r>
              <a:rPr lang="en-US" dirty="0"/>
              <a:t>images</a:t>
            </a:r>
          </a:p>
          <a:p>
            <a:endParaRPr lang="en-US" dirty="0" smtClean="0"/>
          </a:p>
          <a:p>
            <a:r>
              <a:rPr lang="en-US" dirty="0" smtClean="0"/>
              <a:t>September 2015 (Full release) </a:t>
            </a:r>
            <a:endParaRPr lang="en-US" dirty="0"/>
          </a:p>
          <a:p>
            <a:pPr marL="742950" lvl="1" indent="-285750">
              <a:buFont typeface="Arial" panose="020B0604020202020204" pitchFamily="34" charset="0"/>
              <a:buChar char="•"/>
            </a:pPr>
            <a:r>
              <a:rPr lang="en-US" dirty="0" smtClean="0"/>
              <a:t>120k </a:t>
            </a:r>
            <a:r>
              <a:rPr lang="en-US" dirty="0"/>
              <a:t>COCO </a:t>
            </a:r>
            <a:r>
              <a:rPr lang="en-US" dirty="0" err="1"/>
              <a:t>train+val</a:t>
            </a:r>
            <a:r>
              <a:rPr lang="en-US" dirty="0"/>
              <a:t> images</a:t>
            </a:r>
          </a:p>
          <a:p>
            <a:pPr marL="742950" lvl="1" indent="-285750">
              <a:buFont typeface="Arial" panose="020B0604020202020204" pitchFamily="34" charset="0"/>
              <a:buChar char="•"/>
            </a:pPr>
            <a:r>
              <a:rPr lang="en-US" dirty="0"/>
              <a:t>An additional </a:t>
            </a:r>
            <a:r>
              <a:rPr lang="en-US" dirty="0" err="1"/>
              <a:t>val</a:t>
            </a:r>
            <a:r>
              <a:rPr lang="en-US" dirty="0"/>
              <a:t> set containing 60k “random” images from Flickr (not in COCO) to increase dataset diversity and to test generalization</a:t>
            </a:r>
          </a:p>
          <a:p>
            <a:pPr marL="742950" lvl="1" indent="-285750">
              <a:buFont typeface="Arial" panose="020B0604020202020204" pitchFamily="34" charset="0"/>
              <a:buChar char="•"/>
            </a:pPr>
            <a:r>
              <a:rPr lang="en-US" dirty="0" smtClean="0"/>
              <a:t>50k </a:t>
            </a:r>
            <a:r>
              <a:rPr lang="en-US" dirty="0"/>
              <a:t>abstract scenes to help focus on the higher level reasoning behind VQA</a:t>
            </a:r>
          </a:p>
          <a:p>
            <a:r>
              <a:rPr lang="en-US" dirty="0"/>
              <a:t/>
            </a:r>
            <a:br>
              <a:rPr lang="en-US" dirty="0"/>
            </a:br>
            <a:endParaRPr lang="en-US" dirty="0"/>
          </a:p>
        </p:txBody>
      </p:sp>
    </p:spTree>
    <p:extLst>
      <p:ext uri="{BB962C8B-B14F-4D97-AF65-F5344CB8AC3E}">
        <p14:creationId xmlns:p14="http://schemas.microsoft.com/office/powerpoint/2010/main" val="23460763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436" y="0"/>
            <a:ext cx="7886700" cy="1325563"/>
          </a:xfrm>
        </p:spPr>
        <p:txBody>
          <a:bodyPr/>
          <a:lstStyle/>
          <a:p>
            <a:r>
              <a:rPr lang="en-US" dirty="0" smtClean="0"/>
              <a:t>Lessons</a:t>
            </a:r>
            <a:endParaRPr lang="en-US" dirty="0"/>
          </a:p>
        </p:txBody>
      </p:sp>
      <p:sp>
        <p:nvSpPr>
          <p:cNvPr id="3" name="Content Placeholder 2"/>
          <p:cNvSpPr>
            <a:spLocks noGrp="1"/>
          </p:cNvSpPr>
          <p:nvPr>
            <p:ph idx="1"/>
          </p:nvPr>
        </p:nvSpPr>
        <p:spPr>
          <a:xfrm>
            <a:off x="615771" y="1529411"/>
            <a:ext cx="7886700" cy="4815730"/>
          </a:xfrm>
        </p:spPr>
        <p:txBody>
          <a:bodyPr>
            <a:normAutofit fontScale="92500" lnSpcReduction="20000"/>
          </a:bodyPr>
          <a:lstStyle/>
          <a:p>
            <a:r>
              <a:rPr lang="en-US" dirty="0" smtClean="0"/>
              <a:t>Diversity is essential</a:t>
            </a:r>
          </a:p>
          <a:p>
            <a:pPr lvl="1"/>
            <a:r>
              <a:rPr lang="en-US" dirty="0" smtClean="0"/>
              <a:t>Label diversity = research diversity</a:t>
            </a:r>
          </a:p>
          <a:p>
            <a:pPr lvl="1"/>
            <a:r>
              <a:rPr lang="en-US" dirty="0" smtClean="0"/>
              <a:t>Nearest neighbor != solved</a:t>
            </a:r>
          </a:p>
          <a:p>
            <a:pPr marL="0" indent="0">
              <a:buNone/>
            </a:pPr>
            <a:endParaRPr lang="en-US" dirty="0" smtClean="0"/>
          </a:p>
          <a:p>
            <a:r>
              <a:rPr lang="en-US" dirty="0" smtClean="0"/>
              <a:t>Increased stakes = increased “cheating”</a:t>
            </a:r>
          </a:p>
          <a:p>
            <a:pPr lvl="1"/>
            <a:r>
              <a:rPr lang="en-US" dirty="0" smtClean="0"/>
              <a:t>Test servers (Codalab.org)</a:t>
            </a:r>
          </a:p>
          <a:p>
            <a:endParaRPr lang="en-US" dirty="0" smtClean="0"/>
          </a:p>
          <a:p>
            <a:r>
              <a:rPr lang="en-US" dirty="0" smtClean="0"/>
              <a:t>Baselines are critical for understanding datasets</a:t>
            </a:r>
          </a:p>
          <a:p>
            <a:pPr lvl="1"/>
            <a:r>
              <a:rPr lang="en-US" dirty="0" smtClean="0"/>
              <a:t>Understanding algorithms = understanding data</a:t>
            </a:r>
          </a:p>
          <a:p>
            <a:endParaRPr lang="en-US" dirty="0" smtClean="0"/>
          </a:p>
          <a:p>
            <a:r>
              <a:rPr lang="en-US" dirty="0" smtClean="0"/>
              <a:t>Need to recognize the tradeoffs</a:t>
            </a:r>
          </a:p>
          <a:p>
            <a:pPr lvl="1"/>
            <a:r>
              <a:rPr lang="en-US" dirty="0"/>
              <a:t>Generalization != important</a:t>
            </a:r>
          </a:p>
          <a:p>
            <a:pPr lvl="1"/>
            <a:r>
              <a:rPr lang="en-US" dirty="0"/>
              <a:t>Video != important</a:t>
            </a:r>
          </a:p>
          <a:p>
            <a:endParaRPr lang="en-US" dirty="0" smtClean="0"/>
          </a:p>
          <a:p>
            <a:endParaRPr lang="en-US" dirty="0"/>
          </a:p>
        </p:txBody>
      </p:sp>
    </p:spTree>
    <p:extLst>
      <p:ext uri="{BB962C8B-B14F-4D97-AF65-F5344CB8AC3E}">
        <p14:creationId xmlns:p14="http://schemas.microsoft.com/office/powerpoint/2010/main" val="218066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938" y="1112101"/>
            <a:ext cx="7886700" cy="1325563"/>
          </a:xfrm>
        </p:spPr>
        <p:txBody>
          <a:bodyPr>
            <a:normAutofit/>
          </a:bodyPr>
          <a:lstStyle/>
          <a:p>
            <a:r>
              <a:rPr lang="en-US" sz="4000" dirty="0" smtClean="0"/>
              <a:t>Yet, another dataset paper…</a:t>
            </a:r>
            <a:endParaRPr lang="en-US" sz="4000" dirty="0"/>
          </a:p>
        </p:txBody>
      </p:sp>
      <p:sp>
        <p:nvSpPr>
          <p:cNvPr id="4" name="Title 1"/>
          <p:cNvSpPr txBox="1">
            <a:spLocks/>
          </p:cNvSpPr>
          <p:nvPr/>
        </p:nvSpPr>
        <p:spPr>
          <a:xfrm>
            <a:off x="2989778" y="3763003"/>
            <a:ext cx="53686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a:lstStyle>
          <a:p>
            <a:r>
              <a:rPr lang="en-US" sz="2400" dirty="0" smtClean="0"/>
              <a:t>…sometimes asking the right question is more important than the answer.</a:t>
            </a:r>
            <a:endParaRPr lang="en-US" sz="2400" dirty="0"/>
          </a:p>
        </p:txBody>
      </p:sp>
    </p:spTree>
    <p:extLst>
      <p:ext uri="{BB962C8B-B14F-4D97-AF65-F5344CB8AC3E}">
        <p14:creationId xmlns:p14="http://schemas.microsoft.com/office/powerpoint/2010/main" val="51007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921" y="-154547"/>
            <a:ext cx="7886700" cy="1325563"/>
          </a:xfrm>
        </p:spPr>
        <p:txBody>
          <a:bodyPr>
            <a:normAutofit/>
          </a:bodyPr>
          <a:lstStyle/>
          <a:p>
            <a:r>
              <a:rPr lang="en-US" sz="3600" dirty="0"/>
              <a:t>ETHZ Shape Classes</a:t>
            </a:r>
          </a:p>
        </p:txBody>
      </p:sp>
      <p:pic>
        <p:nvPicPr>
          <p:cNvPr id="4" name="Picture 3"/>
          <p:cNvPicPr>
            <a:picLocks noChangeAspect="1"/>
          </p:cNvPicPr>
          <p:nvPr/>
        </p:nvPicPr>
        <p:blipFill>
          <a:blip r:embed="rId2"/>
          <a:stretch>
            <a:fillRect/>
          </a:stretch>
        </p:blipFill>
        <p:spPr>
          <a:xfrm>
            <a:off x="1617163" y="895035"/>
            <a:ext cx="5949173" cy="5079888"/>
          </a:xfrm>
          <a:prstGeom prst="rect">
            <a:avLst/>
          </a:prstGeom>
        </p:spPr>
      </p:pic>
      <p:sp>
        <p:nvSpPr>
          <p:cNvPr id="5" name="TextBox 4"/>
          <p:cNvSpPr txBox="1"/>
          <p:nvPr/>
        </p:nvSpPr>
        <p:spPr>
          <a:xfrm>
            <a:off x="1546330" y="5974923"/>
            <a:ext cx="6316222" cy="584775"/>
          </a:xfrm>
          <a:prstGeom prst="rect">
            <a:avLst/>
          </a:prstGeom>
          <a:noFill/>
        </p:spPr>
        <p:txBody>
          <a:bodyPr wrap="square" rtlCol="0">
            <a:spAutoFit/>
          </a:bodyPr>
          <a:lstStyle/>
          <a:p>
            <a:r>
              <a:rPr lang="en-US" sz="1600" b="1" dirty="0" smtClean="0"/>
              <a:t>Object </a:t>
            </a:r>
            <a:r>
              <a:rPr lang="en-US" sz="1600" b="1" dirty="0"/>
              <a:t>Detection by Contour Segment Networks</a:t>
            </a:r>
          </a:p>
          <a:p>
            <a:r>
              <a:rPr lang="en-US" sz="1600" dirty="0" smtClean="0"/>
              <a:t>Ferrari et al., ECCV, 2006</a:t>
            </a:r>
            <a:r>
              <a:rPr lang="en-US" sz="1600" dirty="0"/>
              <a:t>.</a:t>
            </a:r>
          </a:p>
        </p:txBody>
      </p:sp>
    </p:spTree>
    <p:extLst>
      <p:ext uri="{BB962C8B-B14F-4D97-AF65-F5344CB8AC3E}">
        <p14:creationId xmlns:p14="http://schemas.microsoft.com/office/powerpoint/2010/main" val="9222741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543" y="72113"/>
            <a:ext cx="7886700" cy="1325563"/>
          </a:xfrm>
        </p:spPr>
        <p:txBody>
          <a:bodyPr/>
          <a:lstStyle/>
          <a:p>
            <a:r>
              <a:rPr lang="en-US" dirty="0" smtClean="0"/>
              <a:t>INRIA Person Dataset</a:t>
            </a:r>
            <a:endParaRPr lang="en-US" sz="2400" dirty="0"/>
          </a:p>
        </p:txBody>
      </p:sp>
      <p:sp>
        <p:nvSpPr>
          <p:cNvPr id="3" name="Content Placeholder 2"/>
          <p:cNvSpPr>
            <a:spLocks noGrp="1"/>
          </p:cNvSpPr>
          <p:nvPr>
            <p:ph idx="1"/>
          </p:nvPr>
        </p:nvSpPr>
        <p:spPr/>
        <p:txBody>
          <a:bodyPr/>
          <a:lstStyle/>
          <a:p>
            <a:endParaRPr lang="en-US" dirty="0" smtClean="0"/>
          </a:p>
          <a:p>
            <a:endParaRPr lang="en-US" dirty="0"/>
          </a:p>
          <a:p>
            <a:endParaRPr lang="en-US" dirty="0"/>
          </a:p>
        </p:txBody>
      </p:sp>
      <p:grpSp>
        <p:nvGrpSpPr>
          <p:cNvPr id="11" name="Group 10"/>
          <p:cNvGrpSpPr/>
          <p:nvPr/>
        </p:nvGrpSpPr>
        <p:grpSpPr>
          <a:xfrm>
            <a:off x="1187712" y="1465689"/>
            <a:ext cx="6679150" cy="4451536"/>
            <a:chOff x="1081914" y="1465689"/>
            <a:chExt cx="6679150" cy="4451536"/>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212" y="1465689"/>
              <a:ext cx="6672852" cy="4451536"/>
            </a:xfrm>
            <a:prstGeom prst="rect">
              <a:avLst/>
            </a:prstGeom>
          </p:spPr>
        </p:pic>
        <p:sp>
          <p:nvSpPr>
            <p:cNvPr id="6" name="Rectangle 5"/>
            <p:cNvSpPr/>
            <p:nvPr/>
          </p:nvSpPr>
          <p:spPr>
            <a:xfrm>
              <a:off x="3355319" y="1791016"/>
              <a:ext cx="1299808" cy="39976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81914" y="1791016"/>
              <a:ext cx="1299808" cy="39069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16344" y="2017726"/>
              <a:ext cx="1299808" cy="37709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716889" y="1881700"/>
              <a:ext cx="1515184" cy="39069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1103830" y="5950135"/>
            <a:ext cx="5588422" cy="646331"/>
          </a:xfrm>
          <a:prstGeom prst="rect">
            <a:avLst/>
          </a:prstGeom>
        </p:spPr>
        <p:txBody>
          <a:bodyPr wrap="square">
            <a:spAutoFit/>
          </a:bodyPr>
          <a:lstStyle/>
          <a:p>
            <a:r>
              <a:rPr lang="en-US" b="1" dirty="0"/>
              <a:t>Histograms of oriented gradients for human </a:t>
            </a:r>
            <a:r>
              <a:rPr lang="en-US" b="1" dirty="0" smtClean="0"/>
              <a:t>detection</a:t>
            </a:r>
            <a:r>
              <a:rPr lang="en-US" dirty="0" smtClean="0"/>
              <a:t>, </a:t>
            </a:r>
            <a:r>
              <a:rPr lang="en-US" dirty="0" err="1" smtClean="0"/>
              <a:t>Dalal</a:t>
            </a:r>
            <a:r>
              <a:rPr lang="en-US" dirty="0" smtClean="0"/>
              <a:t> and </a:t>
            </a:r>
            <a:r>
              <a:rPr lang="en-US" dirty="0" err="1" smtClean="0"/>
              <a:t>Triggs</a:t>
            </a:r>
            <a:r>
              <a:rPr lang="en-US" dirty="0" smtClean="0"/>
              <a:t>, CVPR 2005.</a:t>
            </a:r>
            <a:endParaRPr lang="en-US" dirty="0"/>
          </a:p>
        </p:txBody>
      </p:sp>
    </p:spTree>
    <p:extLst>
      <p:ext uri="{BB962C8B-B14F-4D97-AF65-F5344CB8AC3E}">
        <p14:creationId xmlns:p14="http://schemas.microsoft.com/office/powerpoint/2010/main" val="33946661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8109" y="1071135"/>
            <a:ext cx="6136974" cy="5194435"/>
          </a:xfrm>
          <a:prstGeom prst="rect">
            <a:avLst/>
          </a:prstGeom>
        </p:spPr>
      </p:pic>
      <p:sp>
        <p:nvSpPr>
          <p:cNvPr id="6" name="TextBox 5"/>
          <p:cNvSpPr txBox="1"/>
          <p:nvPr/>
        </p:nvSpPr>
        <p:spPr>
          <a:xfrm>
            <a:off x="193183" y="225381"/>
            <a:ext cx="3657600" cy="646331"/>
          </a:xfrm>
          <a:prstGeom prst="rect">
            <a:avLst/>
          </a:prstGeom>
          <a:noFill/>
        </p:spPr>
        <p:txBody>
          <a:bodyPr wrap="square" rtlCol="0">
            <a:spAutoFit/>
          </a:bodyPr>
          <a:lstStyle/>
          <a:p>
            <a:r>
              <a:rPr lang="en-US" sz="3600" dirty="0" smtClean="0">
                <a:latin typeface="Segoe UI Semilight" panose="020B0402040204020203" pitchFamily="34" charset="0"/>
                <a:cs typeface="Segoe UI Semilight" panose="020B0402040204020203" pitchFamily="34" charset="0"/>
              </a:rPr>
              <a:t>Caltech 101 </a:t>
            </a:r>
            <a:endParaRPr lang="en-US" sz="3600" dirty="0">
              <a:latin typeface="Segoe UI Semilight" panose="020B0402040204020203" pitchFamily="34" charset="0"/>
              <a:cs typeface="Segoe UI Semilight" panose="020B0402040204020203" pitchFamily="34" charset="0"/>
            </a:endParaRPr>
          </a:p>
        </p:txBody>
      </p:sp>
      <p:sp>
        <p:nvSpPr>
          <p:cNvPr id="7" name="TextBox 6"/>
          <p:cNvSpPr txBox="1"/>
          <p:nvPr/>
        </p:nvSpPr>
        <p:spPr>
          <a:xfrm>
            <a:off x="1590540" y="6265570"/>
            <a:ext cx="3657600" cy="338554"/>
          </a:xfrm>
          <a:prstGeom prst="rect">
            <a:avLst/>
          </a:prstGeom>
          <a:noFill/>
        </p:spPr>
        <p:txBody>
          <a:bodyPr wrap="square" rtlCol="0">
            <a:spAutoFit/>
          </a:bodyPr>
          <a:lstStyle/>
          <a:p>
            <a:r>
              <a:rPr lang="en-US" sz="1600" dirty="0" smtClean="0"/>
              <a:t>Antonio Torralba</a:t>
            </a:r>
            <a:endParaRPr lang="en-US" sz="1600" dirty="0"/>
          </a:p>
        </p:txBody>
      </p:sp>
    </p:spTree>
    <p:extLst>
      <p:ext uri="{BB962C8B-B14F-4D97-AF65-F5344CB8AC3E}">
        <p14:creationId xmlns:p14="http://schemas.microsoft.com/office/powerpoint/2010/main" val="3221081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742" t="2137" r="3541" b="5251"/>
          <a:stretch/>
        </p:blipFill>
        <p:spPr>
          <a:xfrm>
            <a:off x="5025652" y="1377272"/>
            <a:ext cx="3902622" cy="4581615"/>
          </a:xfrm>
          <a:prstGeom prst="rect">
            <a:avLst/>
          </a:prstGeom>
        </p:spPr>
      </p:pic>
      <p:sp>
        <p:nvSpPr>
          <p:cNvPr id="5" name="TextBox 4"/>
          <p:cNvSpPr txBox="1"/>
          <p:nvPr/>
        </p:nvSpPr>
        <p:spPr>
          <a:xfrm>
            <a:off x="5125791" y="1068611"/>
            <a:ext cx="1706450" cy="461665"/>
          </a:xfrm>
          <a:prstGeom prst="rect">
            <a:avLst/>
          </a:prstGeom>
          <a:noFill/>
        </p:spPr>
        <p:txBody>
          <a:bodyPr wrap="square" rtlCol="0">
            <a:spAutoFit/>
          </a:bodyPr>
          <a:lstStyle/>
          <a:p>
            <a:r>
              <a:rPr lang="en-US" sz="2400" dirty="0" smtClean="0"/>
              <a:t>Algorithm</a:t>
            </a:r>
            <a:endParaRPr lang="en-US" sz="2400" dirty="0"/>
          </a:p>
        </p:txBody>
      </p:sp>
      <p:sp>
        <p:nvSpPr>
          <p:cNvPr id="6" name="TextBox 5"/>
          <p:cNvSpPr txBox="1"/>
          <p:nvPr/>
        </p:nvSpPr>
        <p:spPr>
          <a:xfrm>
            <a:off x="7138111" y="1242476"/>
            <a:ext cx="1706450" cy="461665"/>
          </a:xfrm>
          <a:prstGeom prst="rect">
            <a:avLst/>
          </a:prstGeom>
          <a:noFill/>
        </p:spPr>
        <p:txBody>
          <a:bodyPr wrap="square" rtlCol="0">
            <a:spAutoFit/>
          </a:bodyPr>
          <a:lstStyle/>
          <a:p>
            <a:r>
              <a:rPr lang="en-US" sz="2400" dirty="0" smtClean="0"/>
              <a:t>Dataset</a:t>
            </a:r>
            <a:endParaRPr lang="en-US" sz="2400" dirty="0"/>
          </a:p>
        </p:txBody>
      </p:sp>
      <p:sp>
        <p:nvSpPr>
          <p:cNvPr id="3" name="Content Placeholder 2"/>
          <p:cNvSpPr>
            <a:spLocks noGrp="1"/>
          </p:cNvSpPr>
          <p:nvPr>
            <p:ph idx="1"/>
          </p:nvPr>
        </p:nvSpPr>
        <p:spPr>
          <a:xfrm>
            <a:off x="474104" y="1806307"/>
            <a:ext cx="4651687" cy="2540313"/>
          </a:xfrm>
        </p:spPr>
        <p:txBody>
          <a:bodyPr/>
          <a:lstStyle/>
          <a:p>
            <a:pPr marL="0" indent="0">
              <a:buNone/>
            </a:pPr>
            <a:r>
              <a:rPr lang="en-US" sz="3200" dirty="0" smtClean="0"/>
              <a:t>How to write a paper:</a:t>
            </a:r>
            <a:endParaRPr lang="en-US" dirty="0" smtClean="0"/>
          </a:p>
          <a:p>
            <a:pPr marL="0" indent="0">
              <a:buNone/>
            </a:pPr>
            <a:endParaRPr lang="en-US" sz="1050" dirty="0" smtClean="0"/>
          </a:p>
          <a:p>
            <a:pPr marL="0" indent="0">
              <a:buNone/>
            </a:pPr>
            <a:r>
              <a:rPr lang="en-US" sz="2400" dirty="0" smtClean="0"/>
              <a:t>1. Come up with algorithm.</a:t>
            </a:r>
          </a:p>
          <a:p>
            <a:pPr marL="0" indent="0">
              <a:buNone/>
            </a:pPr>
            <a:endParaRPr lang="en-US" sz="2400" dirty="0"/>
          </a:p>
          <a:p>
            <a:pPr marL="0" indent="0">
              <a:buNone/>
            </a:pPr>
            <a:r>
              <a:rPr lang="en-US" sz="2400" dirty="0" smtClean="0"/>
              <a:t>2. Find/create dataset that works.</a:t>
            </a:r>
          </a:p>
          <a:p>
            <a:pPr marL="0" indent="0">
              <a:buNone/>
            </a:pPr>
            <a:endParaRPr lang="en-US" sz="2400"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2779299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382</TotalTime>
  <Words>1335</Words>
  <Application>Microsoft Office PowerPoint</Application>
  <PresentationFormat>On-screen Show (4:3)</PresentationFormat>
  <Paragraphs>357</Paragraphs>
  <Slides>53</Slides>
  <Notes>4</Notes>
  <HiddenSlides>1</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Arial</vt:lpstr>
      <vt:lpstr>Calibri</vt:lpstr>
      <vt:lpstr>Calibri Light</vt:lpstr>
      <vt:lpstr>NimbusSanL-Regu</vt:lpstr>
      <vt:lpstr>Segoe UI</vt:lpstr>
      <vt:lpstr>Segoe UI Light</vt:lpstr>
      <vt:lpstr>Segoe UI Semilight</vt:lpstr>
      <vt:lpstr>Office Theme</vt:lpstr>
      <vt:lpstr>The Dataset Virus:  The Infection of Ideas Through Data</vt:lpstr>
      <vt:lpstr>Let’s look back…</vt:lpstr>
      <vt:lpstr>1973</vt:lpstr>
      <vt:lpstr>1973</vt:lpstr>
      <vt:lpstr>2003</vt:lpstr>
      <vt:lpstr>ETHZ Shape Classes</vt:lpstr>
      <vt:lpstr>INRIA Person Dataset</vt:lpstr>
      <vt:lpstr>PowerPoint Presentation</vt:lpstr>
      <vt:lpstr>PowerPoint Presentation</vt:lpstr>
      <vt:lpstr>PowerPoint Presentation</vt:lpstr>
      <vt:lpstr>The beginning of a new era…</vt:lpstr>
      <vt:lpstr>PowerPoint Presentation</vt:lpstr>
      <vt:lpstr>PASCAL VOC</vt:lpstr>
      <vt:lpstr>ImageNet   “the great enabler”</vt:lpstr>
      <vt:lpstr>SUN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Diversity</vt:lpstr>
      <vt:lpstr>Diversity</vt:lpstr>
      <vt:lpstr>Image Captions</vt:lpstr>
      <vt:lpstr>PowerPoint Presentation</vt:lpstr>
      <vt:lpstr>PowerPoint Presentation</vt:lpstr>
      <vt:lpstr>Timeline</vt:lpstr>
      <vt:lpstr>The Great Freak Out</vt:lpstr>
      <vt:lpstr>PowerPoint Presentation</vt:lpstr>
      <vt:lpstr>The Reckoning</vt:lpstr>
      <vt:lpstr>PowerPoint Presentation</vt:lpstr>
      <vt:lpstr>The Enlightening</vt:lpstr>
      <vt:lpstr>Evaluation Metrics</vt:lpstr>
      <vt:lpstr>Evaluation Metrics</vt:lpstr>
      <vt:lpstr>Evaluation Metrics</vt:lpstr>
      <vt:lpstr>Baselines</vt:lpstr>
      <vt:lpstr>PowerPoint Presentation</vt:lpstr>
      <vt:lpstr>PowerPoint Presentation</vt:lpstr>
      <vt:lpstr>PowerPoint Presentation</vt:lpstr>
      <vt:lpstr>PowerPoint Presentation</vt:lpstr>
      <vt:lpstr>Baselines</vt:lpstr>
      <vt:lpstr>PowerPoint Presentation</vt:lpstr>
      <vt:lpstr>PowerPoint Presentation</vt:lpstr>
      <vt:lpstr>A crazy zebra climbing a giraffe to get a better view.</vt:lpstr>
      <vt:lpstr>PowerPoint Presentation</vt:lpstr>
      <vt:lpstr>The Future…</vt:lpstr>
      <vt:lpstr>VQA: Visual Question Answering</vt:lpstr>
      <vt:lpstr>VQA: Visual Question Answering</vt:lpstr>
      <vt:lpstr>PowerPoint Presentation</vt:lpstr>
      <vt:lpstr>VQA: Visual Question Answering</vt:lpstr>
      <vt:lpstr>Lessons</vt:lpstr>
      <vt:lpstr>Yet, another dataset paper…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Dataset Virus:  The Infection of Ideas Through Data</dc:title>
  <dc:creator>Larry Zitnick</dc:creator>
  <cp:lastModifiedBy>Larry Zitnick</cp:lastModifiedBy>
  <cp:revision>48</cp:revision>
  <dcterms:created xsi:type="dcterms:W3CDTF">2015-06-07T17:00:54Z</dcterms:created>
  <dcterms:modified xsi:type="dcterms:W3CDTF">2015-06-11T17:23:40Z</dcterms:modified>
</cp:coreProperties>
</file>