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256" r:id="rId2"/>
    <p:sldId id="261" r:id="rId3"/>
    <p:sldId id="262" r:id="rId4"/>
    <p:sldId id="260" r:id="rId5"/>
    <p:sldId id="263" r:id="rId6"/>
    <p:sldId id="265" r:id="rId7"/>
    <p:sldId id="266" r:id="rId8"/>
    <p:sldId id="313" r:id="rId9"/>
    <p:sldId id="325" r:id="rId10"/>
    <p:sldId id="268" r:id="rId11"/>
    <p:sldId id="269" r:id="rId12"/>
    <p:sldId id="270" r:id="rId13"/>
    <p:sldId id="271" r:id="rId14"/>
    <p:sldId id="309" r:id="rId15"/>
    <p:sldId id="274" r:id="rId16"/>
    <p:sldId id="324" r:id="rId17"/>
    <p:sldId id="323" r:id="rId18"/>
    <p:sldId id="322" r:id="rId19"/>
    <p:sldId id="288" r:id="rId20"/>
    <p:sldId id="315" r:id="rId21"/>
    <p:sldId id="316" r:id="rId22"/>
    <p:sldId id="318" r:id="rId23"/>
    <p:sldId id="287" r:id="rId24"/>
    <p:sldId id="290" r:id="rId25"/>
    <p:sldId id="319" r:id="rId26"/>
    <p:sldId id="291" r:id="rId27"/>
    <p:sldId id="292" r:id="rId28"/>
    <p:sldId id="293" r:id="rId29"/>
    <p:sldId id="296" r:id="rId30"/>
    <p:sldId id="297" r:id="rId31"/>
    <p:sldId id="300" r:id="rId32"/>
    <p:sldId id="312" r:id="rId33"/>
    <p:sldId id="306" r:id="rId34"/>
    <p:sldId id="275" r:id="rId35"/>
    <p:sldId id="295" r:id="rId36"/>
    <p:sldId id="276" r:id="rId37"/>
    <p:sldId id="278" r:id="rId38"/>
    <p:sldId id="279" r:id="rId39"/>
    <p:sldId id="280" r:id="rId40"/>
    <p:sldId id="281" r:id="rId41"/>
    <p:sldId id="282" r:id="rId42"/>
    <p:sldId id="283" r:id="rId43"/>
    <p:sldId id="284" r:id="rId44"/>
    <p:sldId id="302" r:id="rId45"/>
    <p:sldId id="305" r:id="rId46"/>
    <p:sldId id="304" r:id="rId47"/>
    <p:sldId id="301" r:id="rId48"/>
    <p:sldId id="314" r:id="rId49"/>
    <p:sldId id="320" r:id="rId50"/>
    <p:sldId id="286"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D00B4"/>
    <a:srgbClr val="1000DE"/>
    <a:srgbClr val="5B9BD5"/>
    <a:srgbClr val="1D21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18" autoAdjust="0"/>
    <p:restoredTop sz="94660"/>
  </p:normalViewPr>
  <p:slideViewPr>
    <p:cSldViewPr snapToGrid="0">
      <p:cViewPr varScale="1">
        <p:scale>
          <a:sx n="68" d="100"/>
          <a:sy n="68" d="100"/>
        </p:scale>
        <p:origin x="120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3CB1A8-7995-4434-ACF0-881819E0ED2B}" type="datetimeFigureOut">
              <a:rPr lang="en-US" smtClean="0"/>
              <a:t>6/23/2014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E8A0D-0CAD-4326-8CF1-6461B4EFB8CD}" type="slidenum">
              <a:rPr lang="en-US" smtClean="0"/>
              <a:t>‹#›</a:t>
            </a:fld>
            <a:endParaRPr lang="en-US"/>
          </a:p>
        </p:txBody>
      </p:sp>
    </p:spTree>
    <p:extLst>
      <p:ext uri="{BB962C8B-B14F-4D97-AF65-F5344CB8AC3E}">
        <p14:creationId xmlns:p14="http://schemas.microsoft.com/office/powerpoint/2010/main" val="3917907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35,000 hours.</a:t>
            </a:r>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14</a:t>
            </a:fld>
            <a:endParaRPr lang="en-US"/>
          </a:p>
        </p:txBody>
      </p:sp>
    </p:spTree>
    <p:extLst>
      <p:ext uri="{BB962C8B-B14F-4D97-AF65-F5344CB8AC3E}">
        <p14:creationId xmlns:p14="http://schemas.microsoft.com/office/powerpoint/2010/main" val="1483097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One of challenge</a:t>
            </a:r>
            <a:r>
              <a:rPr lang="en-US" baseline="0" dirty="0" smtClean="0"/>
              <a:t>, xxx</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can ….do x, y, and z</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One efficient way xxx</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COCO</a:t>
            </a:r>
            <a:r>
              <a:rPr lang="en-US" baseline="0" dirty="0" smtClean="0"/>
              <a:t> dataset focus on object category that can be commonly found in everyday life.  Before going into collecting and annotating images, one question is how to find the common categories.  Here the word cloud shows the initial set of categories, which were obtained by looking at words in </a:t>
            </a:r>
            <a:r>
              <a:rPr lang="en-US" baseline="0" dirty="0" err="1" smtClean="0"/>
              <a:t>wordNet</a:t>
            </a:r>
            <a:r>
              <a:rPr lang="en-US" baseline="0" dirty="0" smtClean="0"/>
              <a:t>, </a:t>
            </a:r>
            <a:r>
              <a:rPr lang="en-US" baseline="0" dirty="0" err="1" smtClean="0"/>
              <a:t>wordBank</a:t>
            </a:r>
            <a:r>
              <a:rPr lang="en-US" baseline="0" dirty="0" smtClean="0"/>
              <a:t>, and SUN database.  However, we were not satisfied with category above because these well structured data might not well represent the common object in everyday life.</a:t>
            </a:r>
            <a:endParaRPr lang="en-US" dirty="0"/>
          </a:p>
        </p:txBody>
      </p:sp>
      <p:sp>
        <p:nvSpPr>
          <p:cNvPr id="4" name="投影片編號版面配置區 3"/>
          <p:cNvSpPr>
            <a:spLocks noGrp="1"/>
          </p:cNvSpPr>
          <p:nvPr>
            <p:ph type="sldNum" sz="quarter" idx="10"/>
          </p:nvPr>
        </p:nvSpPr>
        <p:spPr/>
        <p:txBody>
          <a:bodyPr/>
          <a:lstStyle/>
          <a:p>
            <a:fld id="{FA6589EE-1082-46E8-A7E3-14CF0450E91B}" type="slidenum">
              <a:rPr lang="en-US" smtClean="0"/>
              <a:t>16</a:t>
            </a:fld>
            <a:endParaRPr lang="en-US"/>
          </a:p>
        </p:txBody>
      </p:sp>
    </p:spTree>
    <p:extLst>
      <p:ext uri="{BB962C8B-B14F-4D97-AF65-F5344CB8AC3E}">
        <p14:creationId xmlns:p14="http://schemas.microsoft.com/office/powerpoint/2010/main" val="672679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the members in our team then voted for first 91 categories in COCO based on how well the category is defined and how often they appear.  Finally, we generated a set of categories that have balancing number in 11 </a:t>
            </a:r>
            <a:r>
              <a:rPr lang="en-US" baseline="0" dirty="0" err="1" smtClean="0"/>
              <a:t>supercategories</a:t>
            </a:r>
            <a:r>
              <a:rPr lang="en-US" baseline="0" dirty="0" smtClean="0"/>
              <a:t> such as animal, </a:t>
            </a:r>
            <a:r>
              <a:rPr lang="en-US" baseline="0" dirty="0" err="1" smtClean="0"/>
              <a:t>vehical</a:t>
            </a:r>
            <a:r>
              <a:rPr lang="en-US" baseline="0" dirty="0" smtClean="0"/>
              <a:t>, etc..  Also, all PASCAL categories are included for the continuation and comparison of existing object detection research.</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FA6589EE-1082-46E8-A7E3-14CF0450E91B}" type="slidenum">
              <a:rPr lang="en-US" smtClean="0"/>
              <a:t>18</a:t>
            </a:fld>
            <a:endParaRPr lang="en-US"/>
          </a:p>
        </p:txBody>
      </p:sp>
    </p:spTree>
    <p:extLst>
      <p:ext uri="{BB962C8B-B14F-4D97-AF65-F5344CB8AC3E}">
        <p14:creationId xmlns:p14="http://schemas.microsoft.com/office/powerpoint/2010/main" val="3194890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E8A0D-0CAD-4326-8CF1-6461B4EFB8CD}" type="slidenum">
              <a:rPr lang="en-US" smtClean="0"/>
              <a:t>30</a:t>
            </a:fld>
            <a:endParaRPr lang="en-US"/>
          </a:p>
        </p:txBody>
      </p:sp>
    </p:spTree>
    <p:extLst>
      <p:ext uri="{BB962C8B-B14F-4D97-AF65-F5344CB8AC3E}">
        <p14:creationId xmlns:p14="http://schemas.microsoft.com/office/powerpoint/2010/main" val="1255860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6589EE-1082-46E8-A7E3-14CF0450E91B}" type="slidenum">
              <a:rPr lang="en-US" smtClean="0"/>
              <a:t>32</a:t>
            </a:fld>
            <a:endParaRPr lang="en-US"/>
          </a:p>
        </p:txBody>
      </p:sp>
    </p:spTree>
    <p:extLst>
      <p:ext uri="{BB962C8B-B14F-4D97-AF65-F5344CB8AC3E}">
        <p14:creationId xmlns:p14="http://schemas.microsoft.com/office/powerpoint/2010/main" val="1390838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Expression more realistic</a:t>
            </a:r>
            <a:endParaRPr lang="en-US" dirty="0"/>
          </a:p>
        </p:txBody>
      </p:sp>
      <p:sp>
        <p:nvSpPr>
          <p:cNvPr id="4" name="Slide Number Placeholder 3"/>
          <p:cNvSpPr>
            <a:spLocks noGrp="1"/>
          </p:cNvSpPr>
          <p:nvPr>
            <p:ph type="sldNum" sz="quarter" idx="10"/>
          </p:nvPr>
        </p:nvSpPr>
        <p:spPr/>
        <p:txBody>
          <a:bodyPr/>
          <a:lstStyle/>
          <a:p>
            <a:fld id="{F6E8F78C-F30E-48EE-B9C4-9D4E25D05281}" type="slidenum">
              <a:rPr lang="en-US" smtClean="0"/>
              <a:t>49</a:t>
            </a:fld>
            <a:endParaRPr lang="en-US"/>
          </a:p>
        </p:txBody>
      </p:sp>
    </p:spTree>
    <p:extLst>
      <p:ext uri="{BB962C8B-B14F-4D97-AF65-F5344CB8AC3E}">
        <p14:creationId xmlns:p14="http://schemas.microsoft.com/office/powerpoint/2010/main" val="1477811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F37057C-41E5-43E9-963A-4CDC8122F5C5}" type="datetimeFigureOut">
              <a:rPr lang="en-US" smtClean="0"/>
              <a:t>6/23/2014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22E1CB-69E1-482F-8117-FE30A479F59C}" type="slidenum">
              <a:rPr lang="en-US" smtClean="0"/>
              <a:t>‹#›</a:t>
            </a:fld>
            <a:endParaRPr lang="en-US"/>
          </a:p>
        </p:txBody>
      </p:sp>
    </p:spTree>
    <p:extLst>
      <p:ext uri="{BB962C8B-B14F-4D97-AF65-F5344CB8AC3E}">
        <p14:creationId xmlns:p14="http://schemas.microsoft.com/office/powerpoint/2010/main" val="2333606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37057C-41E5-43E9-963A-4CDC8122F5C5}" type="datetimeFigureOut">
              <a:rPr lang="en-US" smtClean="0"/>
              <a:t>6/23/2014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22E1CB-69E1-482F-8117-FE30A479F59C}" type="slidenum">
              <a:rPr lang="en-US" smtClean="0"/>
              <a:t>‹#›</a:t>
            </a:fld>
            <a:endParaRPr lang="en-US"/>
          </a:p>
        </p:txBody>
      </p:sp>
    </p:spTree>
    <p:extLst>
      <p:ext uri="{BB962C8B-B14F-4D97-AF65-F5344CB8AC3E}">
        <p14:creationId xmlns:p14="http://schemas.microsoft.com/office/powerpoint/2010/main" val="1449101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37057C-41E5-43E9-963A-4CDC8122F5C5}" type="datetimeFigureOut">
              <a:rPr lang="en-US" smtClean="0"/>
              <a:t>6/23/2014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22E1CB-69E1-482F-8117-FE30A479F59C}" type="slidenum">
              <a:rPr lang="en-US" smtClean="0"/>
              <a:t>‹#›</a:t>
            </a:fld>
            <a:endParaRPr lang="en-US"/>
          </a:p>
        </p:txBody>
      </p:sp>
    </p:spTree>
    <p:extLst>
      <p:ext uri="{BB962C8B-B14F-4D97-AF65-F5344CB8AC3E}">
        <p14:creationId xmlns:p14="http://schemas.microsoft.com/office/powerpoint/2010/main" val="1514219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37057C-41E5-43E9-963A-4CDC8122F5C5}" type="datetimeFigureOut">
              <a:rPr lang="en-US" smtClean="0"/>
              <a:t>6/23/2014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22E1CB-69E1-482F-8117-FE30A479F59C}" type="slidenum">
              <a:rPr lang="en-US" smtClean="0"/>
              <a:t>‹#›</a:t>
            </a:fld>
            <a:endParaRPr lang="en-US"/>
          </a:p>
        </p:txBody>
      </p:sp>
    </p:spTree>
    <p:extLst>
      <p:ext uri="{BB962C8B-B14F-4D97-AF65-F5344CB8AC3E}">
        <p14:creationId xmlns:p14="http://schemas.microsoft.com/office/powerpoint/2010/main" val="2371441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37057C-41E5-43E9-963A-4CDC8122F5C5}" type="datetimeFigureOut">
              <a:rPr lang="en-US" smtClean="0"/>
              <a:t>6/23/2014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22E1CB-69E1-482F-8117-FE30A479F59C}" type="slidenum">
              <a:rPr lang="en-US" smtClean="0"/>
              <a:t>‹#›</a:t>
            </a:fld>
            <a:endParaRPr lang="en-US"/>
          </a:p>
        </p:txBody>
      </p:sp>
    </p:spTree>
    <p:extLst>
      <p:ext uri="{BB962C8B-B14F-4D97-AF65-F5344CB8AC3E}">
        <p14:creationId xmlns:p14="http://schemas.microsoft.com/office/powerpoint/2010/main" val="3837106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F37057C-41E5-43E9-963A-4CDC8122F5C5}" type="datetimeFigureOut">
              <a:rPr lang="en-US" smtClean="0"/>
              <a:t>6/23/2014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22E1CB-69E1-482F-8117-FE30A479F59C}" type="slidenum">
              <a:rPr lang="en-US" smtClean="0"/>
              <a:t>‹#›</a:t>
            </a:fld>
            <a:endParaRPr lang="en-US"/>
          </a:p>
        </p:txBody>
      </p:sp>
    </p:spTree>
    <p:extLst>
      <p:ext uri="{BB962C8B-B14F-4D97-AF65-F5344CB8AC3E}">
        <p14:creationId xmlns:p14="http://schemas.microsoft.com/office/powerpoint/2010/main" val="3380675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F37057C-41E5-43E9-963A-4CDC8122F5C5}" type="datetimeFigureOut">
              <a:rPr lang="en-US" smtClean="0"/>
              <a:t>6/23/2014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22E1CB-69E1-482F-8117-FE30A479F59C}" type="slidenum">
              <a:rPr lang="en-US" smtClean="0"/>
              <a:t>‹#›</a:t>
            </a:fld>
            <a:endParaRPr lang="en-US"/>
          </a:p>
        </p:txBody>
      </p:sp>
    </p:spTree>
    <p:extLst>
      <p:ext uri="{BB962C8B-B14F-4D97-AF65-F5344CB8AC3E}">
        <p14:creationId xmlns:p14="http://schemas.microsoft.com/office/powerpoint/2010/main" val="4159382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F37057C-41E5-43E9-963A-4CDC8122F5C5}" type="datetimeFigureOut">
              <a:rPr lang="en-US" smtClean="0"/>
              <a:t>6/23/2014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22E1CB-69E1-482F-8117-FE30A479F59C}" type="slidenum">
              <a:rPr lang="en-US" smtClean="0"/>
              <a:t>‹#›</a:t>
            </a:fld>
            <a:endParaRPr lang="en-US"/>
          </a:p>
        </p:txBody>
      </p:sp>
    </p:spTree>
    <p:extLst>
      <p:ext uri="{BB962C8B-B14F-4D97-AF65-F5344CB8AC3E}">
        <p14:creationId xmlns:p14="http://schemas.microsoft.com/office/powerpoint/2010/main" val="2578138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37057C-41E5-43E9-963A-4CDC8122F5C5}" type="datetimeFigureOut">
              <a:rPr lang="en-US" smtClean="0"/>
              <a:t>6/23/2014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22E1CB-69E1-482F-8117-FE30A479F59C}" type="slidenum">
              <a:rPr lang="en-US" smtClean="0"/>
              <a:t>‹#›</a:t>
            </a:fld>
            <a:endParaRPr lang="en-US"/>
          </a:p>
        </p:txBody>
      </p:sp>
    </p:spTree>
    <p:extLst>
      <p:ext uri="{BB962C8B-B14F-4D97-AF65-F5344CB8AC3E}">
        <p14:creationId xmlns:p14="http://schemas.microsoft.com/office/powerpoint/2010/main" val="2243287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37057C-41E5-43E9-963A-4CDC8122F5C5}" type="datetimeFigureOut">
              <a:rPr lang="en-US" smtClean="0"/>
              <a:t>6/23/2014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22E1CB-69E1-482F-8117-FE30A479F59C}" type="slidenum">
              <a:rPr lang="en-US" smtClean="0"/>
              <a:t>‹#›</a:t>
            </a:fld>
            <a:endParaRPr lang="en-US"/>
          </a:p>
        </p:txBody>
      </p:sp>
    </p:spTree>
    <p:extLst>
      <p:ext uri="{BB962C8B-B14F-4D97-AF65-F5344CB8AC3E}">
        <p14:creationId xmlns:p14="http://schemas.microsoft.com/office/powerpoint/2010/main" val="16201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37057C-41E5-43E9-963A-4CDC8122F5C5}" type="datetimeFigureOut">
              <a:rPr lang="en-US" smtClean="0"/>
              <a:t>6/23/2014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22E1CB-69E1-482F-8117-FE30A479F59C}" type="slidenum">
              <a:rPr lang="en-US" smtClean="0"/>
              <a:t>‹#›</a:t>
            </a:fld>
            <a:endParaRPr lang="en-US"/>
          </a:p>
        </p:txBody>
      </p:sp>
    </p:spTree>
    <p:extLst>
      <p:ext uri="{BB962C8B-B14F-4D97-AF65-F5344CB8AC3E}">
        <p14:creationId xmlns:p14="http://schemas.microsoft.com/office/powerpoint/2010/main" val="1654046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37057C-41E5-43E9-963A-4CDC8122F5C5}" type="datetimeFigureOut">
              <a:rPr lang="en-US" smtClean="0"/>
              <a:t>6/23/2014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22E1CB-69E1-482F-8117-FE30A479F59C}" type="slidenum">
              <a:rPr lang="en-US" smtClean="0"/>
              <a:t>‹#›</a:t>
            </a:fld>
            <a:endParaRPr lang="en-US"/>
          </a:p>
        </p:txBody>
      </p:sp>
    </p:spTree>
    <p:extLst>
      <p:ext uri="{BB962C8B-B14F-4D97-AF65-F5344CB8AC3E}">
        <p14:creationId xmlns:p14="http://schemas.microsoft.com/office/powerpoint/2010/main" val="5012718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34" Type="http://schemas.openxmlformats.org/officeDocument/2006/relationships/image" Target="../media/image33.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image" Target="../media/image32.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32" Type="http://schemas.openxmlformats.org/officeDocument/2006/relationships/image" Target="../media/image31.png"/><Relationship Id="rId37" Type="http://schemas.openxmlformats.org/officeDocument/2006/relationships/image" Target="../media/image36.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36" Type="http://schemas.openxmlformats.org/officeDocument/2006/relationships/image" Target="../media/image35.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 Id="rId35" Type="http://schemas.openxmlformats.org/officeDocument/2006/relationships/image" Target="../media/image34.png"/></Relationships>
</file>

<file path=ppt/slides/_rels/slide1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8.png"/><Relationship Id="rId3" Type="http://schemas.openxmlformats.org/officeDocument/2006/relationships/image" Target="../media/image70.png"/><Relationship Id="rId7" Type="http://schemas.openxmlformats.org/officeDocument/2006/relationships/image" Target="../media/image73.png"/><Relationship Id="rId12" Type="http://schemas.openxmlformats.org/officeDocument/2006/relationships/image" Target="../media/image77.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6.png"/><Relationship Id="rId5" Type="http://schemas.microsoft.com/office/2007/relationships/hdphoto" Target="../media/hdphoto1.wdp"/><Relationship Id="rId10" Type="http://schemas.openxmlformats.org/officeDocument/2006/relationships/image" Target="../media/image75.png"/><Relationship Id="rId4" Type="http://schemas.openxmlformats.org/officeDocument/2006/relationships/image" Target="../media/image71.png"/><Relationship Id="rId9" Type="http://schemas.microsoft.com/office/2007/relationships/hdphoto" Target="../media/hdphoto2.wdp"/></Relationships>
</file>

<file path=ppt/slides/_rels/slide3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18" Type="http://schemas.openxmlformats.org/officeDocument/2006/relationships/image" Target="../media/image105.png"/><Relationship Id="rId26" Type="http://schemas.openxmlformats.org/officeDocument/2006/relationships/image" Target="../media/image113.png"/><Relationship Id="rId39" Type="http://schemas.openxmlformats.org/officeDocument/2006/relationships/image" Target="../media/image126.png"/><Relationship Id="rId3" Type="http://schemas.openxmlformats.org/officeDocument/2006/relationships/image" Target="../media/image90.png"/><Relationship Id="rId21" Type="http://schemas.openxmlformats.org/officeDocument/2006/relationships/image" Target="../media/image108.png"/><Relationship Id="rId34" Type="http://schemas.openxmlformats.org/officeDocument/2006/relationships/image" Target="../media/image121.png"/><Relationship Id="rId7" Type="http://schemas.openxmlformats.org/officeDocument/2006/relationships/image" Target="../media/image94.png"/><Relationship Id="rId12" Type="http://schemas.openxmlformats.org/officeDocument/2006/relationships/image" Target="../media/image99.png"/><Relationship Id="rId17" Type="http://schemas.openxmlformats.org/officeDocument/2006/relationships/image" Target="../media/image104.png"/><Relationship Id="rId25" Type="http://schemas.openxmlformats.org/officeDocument/2006/relationships/image" Target="../media/image112.png"/><Relationship Id="rId33" Type="http://schemas.openxmlformats.org/officeDocument/2006/relationships/image" Target="../media/image120.png"/><Relationship Id="rId38" Type="http://schemas.openxmlformats.org/officeDocument/2006/relationships/image" Target="../media/image125.png"/><Relationship Id="rId2" Type="http://schemas.openxmlformats.org/officeDocument/2006/relationships/image" Target="../media/image89.png"/><Relationship Id="rId16" Type="http://schemas.openxmlformats.org/officeDocument/2006/relationships/image" Target="../media/image103.png"/><Relationship Id="rId20" Type="http://schemas.openxmlformats.org/officeDocument/2006/relationships/image" Target="../media/image107.png"/><Relationship Id="rId29"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98.png"/><Relationship Id="rId24" Type="http://schemas.openxmlformats.org/officeDocument/2006/relationships/image" Target="../media/image111.png"/><Relationship Id="rId32" Type="http://schemas.openxmlformats.org/officeDocument/2006/relationships/image" Target="../media/image119.png"/><Relationship Id="rId37" Type="http://schemas.openxmlformats.org/officeDocument/2006/relationships/image" Target="../media/image124.png"/><Relationship Id="rId40" Type="http://schemas.openxmlformats.org/officeDocument/2006/relationships/image" Target="../media/image127.png"/><Relationship Id="rId5" Type="http://schemas.openxmlformats.org/officeDocument/2006/relationships/image" Target="../media/image92.png"/><Relationship Id="rId15" Type="http://schemas.openxmlformats.org/officeDocument/2006/relationships/image" Target="../media/image102.png"/><Relationship Id="rId23" Type="http://schemas.openxmlformats.org/officeDocument/2006/relationships/image" Target="../media/image110.png"/><Relationship Id="rId28" Type="http://schemas.openxmlformats.org/officeDocument/2006/relationships/image" Target="../media/image115.png"/><Relationship Id="rId36" Type="http://schemas.openxmlformats.org/officeDocument/2006/relationships/image" Target="../media/image123.png"/><Relationship Id="rId10" Type="http://schemas.openxmlformats.org/officeDocument/2006/relationships/image" Target="../media/image97.png"/><Relationship Id="rId19" Type="http://schemas.openxmlformats.org/officeDocument/2006/relationships/image" Target="../media/image106.png"/><Relationship Id="rId31" Type="http://schemas.openxmlformats.org/officeDocument/2006/relationships/image" Target="../media/image118.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png"/><Relationship Id="rId22" Type="http://schemas.openxmlformats.org/officeDocument/2006/relationships/image" Target="../media/image109.png"/><Relationship Id="rId27" Type="http://schemas.openxmlformats.org/officeDocument/2006/relationships/image" Target="../media/image114.png"/><Relationship Id="rId30" Type="http://schemas.openxmlformats.org/officeDocument/2006/relationships/image" Target="../media/image117.png"/><Relationship Id="rId35" Type="http://schemas.openxmlformats.org/officeDocument/2006/relationships/image" Target="../media/image122.png"/></Relationships>
</file>

<file path=ppt/slides/_rels/slide41.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png"/><Relationship Id="rId18" Type="http://schemas.openxmlformats.org/officeDocument/2006/relationships/image" Target="../media/image144.png"/><Relationship Id="rId26" Type="http://schemas.openxmlformats.org/officeDocument/2006/relationships/image" Target="../media/image152.png"/><Relationship Id="rId39" Type="http://schemas.openxmlformats.org/officeDocument/2006/relationships/image" Target="../media/image165.png"/><Relationship Id="rId3" Type="http://schemas.openxmlformats.org/officeDocument/2006/relationships/image" Target="../media/image129.png"/><Relationship Id="rId21" Type="http://schemas.openxmlformats.org/officeDocument/2006/relationships/image" Target="../media/image147.png"/><Relationship Id="rId34" Type="http://schemas.openxmlformats.org/officeDocument/2006/relationships/image" Target="../media/image160.png"/><Relationship Id="rId7" Type="http://schemas.openxmlformats.org/officeDocument/2006/relationships/image" Target="../media/image133.png"/><Relationship Id="rId12" Type="http://schemas.openxmlformats.org/officeDocument/2006/relationships/image" Target="../media/image138.png"/><Relationship Id="rId17" Type="http://schemas.openxmlformats.org/officeDocument/2006/relationships/image" Target="../media/image143.png"/><Relationship Id="rId25" Type="http://schemas.openxmlformats.org/officeDocument/2006/relationships/image" Target="../media/image151.png"/><Relationship Id="rId33" Type="http://schemas.openxmlformats.org/officeDocument/2006/relationships/image" Target="../media/image159.png"/><Relationship Id="rId38" Type="http://schemas.openxmlformats.org/officeDocument/2006/relationships/image" Target="../media/image164.png"/><Relationship Id="rId2" Type="http://schemas.openxmlformats.org/officeDocument/2006/relationships/image" Target="../media/image128.png"/><Relationship Id="rId16" Type="http://schemas.openxmlformats.org/officeDocument/2006/relationships/image" Target="../media/image142.png"/><Relationship Id="rId20" Type="http://schemas.openxmlformats.org/officeDocument/2006/relationships/image" Target="../media/image146.png"/><Relationship Id="rId29"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image" Target="../media/image132.png"/><Relationship Id="rId11" Type="http://schemas.openxmlformats.org/officeDocument/2006/relationships/image" Target="../media/image137.png"/><Relationship Id="rId24" Type="http://schemas.openxmlformats.org/officeDocument/2006/relationships/image" Target="../media/image150.png"/><Relationship Id="rId32" Type="http://schemas.openxmlformats.org/officeDocument/2006/relationships/image" Target="../media/image158.png"/><Relationship Id="rId37" Type="http://schemas.openxmlformats.org/officeDocument/2006/relationships/image" Target="../media/image163.png"/><Relationship Id="rId5" Type="http://schemas.openxmlformats.org/officeDocument/2006/relationships/image" Target="../media/image131.png"/><Relationship Id="rId15" Type="http://schemas.openxmlformats.org/officeDocument/2006/relationships/image" Target="../media/image141.png"/><Relationship Id="rId23" Type="http://schemas.openxmlformats.org/officeDocument/2006/relationships/image" Target="../media/image149.png"/><Relationship Id="rId28" Type="http://schemas.openxmlformats.org/officeDocument/2006/relationships/image" Target="../media/image154.png"/><Relationship Id="rId36" Type="http://schemas.openxmlformats.org/officeDocument/2006/relationships/image" Target="../media/image162.png"/><Relationship Id="rId10" Type="http://schemas.openxmlformats.org/officeDocument/2006/relationships/image" Target="../media/image136.png"/><Relationship Id="rId19" Type="http://schemas.openxmlformats.org/officeDocument/2006/relationships/image" Target="../media/image145.png"/><Relationship Id="rId31" Type="http://schemas.openxmlformats.org/officeDocument/2006/relationships/image" Target="../media/image157.png"/><Relationship Id="rId4" Type="http://schemas.openxmlformats.org/officeDocument/2006/relationships/image" Target="../media/image130.png"/><Relationship Id="rId9" Type="http://schemas.openxmlformats.org/officeDocument/2006/relationships/image" Target="../media/image135.png"/><Relationship Id="rId14" Type="http://schemas.openxmlformats.org/officeDocument/2006/relationships/image" Target="../media/image140.png"/><Relationship Id="rId22" Type="http://schemas.openxmlformats.org/officeDocument/2006/relationships/image" Target="../media/image148.png"/><Relationship Id="rId27" Type="http://schemas.openxmlformats.org/officeDocument/2006/relationships/image" Target="../media/image153.png"/><Relationship Id="rId30" Type="http://schemas.openxmlformats.org/officeDocument/2006/relationships/image" Target="../media/image156.png"/><Relationship Id="rId35" Type="http://schemas.openxmlformats.org/officeDocument/2006/relationships/image" Target="../media/image161.png"/></Relationships>
</file>

<file path=ppt/slides/_rels/slide42.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77.png"/><Relationship Id="rId3" Type="http://schemas.openxmlformats.org/officeDocument/2006/relationships/image" Target="../media/image167.png"/><Relationship Id="rId7" Type="http://schemas.openxmlformats.org/officeDocument/2006/relationships/image" Target="../media/image171.png"/><Relationship Id="rId12" Type="http://schemas.openxmlformats.org/officeDocument/2006/relationships/image" Target="../media/image176.png"/><Relationship Id="rId2" Type="http://schemas.openxmlformats.org/officeDocument/2006/relationships/image" Target="../media/image166.png"/><Relationship Id="rId16" Type="http://schemas.openxmlformats.org/officeDocument/2006/relationships/image" Target="../media/image180.png"/><Relationship Id="rId1" Type="http://schemas.openxmlformats.org/officeDocument/2006/relationships/slideLayout" Target="../slideLayouts/slideLayout2.xml"/><Relationship Id="rId6" Type="http://schemas.openxmlformats.org/officeDocument/2006/relationships/image" Target="../media/image170.png"/><Relationship Id="rId11" Type="http://schemas.openxmlformats.org/officeDocument/2006/relationships/image" Target="../media/image175.png"/><Relationship Id="rId5" Type="http://schemas.openxmlformats.org/officeDocument/2006/relationships/image" Target="../media/image169.png"/><Relationship Id="rId15" Type="http://schemas.openxmlformats.org/officeDocument/2006/relationships/image" Target="../media/image179.png"/><Relationship Id="rId10" Type="http://schemas.openxmlformats.org/officeDocument/2006/relationships/image" Target="../media/image174.png"/><Relationship Id="rId4" Type="http://schemas.openxmlformats.org/officeDocument/2006/relationships/image" Target="../media/image168.png"/><Relationship Id="rId9" Type="http://schemas.openxmlformats.org/officeDocument/2006/relationships/image" Target="../media/image173.png"/><Relationship Id="rId14" Type="http://schemas.openxmlformats.org/officeDocument/2006/relationships/image" Target="../media/image178.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82.jpeg"/><Relationship Id="rId4" Type="http://schemas.openxmlformats.org/officeDocument/2006/relationships/image" Target="../media/image18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84.png"/></Relationships>
</file>

<file path=ppt/slides/_rels/slide49.xml.rels><?xml version="1.0" encoding="UTF-8" standalone="yes"?>
<Relationships xmlns="http://schemas.openxmlformats.org/package/2006/relationships"><Relationship Id="rId3" Type="http://schemas.openxmlformats.org/officeDocument/2006/relationships/image" Target="../media/image185.tmp"/><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1.jpg"/><Relationship Id="rId7" Type="http://schemas.openxmlformats.org/officeDocument/2006/relationships/image" Target="../media/image45.jpg"/><Relationship Id="rId2" Type="http://schemas.openxmlformats.org/officeDocument/2006/relationships/image" Target="../media/image40.jpg"/><Relationship Id="rId1" Type="http://schemas.openxmlformats.org/officeDocument/2006/relationships/slideLayout" Target="../slideLayouts/slideLayout2.xml"/><Relationship Id="rId6" Type="http://schemas.openxmlformats.org/officeDocument/2006/relationships/image" Target="../media/image44.jpg"/><Relationship Id="rId11" Type="http://schemas.openxmlformats.org/officeDocument/2006/relationships/image" Target="../media/image49.jpg"/><Relationship Id="rId5" Type="http://schemas.openxmlformats.org/officeDocument/2006/relationships/image" Target="../media/image43.jpg"/><Relationship Id="rId10" Type="http://schemas.openxmlformats.org/officeDocument/2006/relationships/image" Target="../media/image48.png"/><Relationship Id="rId4" Type="http://schemas.openxmlformats.org/officeDocument/2006/relationships/image" Target="../media/image42.jpg"/><Relationship Id="rId9" Type="http://schemas.openxmlformats.org/officeDocument/2006/relationships/image" Target="../media/image4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194990" y="-21266"/>
            <a:ext cx="10496918" cy="6985924"/>
            <a:chOff x="7028" y="-333"/>
            <a:chExt cx="10153838" cy="6757597"/>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8" y="4497279"/>
              <a:ext cx="1703373" cy="113558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7214" y="5621682"/>
              <a:ext cx="1703373" cy="113558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7307" y="5621682"/>
              <a:ext cx="1703373" cy="113558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7307" y="4497279"/>
              <a:ext cx="1703373" cy="113558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67400" y="4497279"/>
              <a:ext cx="1703373" cy="113558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7121" y="5621682"/>
              <a:ext cx="1703373" cy="1135582"/>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8" y="5621682"/>
              <a:ext cx="1703373" cy="1135582"/>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67400" y="5621682"/>
              <a:ext cx="1703373" cy="1135582"/>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97121" y="4497279"/>
              <a:ext cx="1703373" cy="1135582"/>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28" y="3372876"/>
              <a:ext cx="1703373" cy="1135582"/>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97121" y="3372876"/>
              <a:ext cx="1703373" cy="1135582"/>
            </a:xfrm>
            <a:prstGeom prst="rect">
              <a:avLst/>
            </a:prstGeom>
          </p:spPr>
        </p:pic>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87214" y="3372876"/>
              <a:ext cx="1703373" cy="1135582"/>
            </a:xfrm>
            <a:prstGeom prst="rect">
              <a:avLst/>
            </a:prstGeom>
          </p:spPr>
        </p:pic>
        <p:pic>
          <p:nvPicPr>
            <p:cNvPr id="17" name="Picture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77307" y="3372876"/>
              <a:ext cx="1703373" cy="1135582"/>
            </a:xfrm>
            <a:prstGeom prst="rect">
              <a:avLst/>
            </a:prstGeom>
          </p:spPr>
        </p:pic>
        <p:pic>
          <p:nvPicPr>
            <p:cNvPr id="18" name="Picture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67400" y="3372876"/>
              <a:ext cx="1703373" cy="1135582"/>
            </a:xfrm>
            <a:prstGeom prst="rect">
              <a:avLst/>
            </a:prstGeom>
          </p:spPr>
        </p:pic>
        <p:pic>
          <p:nvPicPr>
            <p:cNvPr id="19" name="Picture 1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767400" y="2248473"/>
              <a:ext cx="1703373" cy="1135582"/>
            </a:xfrm>
            <a:prstGeom prst="rect">
              <a:avLst/>
            </a:prstGeom>
          </p:spPr>
        </p:pic>
        <p:pic>
          <p:nvPicPr>
            <p:cNvPr id="20" name="Picture 1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077307" y="2248473"/>
              <a:ext cx="1703373" cy="1135582"/>
            </a:xfrm>
            <a:prstGeom prst="rect">
              <a:avLst/>
            </a:prstGeom>
          </p:spPr>
        </p:pic>
        <p:pic>
          <p:nvPicPr>
            <p:cNvPr id="21" name="Picture 2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387214" y="2248473"/>
              <a:ext cx="1703373" cy="1135582"/>
            </a:xfrm>
            <a:prstGeom prst="rect">
              <a:avLst/>
            </a:prstGeom>
          </p:spPr>
        </p:pic>
        <p:pic>
          <p:nvPicPr>
            <p:cNvPr id="22" name="Pictur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97121" y="2248473"/>
              <a:ext cx="1703373" cy="1135582"/>
            </a:xfrm>
            <a:prstGeom prst="rect">
              <a:avLst/>
            </a:prstGeom>
          </p:spPr>
        </p:pic>
        <p:pic>
          <p:nvPicPr>
            <p:cNvPr id="23" name="Picture 2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028" y="2248473"/>
              <a:ext cx="1703373" cy="1135582"/>
            </a:xfrm>
            <a:prstGeom prst="rect">
              <a:avLst/>
            </a:prstGeom>
          </p:spPr>
        </p:pic>
        <p:pic>
          <p:nvPicPr>
            <p:cNvPr id="24" name="Picture 2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028" y="1124070"/>
              <a:ext cx="1703373" cy="1135582"/>
            </a:xfrm>
            <a:prstGeom prst="rect">
              <a:avLst/>
            </a:prstGeom>
          </p:spPr>
        </p:pic>
        <p:pic>
          <p:nvPicPr>
            <p:cNvPr id="25" name="Picture 2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697121" y="1124070"/>
              <a:ext cx="1703373" cy="1135582"/>
            </a:xfrm>
            <a:prstGeom prst="rect">
              <a:avLst/>
            </a:prstGeom>
          </p:spPr>
        </p:pic>
        <p:pic>
          <p:nvPicPr>
            <p:cNvPr id="26" name="Picture 2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387214" y="1124070"/>
              <a:ext cx="1703373" cy="1135582"/>
            </a:xfrm>
            <a:prstGeom prst="rect">
              <a:avLst/>
            </a:prstGeom>
          </p:spPr>
        </p:pic>
        <p:pic>
          <p:nvPicPr>
            <p:cNvPr id="27" name="Picture 2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077307" y="1124070"/>
              <a:ext cx="1703373" cy="1135582"/>
            </a:xfrm>
            <a:prstGeom prst="rect">
              <a:avLst/>
            </a:prstGeom>
          </p:spPr>
        </p:pic>
        <p:pic>
          <p:nvPicPr>
            <p:cNvPr id="28" name="Picture 27"/>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767400" y="1124070"/>
              <a:ext cx="1703373" cy="1135582"/>
            </a:xfrm>
            <a:prstGeom prst="rect">
              <a:avLst/>
            </a:prstGeom>
          </p:spPr>
        </p:pic>
        <p:pic>
          <p:nvPicPr>
            <p:cNvPr id="29" name="Picture 28"/>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767400" y="-333"/>
              <a:ext cx="1703373" cy="1135582"/>
            </a:xfrm>
            <a:prstGeom prst="rect">
              <a:avLst/>
            </a:prstGeom>
          </p:spPr>
        </p:pic>
        <p:pic>
          <p:nvPicPr>
            <p:cNvPr id="30" name="Picture 2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077307" y="-333"/>
              <a:ext cx="1703373" cy="1135582"/>
            </a:xfrm>
            <a:prstGeom prst="rect">
              <a:avLst/>
            </a:prstGeom>
          </p:spPr>
        </p:pic>
        <p:pic>
          <p:nvPicPr>
            <p:cNvPr id="31" name="Picture 30"/>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387214" y="-333"/>
              <a:ext cx="1703373" cy="1135582"/>
            </a:xfrm>
            <a:prstGeom prst="rect">
              <a:avLst/>
            </a:prstGeom>
          </p:spPr>
        </p:pic>
        <p:pic>
          <p:nvPicPr>
            <p:cNvPr id="32" name="Picture 31"/>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697121" y="-333"/>
              <a:ext cx="1703373" cy="1135582"/>
            </a:xfrm>
            <a:prstGeom prst="rect">
              <a:avLst/>
            </a:prstGeom>
          </p:spPr>
        </p:pic>
        <p:pic>
          <p:nvPicPr>
            <p:cNvPr id="33" name="Picture 32"/>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028" y="-333"/>
              <a:ext cx="1703373" cy="1135582"/>
            </a:xfrm>
            <a:prstGeom prst="rect">
              <a:avLst/>
            </a:prstGeom>
          </p:spPr>
        </p:pic>
        <p:pic>
          <p:nvPicPr>
            <p:cNvPr id="34" name="Picture 33"/>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8457493" y="-333"/>
              <a:ext cx="1703373" cy="1135582"/>
            </a:xfrm>
            <a:prstGeom prst="rect">
              <a:avLst/>
            </a:prstGeom>
          </p:spPr>
        </p:pic>
        <p:pic>
          <p:nvPicPr>
            <p:cNvPr id="35" name="Picture 34"/>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8457493" y="1124070"/>
              <a:ext cx="1703373" cy="1135582"/>
            </a:xfrm>
            <a:prstGeom prst="rect">
              <a:avLst/>
            </a:prstGeom>
          </p:spPr>
        </p:pic>
        <p:pic>
          <p:nvPicPr>
            <p:cNvPr id="36" name="Picture 35"/>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8457493" y="2248473"/>
              <a:ext cx="1703373" cy="1135582"/>
            </a:xfrm>
            <a:prstGeom prst="rect">
              <a:avLst/>
            </a:prstGeom>
          </p:spPr>
        </p:pic>
        <p:pic>
          <p:nvPicPr>
            <p:cNvPr id="37" name="Picture 36"/>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8457493" y="3372876"/>
              <a:ext cx="1703373" cy="1135582"/>
            </a:xfrm>
            <a:prstGeom prst="rect">
              <a:avLst/>
            </a:prstGeom>
          </p:spPr>
        </p:pic>
        <p:pic>
          <p:nvPicPr>
            <p:cNvPr id="38" name="Picture 37"/>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8457493" y="4497279"/>
              <a:ext cx="1703373" cy="1135582"/>
            </a:xfrm>
            <a:prstGeom prst="rect">
              <a:avLst/>
            </a:prstGeom>
          </p:spPr>
        </p:pic>
        <p:pic>
          <p:nvPicPr>
            <p:cNvPr id="39" name="Picture 38"/>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3387214" y="4497279"/>
              <a:ext cx="1703373" cy="1135582"/>
            </a:xfrm>
            <a:prstGeom prst="rect">
              <a:avLst/>
            </a:prstGeom>
          </p:spPr>
        </p:pic>
        <p:pic>
          <p:nvPicPr>
            <p:cNvPr id="40" name="Picture 39"/>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8457493" y="5621682"/>
              <a:ext cx="1703373" cy="1135582"/>
            </a:xfrm>
            <a:prstGeom prst="rect">
              <a:avLst/>
            </a:prstGeom>
          </p:spPr>
        </p:pic>
      </p:grpSp>
      <p:sp>
        <p:nvSpPr>
          <p:cNvPr id="42" name="Rectangle 41"/>
          <p:cNvSpPr/>
          <p:nvPr/>
        </p:nvSpPr>
        <p:spPr>
          <a:xfrm>
            <a:off x="-194990" y="-21266"/>
            <a:ext cx="10496918" cy="6985924"/>
          </a:xfrm>
          <a:prstGeom prst="rect">
            <a:avLst/>
          </a:prstGeom>
          <a:solidFill>
            <a:srgbClr val="FFFFFF">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1457109"/>
            <a:ext cx="7772400" cy="1547685"/>
          </a:xfrm>
          <a:effectLst>
            <a:outerShdw blurRad="50800" dist="38100" dir="2700000" algn="tl" rotWithShape="0">
              <a:schemeClr val="bg1">
                <a:alpha val="40000"/>
              </a:schemeClr>
            </a:outerShdw>
          </a:effectLst>
        </p:spPr>
        <p:txBody>
          <a:bodyPr>
            <a:normAutofit/>
          </a:bodyPr>
          <a:lstStyle/>
          <a:p>
            <a:pPr algn="l"/>
            <a:r>
              <a:rPr lang="en-US" sz="4800" dirty="0"/>
              <a:t>Building Large Datasets to Represent the World </a:t>
            </a:r>
            <a:endParaRPr lang="en-US" sz="4800" dirty="0">
              <a:latin typeface="Segoe UI Semilight" panose="020B0402040204020203" pitchFamily="34" charset="0"/>
              <a:cs typeface="Segoe UI Semilight" panose="020B0402040204020203" pitchFamily="34" charset="0"/>
            </a:endParaRPr>
          </a:p>
        </p:txBody>
      </p:sp>
      <p:sp>
        <p:nvSpPr>
          <p:cNvPr id="3" name="Subtitle 2"/>
          <p:cNvSpPr>
            <a:spLocks noGrp="1"/>
          </p:cNvSpPr>
          <p:nvPr>
            <p:ph type="subTitle" idx="1"/>
          </p:nvPr>
        </p:nvSpPr>
        <p:spPr>
          <a:xfrm>
            <a:off x="685800" y="3495001"/>
            <a:ext cx="6858000" cy="867549"/>
          </a:xfrm>
          <a:effectLst>
            <a:outerShdw blurRad="50800" dist="38100" dir="2700000" algn="tl" rotWithShape="0">
              <a:schemeClr val="bg1">
                <a:alpha val="40000"/>
              </a:schemeClr>
            </a:outerShdw>
          </a:effectLst>
        </p:spPr>
        <p:txBody>
          <a:bodyPr>
            <a:normAutofit lnSpcReduction="10000"/>
          </a:bodyPr>
          <a:lstStyle/>
          <a:p>
            <a:pPr algn="l"/>
            <a:r>
              <a:rPr lang="en-US" sz="2800" dirty="0" smtClean="0">
                <a:latin typeface="Segoe UI Semilight" panose="020B0402040204020203" pitchFamily="34" charset="0"/>
                <a:cs typeface="Segoe UI Semilight" panose="020B0402040204020203" pitchFamily="34" charset="0"/>
              </a:rPr>
              <a:t>Larry Zitnick</a:t>
            </a:r>
          </a:p>
          <a:p>
            <a:pPr algn="l"/>
            <a:r>
              <a:rPr lang="en-US" dirty="0" smtClean="0">
                <a:latin typeface="Segoe UI Semilight" panose="020B0402040204020203" pitchFamily="34" charset="0"/>
                <a:cs typeface="Segoe UI Semilight" panose="020B0402040204020203" pitchFamily="34" charset="0"/>
              </a:rPr>
              <a:t>Microsoft Research</a:t>
            </a:r>
            <a:endParaRPr lang="en-US"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154717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9741" y="1969167"/>
            <a:ext cx="4329717" cy="1696748"/>
          </a:xfrm>
        </p:spPr>
        <p:txBody>
          <a:bodyPr/>
          <a:lstStyle/>
          <a:p>
            <a:r>
              <a:rPr lang="en-US" dirty="0" smtClean="0">
                <a:latin typeface="Segoe UI" panose="020B0502040204020203" pitchFamily="34" charset="0"/>
                <a:cs typeface="Segoe UI" panose="020B0502040204020203" pitchFamily="34" charset="0"/>
              </a:rPr>
              <a:t>Detection </a:t>
            </a:r>
            <a:r>
              <a:rPr lang="en-US" dirty="0">
                <a:latin typeface="Segoe UI" panose="020B0502040204020203" pitchFamily="34" charset="0"/>
                <a:cs typeface="Segoe UI" panose="020B0502040204020203" pitchFamily="34" charset="0"/>
              </a:rPr>
              <a:t>in </a:t>
            </a:r>
            <a:r>
              <a:rPr lang="en-US" dirty="0" smtClean="0">
                <a:latin typeface="Segoe UI" panose="020B0502040204020203" pitchFamily="34" charset="0"/>
                <a:cs typeface="Segoe UI" panose="020B0502040204020203" pitchFamily="34" charset="0"/>
              </a:rPr>
              <a:t>Context</a:t>
            </a:r>
          </a:p>
          <a:p>
            <a:r>
              <a:rPr lang="en-US" dirty="0" smtClean="0">
                <a:latin typeface="Segoe UI" panose="020B0502040204020203" pitchFamily="34" charset="0"/>
                <a:cs typeface="Segoe UI" panose="020B0502040204020203" pitchFamily="34" charset="0"/>
              </a:rPr>
              <a:t>Instance segmentation</a:t>
            </a:r>
          </a:p>
          <a:p>
            <a:r>
              <a:rPr lang="en-US" dirty="0">
                <a:latin typeface="Segoe UI" panose="020B0502040204020203" pitchFamily="34" charset="0"/>
                <a:cs typeface="Segoe UI" panose="020B0502040204020203" pitchFamily="34" charset="0"/>
              </a:rPr>
              <a:t>Non-iconic instances</a:t>
            </a:r>
          </a:p>
          <a:p>
            <a:endParaRPr lang="en-US" dirty="0">
              <a:latin typeface="Segoe UI" panose="020B0502040204020203" pitchFamily="34" charset="0"/>
              <a:cs typeface="Segoe UI" panose="020B0502040204020203" pitchFamily="34" charset="0"/>
            </a:endParaRPr>
          </a:p>
          <a:p>
            <a:endParaRPr lang="en-US" dirty="0">
              <a:latin typeface="Segoe UI" panose="020B0502040204020203" pitchFamily="34" charset="0"/>
              <a:cs typeface="Segoe UI" panose="020B0502040204020203" pitchFamily="34" charset="0"/>
            </a:endParaRPr>
          </a:p>
          <a:p>
            <a:endParaRPr lang="en-US" dirty="0">
              <a:latin typeface="Segoe UI" panose="020B0502040204020203" pitchFamily="34" charset="0"/>
              <a:cs typeface="Segoe UI" panose="020B0502040204020203" pitchFamily="34" charset="0"/>
            </a:endParaRPr>
          </a:p>
        </p:txBody>
      </p:sp>
      <p:grpSp>
        <p:nvGrpSpPr>
          <p:cNvPr id="4" name="Group 3"/>
          <p:cNvGrpSpPr/>
          <p:nvPr/>
        </p:nvGrpSpPr>
        <p:grpSpPr>
          <a:xfrm>
            <a:off x="462582" y="352314"/>
            <a:ext cx="3651160" cy="1159098"/>
            <a:chOff x="781989" y="1329749"/>
            <a:chExt cx="3651160" cy="1159098"/>
          </a:xfrm>
        </p:grpSpPr>
        <p:sp>
          <p:nvSpPr>
            <p:cNvPr id="5" name="Rectangle 4"/>
            <p:cNvSpPr/>
            <p:nvPr/>
          </p:nvSpPr>
          <p:spPr>
            <a:xfrm>
              <a:off x="781989" y="1329749"/>
              <a:ext cx="3651160" cy="1159098"/>
            </a:xfrm>
            <a:prstGeom prst="rect">
              <a:avLst/>
            </a:prstGeom>
            <a:solidFill>
              <a:srgbClr val="1D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989" y="1502468"/>
              <a:ext cx="3457575" cy="981075"/>
            </a:xfrm>
            <a:prstGeom prst="rect">
              <a:avLst/>
            </a:prstGeom>
          </p:spPr>
        </p:pic>
      </p:gr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1238" t="50937" b="5624"/>
          <a:stretch/>
        </p:blipFill>
        <p:spPr>
          <a:xfrm>
            <a:off x="2217052" y="3763850"/>
            <a:ext cx="4709895" cy="2617980"/>
          </a:xfrm>
          <a:prstGeom prst="rect">
            <a:avLst/>
          </a:prstGeom>
          <a:effectLst/>
        </p:spPr>
      </p:pic>
      <p:sp>
        <p:nvSpPr>
          <p:cNvPr id="8" name="Rectangle 7"/>
          <p:cNvSpPr/>
          <p:nvPr/>
        </p:nvSpPr>
        <p:spPr>
          <a:xfrm>
            <a:off x="0" y="0"/>
            <a:ext cx="9144000" cy="1616853"/>
          </a:xfrm>
          <a:prstGeom prst="rect">
            <a:avLst/>
          </a:prstGeom>
          <a:solidFill>
            <a:srgbClr val="1D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236" y="317888"/>
            <a:ext cx="3457575" cy="981075"/>
          </a:xfrm>
          <a:prstGeom prst="rect">
            <a:avLst/>
          </a:prstGeom>
        </p:spPr>
      </p:pic>
    </p:spTree>
    <p:extLst>
      <p:ext uri="{BB962C8B-B14F-4D97-AF65-F5344CB8AC3E}">
        <p14:creationId xmlns:p14="http://schemas.microsoft.com/office/powerpoint/2010/main" val="1511201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38876" y="0"/>
            <a:ext cx="7886700" cy="1325563"/>
          </a:xfrm>
        </p:spPr>
        <p:txBody>
          <a:bodyPr/>
          <a:lstStyle/>
          <a:p>
            <a:r>
              <a:rPr lang="en-US" dirty="0" smtClean="0"/>
              <a:t>Iconic object images</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69596" b="7693"/>
          <a:stretch/>
        </p:blipFill>
        <p:spPr>
          <a:xfrm>
            <a:off x="1899634" y="1250691"/>
            <a:ext cx="5537915" cy="4949001"/>
          </a:xfrm>
        </p:spPr>
      </p:pic>
    </p:spTree>
    <p:extLst>
      <p:ext uri="{BB962C8B-B14F-4D97-AF65-F5344CB8AC3E}">
        <p14:creationId xmlns:p14="http://schemas.microsoft.com/office/powerpoint/2010/main" val="2963101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38876" y="0"/>
            <a:ext cx="7886700" cy="1325563"/>
          </a:xfrm>
        </p:spPr>
        <p:txBody>
          <a:bodyPr/>
          <a:lstStyle/>
          <a:p>
            <a:r>
              <a:rPr lang="en-US" dirty="0" smtClean="0"/>
              <a:t>Iconic scene images</a:t>
            </a:r>
            <a:endParaRPr lang="en-US" dirty="0"/>
          </a:p>
        </p:txBody>
      </p:sp>
      <p:pic>
        <p:nvPicPr>
          <p:cNvPr id="6"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31820" r="33915" b="8103"/>
          <a:stretch/>
        </p:blipFill>
        <p:spPr>
          <a:xfrm>
            <a:off x="1577662" y="1325563"/>
            <a:ext cx="6143223" cy="4849631"/>
          </a:xfrm>
          <a:prstGeom prst="rect">
            <a:avLst/>
          </a:prstGeom>
        </p:spPr>
      </p:pic>
    </p:spTree>
    <p:extLst>
      <p:ext uri="{BB962C8B-B14F-4D97-AF65-F5344CB8AC3E}">
        <p14:creationId xmlns:p14="http://schemas.microsoft.com/office/powerpoint/2010/main" val="3188599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876" y="0"/>
            <a:ext cx="7886700" cy="1325563"/>
          </a:xfrm>
        </p:spPr>
        <p:txBody>
          <a:bodyPr/>
          <a:lstStyle/>
          <a:p>
            <a:r>
              <a:rPr lang="en-US" dirty="0" smtClean="0"/>
              <a:t>Non-iconic images</a:t>
            </a:r>
            <a:endParaRPr lang="en-US" dirty="0"/>
          </a:p>
        </p:txBody>
      </p:sp>
      <p:pic>
        <p:nvPicPr>
          <p:cNvPr id="5"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66847" b="8046"/>
          <a:stretch/>
        </p:blipFill>
        <p:spPr>
          <a:xfrm>
            <a:off x="1560756" y="1325563"/>
            <a:ext cx="5887423" cy="4806681"/>
          </a:xfrm>
          <a:prstGeom prst="rect">
            <a:avLst/>
          </a:prstGeom>
        </p:spPr>
      </p:pic>
    </p:spTree>
    <p:extLst>
      <p:ext uri="{BB962C8B-B14F-4D97-AF65-F5344CB8AC3E}">
        <p14:creationId xmlns:p14="http://schemas.microsoft.com/office/powerpoint/2010/main" val="2326554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933695" y="6316021"/>
            <a:ext cx="2095248" cy="4662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0390" y="152625"/>
            <a:ext cx="7886700" cy="1325563"/>
          </a:xfrm>
        </p:spPr>
        <p:txBody>
          <a:bodyPr/>
          <a:lstStyle/>
          <a:p>
            <a:r>
              <a:rPr lang="en-US" dirty="0" smtClean="0">
                <a:latin typeface="Segoe UI Semilight" panose="020B0402040204020203" pitchFamily="34" charset="0"/>
                <a:cs typeface="Segoe UI Semilight" panose="020B0402040204020203" pitchFamily="34" charset="0"/>
              </a:rPr>
              <a:t>MS COCO Stats</a:t>
            </a:r>
            <a:endParaRPr lang="en-US" dirty="0">
              <a:latin typeface="Segoe UI Semilight" panose="020B0402040204020203" pitchFamily="34" charset="0"/>
              <a:cs typeface="Segoe UI Semilight" panose="020B0402040204020203" pitchFamily="34" charset="0"/>
            </a:endParaRPr>
          </a:p>
        </p:txBody>
      </p:sp>
      <p:sp>
        <p:nvSpPr>
          <p:cNvPr id="3" name="Content Placeholder 2"/>
          <p:cNvSpPr>
            <a:spLocks noGrp="1"/>
          </p:cNvSpPr>
          <p:nvPr>
            <p:ph idx="1"/>
          </p:nvPr>
        </p:nvSpPr>
        <p:spPr>
          <a:xfrm>
            <a:off x="618668" y="1485618"/>
            <a:ext cx="5527451" cy="3028089"/>
          </a:xfrm>
        </p:spPr>
        <p:txBody>
          <a:bodyPr>
            <a:normAutofit/>
          </a:bodyPr>
          <a:lstStyle/>
          <a:p>
            <a:r>
              <a:rPr lang="en-US" sz="2400" dirty="0" smtClean="0"/>
              <a:t>70-90 object categories (things not stuff)</a:t>
            </a:r>
          </a:p>
          <a:p>
            <a:r>
              <a:rPr lang="en-US" sz="2400" dirty="0" smtClean="0"/>
              <a:t>330,000 images (~150k first release)</a:t>
            </a:r>
          </a:p>
          <a:p>
            <a:r>
              <a:rPr lang="en-US" sz="2400" dirty="0" smtClean="0"/>
              <a:t>2 million instances (400k people)</a:t>
            </a:r>
          </a:p>
          <a:p>
            <a:r>
              <a:rPr lang="en-US" sz="2400" dirty="0" smtClean="0"/>
              <a:t>Every instance is segmented</a:t>
            </a:r>
          </a:p>
          <a:p>
            <a:r>
              <a:rPr lang="en-US" sz="2400" dirty="0" smtClean="0"/>
              <a:t>7.7 instances </a:t>
            </a:r>
            <a:r>
              <a:rPr lang="en-US" sz="2400" dirty="0"/>
              <a:t>p</a:t>
            </a:r>
            <a:r>
              <a:rPr lang="en-US" sz="2400" dirty="0" smtClean="0"/>
              <a:t>er image (3.5 categories)</a:t>
            </a:r>
          </a:p>
          <a:p>
            <a:r>
              <a:rPr lang="en-US" sz="2400" dirty="0" smtClean="0"/>
              <a:t>5 sentences per image</a:t>
            </a:r>
          </a:p>
          <a:p>
            <a:endParaRPr lang="en-US" sz="2400" dirty="0"/>
          </a:p>
          <a:p>
            <a:endParaRPr lang="en-US" sz="24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8530" t="55332" r="16211" b="1"/>
          <a:stretch/>
        </p:blipFill>
        <p:spPr>
          <a:xfrm>
            <a:off x="6583706" y="234778"/>
            <a:ext cx="2073498" cy="6271377"/>
          </a:xfrm>
          <a:prstGeom prst="rect">
            <a:avLst/>
          </a:prstGeom>
        </p:spPr>
      </p:pic>
      <p:sp>
        <p:nvSpPr>
          <p:cNvPr id="5" name="Title 1"/>
          <p:cNvSpPr txBox="1">
            <a:spLocks/>
          </p:cNvSpPr>
          <p:nvPr/>
        </p:nvSpPr>
        <p:spPr>
          <a:xfrm>
            <a:off x="1299402" y="5305133"/>
            <a:ext cx="52164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latin typeface="Segoe UI Semilight" panose="020B0402040204020203" pitchFamily="34" charset="0"/>
                <a:cs typeface="Segoe UI Semilight" panose="020B0402040204020203" pitchFamily="34" charset="0"/>
              </a:rPr>
              <a:t>http://mscoco.org</a:t>
            </a:r>
            <a:endParaRPr lang="en-US" dirty="0">
              <a:latin typeface="Segoe UI Semilight" panose="020B0402040204020203" pitchFamily="34" charset="0"/>
              <a:cs typeface="Segoe UI Semilight" panose="020B0402040204020203" pitchFamily="34" charset="0"/>
            </a:endParaRPr>
          </a:p>
        </p:txBody>
      </p:sp>
      <p:sp>
        <p:nvSpPr>
          <p:cNvPr id="7" name="Rectangle 6"/>
          <p:cNvSpPr/>
          <p:nvPr/>
        </p:nvSpPr>
        <p:spPr>
          <a:xfrm>
            <a:off x="330359" y="4581286"/>
            <a:ext cx="5675143" cy="523220"/>
          </a:xfrm>
          <a:prstGeom prst="rect">
            <a:avLst/>
          </a:prstGeom>
        </p:spPr>
        <p:txBody>
          <a:bodyPr wrap="none">
            <a:spAutoFit/>
          </a:bodyPr>
          <a:lstStyle/>
          <a:p>
            <a:r>
              <a:rPr lang="en-US" sz="2800" dirty="0">
                <a:solidFill>
                  <a:srgbClr val="C00000"/>
                </a:solidFill>
              </a:rPr>
              <a:t>Over </a:t>
            </a:r>
            <a:r>
              <a:rPr lang="en-US" sz="2800" dirty="0" smtClean="0">
                <a:solidFill>
                  <a:srgbClr val="C00000"/>
                </a:solidFill>
              </a:rPr>
              <a:t>55,000 </a:t>
            </a:r>
            <a:r>
              <a:rPr lang="en-US" sz="2800" dirty="0">
                <a:solidFill>
                  <a:srgbClr val="C00000"/>
                </a:solidFill>
              </a:rPr>
              <a:t>worker hours </a:t>
            </a:r>
            <a:r>
              <a:rPr lang="en-US" sz="2800" dirty="0" smtClean="0">
                <a:solidFill>
                  <a:srgbClr val="C00000"/>
                </a:solidFill>
              </a:rPr>
              <a:t>(6+ </a:t>
            </a:r>
            <a:r>
              <a:rPr lang="en-US" sz="2800" dirty="0">
                <a:solidFill>
                  <a:srgbClr val="C00000"/>
                </a:solidFill>
              </a:rPr>
              <a:t>years)</a:t>
            </a:r>
          </a:p>
        </p:txBody>
      </p:sp>
    </p:spTree>
    <p:extLst>
      <p:ext uri="{BB962C8B-B14F-4D97-AF65-F5344CB8AC3E}">
        <p14:creationId xmlns:p14="http://schemas.microsoft.com/office/powerpoint/2010/main" val="16263714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195" y="1857956"/>
            <a:ext cx="7886700" cy="1325563"/>
          </a:xfrm>
        </p:spPr>
        <p:txBody>
          <a:bodyPr/>
          <a:lstStyle/>
          <a:p>
            <a:r>
              <a:rPr lang="en-US" dirty="0" smtClean="0">
                <a:latin typeface="Segoe UI Semilight" panose="020B0402040204020203" pitchFamily="34" charset="0"/>
                <a:cs typeface="Segoe UI Semilight" panose="020B0402040204020203" pitchFamily="34" charset="0"/>
              </a:rPr>
              <a:t>Lessons</a:t>
            </a:r>
            <a:endParaRPr lang="en-US"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060715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en-US"/>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958" t="8895" r="11748" b="10748"/>
          <a:stretch/>
        </p:blipFill>
        <p:spPr bwMode="auto">
          <a:xfrm>
            <a:off x="134099" y="759299"/>
            <a:ext cx="9201798" cy="5595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34621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325" y="-112304"/>
            <a:ext cx="7886700" cy="1325563"/>
          </a:xfrm>
        </p:spPr>
        <p:txBody>
          <a:bodyPr/>
          <a:lstStyle/>
          <a:p>
            <a:r>
              <a:rPr lang="en-US" dirty="0" smtClean="0"/>
              <a:t>Choosing categories</a:t>
            </a:r>
            <a:endParaRPr lang="en-US" dirty="0"/>
          </a:p>
        </p:txBody>
      </p:sp>
      <p:pic>
        <p:nvPicPr>
          <p:cNvPr id="5" name="Picture 4"/>
          <p:cNvPicPr>
            <a:picLocks noChangeAspect="1"/>
          </p:cNvPicPr>
          <p:nvPr/>
        </p:nvPicPr>
        <p:blipFill>
          <a:blip r:embed="rId2"/>
          <a:stretch>
            <a:fillRect/>
          </a:stretch>
        </p:blipFill>
        <p:spPr>
          <a:xfrm>
            <a:off x="-145658" y="0"/>
            <a:ext cx="9498331" cy="6858000"/>
          </a:xfrm>
          <a:prstGeom prst="rect">
            <a:avLst/>
          </a:prstGeom>
        </p:spPr>
      </p:pic>
      <p:sp>
        <p:nvSpPr>
          <p:cNvPr id="3" name="Oval Callout 2"/>
          <p:cNvSpPr/>
          <p:nvPr/>
        </p:nvSpPr>
        <p:spPr>
          <a:xfrm>
            <a:off x="3455301" y="105415"/>
            <a:ext cx="2969777" cy="1497026"/>
          </a:xfrm>
          <a:prstGeom prst="wedgeEllipseCallout">
            <a:avLst>
              <a:gd name="adj1" fmla="val 32028"/>
              <a:gd name="adj2" fmla="val 695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Bird</a:t>
            </a:r>
            <a:endParaRPr lang="en-US" dirty="0">
              <a:solidFill>
                <a:schemeClr val="tx1"/>
              </a:solidFill>
            </a:endParaRPr>
          </a:p>
        </p:txBody>
      </p:sp>
      <p:sp>
        <p:nvSpPr>
          <p:cNvPr id="7" name="Oval Callout 6"/>
          <p:cNvSpPr/>
          <p:nvPr/>
        </p:nvSpPr>
        <p:spPr>
          <a:xfrm>
            <a:off x="2422893" y="1602441"/>
            <a:ext cx="2064816" cy="1167056"/>
          </a:xfrm>
          <a:prstGeom prst="wedgeEllipseCallout">
            <a:avLst>
              <a:gd name="adj1" fmla="val -40179"/>
              <a:gd name="adj2" fmla="val 646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Cat</a:t>
            </a:r>
            <a:endParaRPr lang="en-US" dirty="0">
              <a:solidFill>
                <a:schemeClr val="tx1"/>
              </a:solidFill>
            </a:endParaRPr>
          </a:p>
        </p:txBody>
      </p:sp>
    </p:spTree>
    <p:extLst>
      <p:ext uri="{BB962C8B-B14F-4D97-AF65-F5344CB8AC3E}">
        <p14:creationId xmlns:p14="http://schemas.microsoft.com/office/powerpoint/2010/main" val="20249682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725" y="325129"/>
            <a:ext cx="7374760" cy="393890"/>
          </a:xfrm>
        </p:spPr>
        <p:txBody>
          <a:bodyPr>
            <a:noAutofit/>
          </a:bodyPr>
          <a:lstStyle/>
          <a:p>
            <a:pPr marL="0" indent="0">
              <a:buNone/>
            </a:pPr>
            <a:r>
              <a:rPr lang="en-US" sz="3200" dirty="0" smtClean="0">
                <a:latin typeface="Segoe UI Semilight" panose="020B0402040204020203" pitchFamily="34" charset="0"/>
                <a:cs typeface="Segoe UI Semilight" panose="020B0402040204020203" pitchFamily="34" charset="0"/>
              </a:rPr>
              <a:t>Object categories </a:t>
            </a:r>
            <a:r>
              <a:rPr lang="en-US" sz="2000" dirty="0" smtClean="0">
                <a:latin typeface="Segoe UI Semilight" panose="020B0402040204020203" pitchFamily="34" charset="0"/>
                <a:cs typeface="Segoe UI Semilight" panose="020B0402040204020203" pitchFamily="34" charset="0"/>
              </a:rPr>
              <a:t>(things not stuff)</a:t>
            </a:r>
          </a:p>
          <a:p>
            <a:pPr marL="0" indent="0">
              <a:buNone/>
            </a:pPr>
            <a:endParaRPr lang="en-US" sz="3200" dirty="0">
              <a:latin typeface="Segoe UI Semilight" panose="020B0402040204020203" pitchFamily="34" charset="0"/>
              <a:cs typeface="Segoe UI Semilight" panose="020B0402040204020203"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67" t="2611" r="43259" b="2941"/>
          <a:stretch/>
        </p:blipFill>
        <p:spPr>
          <a:xfrm>
            <a:off x="918134" y="1141587"/>
            <a:ext cx="6567623" cy="2508982"/>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6831" t="2415" r="746" b="3138"/>
          <a:stretch/>
        </p:blipFill>
        <p:spPr>
          <a:xfrm>
            <a:off x="1014197" y="3917993"/>
            <a:ext cx="4968765" cy="2508979"/>
          </a:xfrm>
          <a:prstGeom prst="rect">
            <a:avLst/>
          </a:prstGeom>
        </p:spPr>
      </p:pic>
    </p:spTree>
    <p:extLst>
      <p:ext uri="{BB962C8B-B14F-4D97-AF65-F5344CB8AC3E}">
        <p14:creationId xmlns:p14="http://schemas.microsoft.com/office/powerpoint/2010/main" val="35295157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Segoe UI Semilight" panose="020B0402040204020203" pitchFamily="34" charset="0"/>
                <a:cs typeface="Segoe UI Semilight" panose="020B0402040204020203" pitchFamily="34" charset="0"/>
              </a:rPr>
              <a:t>Pipeline</a:t>
            </a:r>
            <a:endParaRPr lang="en-US" dirty="0">
              <a:latin typeface="Segoe UI Semilight" panose="020B0402040204020203" pitchFamily="34" charset="0"/>
              <a:cs typeface="Segoe UI Semilight" panose="020B0402040204020203"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1076" b="6676"/>
          <a:stretch/>
        </p:blipFill>
        <p:spPr>
          <a:xfrm>
            <a:off x="538951" y="1840912"/>
            <a:ext cx="8066098" cy="2464640"/>
          </a:xfrm>
          <a:prstGeom prst="rect">
            <a:avLst/>
          </a:prstGeom>
        </p:spPr>
      </p:pic>
      <p:sp>
        <p:nvSpPr>
          <p:cNvPr id="5" name="TextBox 4"/>
          <p:cNvSpPr txBox="1"/>
          <p:nvPr/>
        </p:nvSpPr>
        <p:spPr>
          <a:xfrm>
            <a:off x="538951" y="4305551"/>
            <a:ext cx="2125526" cy="307777"/>
          </a:xfrm>
          <a:prstGeom prst="rect">
            <a:avLst/>
          </a:prstGeom>
          <a:noFill/>
        </p:spPr>
        <p:txBody>
          <a:bodyPr wrap="square" rtlCol="0">
            <a:spAutoFit/>
          </a:bodyPr>
          <a:lstStyle/>
          <a:p>
            <a:r>
              <a:rPr lang="en-US" sz="1400" dirty="0" smtClean="0"/>
              <a:t>1. Category labeling</a:t>
            </a:r>
            <a:endParaRPr lang="en-US" sz="1400" dirty="0"/>
          </a:p>
        </p:txBody>
      </p:sp>
      <p:sp>
        <p:nvSpPr>
          <p:cNvPr id="6" name="TextBox 5"/>
          <p:cNvSpPr txBox="1"/>
          <p:nvPr/>
        </p:nvSpPr>
        <p:spPr>
          <a:xfrm>
            <a:off x="3404272" y="4305552"/>
            <a:ext cx="2125526" cy="307777"/>
          </a:xfrm>
          <a:prstGeom prst="rect">
            <a:avLst/>
          </a:prstGeom>
          <a:noFill/>
        </p:spPr>
        <p:txBody>
          <a:bodyPr wrap="square" rtlCol="0">
            <a:spAutoFit/>
          </a:bodyPr>
          <a:lstStyle/>
          <a:p>
            <a:r>
              <a:rPr lang="en-US" sz="1400" dirty="0"/>
              <a:t>2</a:t>
            </a:r>
            <a:r>
              <a:rPr lang="en-US" sz="1400" dirty="0" smtClean="0"/>
              <a:t>. Instance spotting</a:t>
            </a:r>
            <a:endParaRPr lang="en-US" sz="1400" dirty="0"/>
          </a:p>
        </p:txBody>
      </p:sp>
      <p:sp>
        <p:nvSpPr>
          <p:cNvPr id="7" name="TextBox 6"/>
          <p:cNvSpPr txBox="1"/>
          <p:nvPr/>
        </p:nvSpPr>
        <p:spPr>
          <a:xfrm>
            <a:off x="6336207" y="4305550"/>
            <a:ext cx="2125526" cy="307777"/>
          </a:xfrm>
          <a:prstGeom prst="rect">
            <a:avLst/>
          </a:prstGeom>
          <a:noFill/>
        </p:spPr>
        <p:txBody>
          <a:bodyPr wrap="square" rtlCol="0">
            <a:spAutoFit/>
          </a:bodyPr>
          <a:lstStyle/>
          <a:p>
            <a:r>
              <a:rPr lang="en-US" sz="1400" dirty="0"/>
              <a:t>3</a:t>
            </a:r>
            <a:r>
              <a:rPr lang="en-US" sz="1400" dirty="0" smtClean="0"/>
              <a:t>. Instance segmentation</a:t>
            </a:r>
            <a:endParaRPr lang="en-US" sz="1400" dirty="0"/>
          </a:p>
        </p:txBody>
      </p:sp>
    </p:spTree>
    <p:extLst>
      <p:ext uri="{BB962C8B-B14F-4D97-AF65-F5344CB8AC3E}">
        <p14:creationId xmlns:p14="http://schemas.microsoft.com/office/powerpoint/2010/main" val="1131035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1" y="208811"/>
            <a:ext cx="7696199" cy="523220"/>
          </a:xfrm>
          <a:prstGeom prst="rect">
            <a:avLst/>
          </a:prstGeom>
        </p:spPr>
        <p:txBody>
          <a:bodyPr wrap="square">
            <a:spAutoFit/>
          </a:bodyPr>
          <a:lstStyle/>
          <a:p>
            <a:r>
              <a:rPr lang="en-US" sz="2800" dirty="0" smtClean="0"/>
              <a:t>Two professors converse </a:t>
            </a:r>
            <a:r>
              <a:rPr lang="en-US" sz="2800" dirty="0"/>
              <a:t>in front of a </a:t>
            </a:r>
            <a:r>
              <a:rPr lang="en-US" sz="2800" dirty="0" smtClean="0"/>
              <a:t>blackboard.</a:t>
            </a:r>
            <a:endParaRPr lang="en-US" sz="28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628" y="907472"/>
            <a:ext cx="8305799" cy="5682915"/>
          </a:xfrm>
          <a:prstGeom prst="rect">
            <a:avLst/>
          </a:prstGeom>
        </p:spPr>
      </p:pic>
    </p:spTree>
    <p:extLst>
      <p:ext uri="{BB962C8B-B14F-4D97-AF65-F5344CB8AC3E}">
        <p14:creationId xmlns:p14="http://schemas.microsoft.com/office/powerpoint/2010/main" val="2852185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5445" y="1217307"/>
            <a:ext cx="6350000" cy="4762500"/>
          </a:xfrm>
          <a:prstGeom prst="rect">
            <a:avLst/>
          </a:prstGeom>
        </p:spPr>
      </p:pic>
      <p:sp>
        <p:nvSpPr>
          <p:cNvPr id="6" name="Title 1"/>
          <p:cNvSpPr txBox="1">
            <a:spLocks/>
          </p:cNvSpPr>
          <p:nvPr/>
        </p:nvSpPr>
        <p:spPr>
          <a:xfrm>
            <a:off x="366637" y="117358"/>
            <a:ext cx="6730560" cy="11967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mtClean="0">
                <a:latin typeface="Segoe UI Semilight" panose="020B0402040204020203" pitchFamily="34" charset="0"/>
                <a:cs typeface="Segoe UI Semilight" panose="020B0402040204020203" pitchFamily="34" charset="0"/>
              </a:rPr>
              <a:t>Ambiguity</a:t>
            </a:r>
            <a:endParaRPr lang="en-US" sz="36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5483930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66637" y="117358"/>
            <a:ext cx="6730560" cy="1196714"/>
          </a:xfrm>
        </p:spPr>
        <p:txBody>
          <a:bodyPr>
            <a:normAutofit/>
          </a:bodyPr>
          <a:lstStyle/>
          <a:p>
            <a:r>
              <a:rPr lang="en-US" sz="3600" dirty="0" smtClean="0">
                <a:latin typeface="Segoe UI Semilight" panose="020B0402040204020203" pitchFamily="34" charset="0"/>
                <a:cs typeface="Segoe UI Semilight" panose="020B0402040204020203" pitchFamily="34" charset="0"/>
              </a:rPr>
              <a:t>Ambiguity</a:t>
            </a:r>
            <a:endParaRPr lang="en-US" sz="3600" dirty="0">
              <a:latin typeface="Segoe UI Semilight" panose="020B0402040204020203" pitchFamily="34" charset="0"/>
              <a:cs typeface="Segoe UI Semilight" panose="020B0402040204020203" pitchFamily="34" charset="0"/>
            </a:endParaRPr>
          </a:p>
        </p:txBody>
      </p:sp>
      <p:pic>
        <p:nvPicPr>
          <p:cNvPr id="9" name="Picture 8"/>
          <p:cNvPicPr>
            <a:picLocks noChangeAspect="1"/>
          </p:cNvPicPr>
          <p:nvPr/>
        </p:nvPicPr>
        <p:blipFill>
          <a:blip r:embed="rId2"/>
          <a:stretch>
            <a:fillRect/>
          </a:stretch>
        </p:blipFill>
        <p:spPr>
          <a:xfrm>
            <a:off x="1445444" y="1217307"/>
            <a:ext cx="6353283" cy="4844378"/>
          </a:xfrm>
          <a:prstGeom prst="rect">
            <a:avLst/>
          </a:prstGeom>
        </p:spPr>
      </p:pic>
      <p:grpSp>
        <p:nvGrpSpPr>
          <p:cNvPr id="3" name="Group 2"/>
          <p:cNvGrpSpPr/>
          <p:nvPr/>
        </p:nvGrpSpPr>
        <p:grpSpPr>
          <a:xfrm>
            <a:off x="7296263" y="2476199"/>
            <a:ext cx="1017347" cy="1856604"/>
            <a:chOff x="7296263" y="2476199"/>
            <a:chExt cx="1017347" cy="1856604"/>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4903" r="14979" b="29456"/>
            <a:stretch/>
          </p:blipFill>
          <p:spPr>
            <a:xfrm>
              <a:off x="7296263" y="2476199"/>
              <a:ext cx="1017347" cy="1211742"/>
            </a:xfrm>
            <a:prstGeom prst="rect">
              <a:avLst/>
            </a:prstGeom>
            <a:ln w="12700">
              <a:solidFill>
                <a:schemeClr val="tx1"/>
              </a:solidFill>
            </a:ln>
            <a:effectLst>
              <a:outerShdw blurRad="50800" dist="38100" dir="2700000" algn="tl" rotWithShape="0">
                <a:prstClr val="black">
                  <a:alpha val="40000"/>
                </a:prstClr>
              </a:outerShdw>
            </a:effectLst>
          </p:spPr>
        </p:pic>
        <p:sp>
          <p:nvSpPr>
            <p:cNvPr id="2" name="Right Arrow 1"/>
            <p:cNvSpPr/>
            <p:nvPr/>
          </p:nvSpPr>
          <p:spPr>
            <a:xfrm rot="16969117">
              <a:off x="7208247" y="3905881"/>
              <a:ext cx="575285" cy="278559"/>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7564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Segoe UI Semilight" panose="020B0402040204020203" pitchFamily="34" charset="0"/>
                <a:cs typeface="Segoe UI Semilight" panose="020B0402040204020203" pitchFamily="34" charset="0"/>
              </a:rPr>
              <a:t>Pipeline</a:t>
            </a:r>
            <a:endParaRPr lang="en-US" dirty="0">
              <a:latin typeface="Segoe UI Semilight" panose="020B0402040204020203" pitchFamily="34" charset="0"/>
              <a:cs typeface="Segoe UI Semilight" panose="020B0402040204020203"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1076" b="6676"/>
          <a:stretch/>
        </p:blipFill>
        <p:spPr>
          <a:xfrm>
            <a:off x="538951" y="1840912"/>
            <a:ext cx="8066098" cy="2464640"/>
          </a:xfrm>
          <a:prstGeom prst="rect">
            <a:avLst/>
          </a:prstGeom>
        </p:spPr>
      </p:pic>
      <p:sp>
        <p:nvSpPr>
          <p:cNvPr id="5" name="TextBox 4"/>
          <p:cNvSpPr txBox="1"/>
          <p:nvPr/>
        </p:nvSpPr>
        <p:spPr>
          <a:xfrm>
            <a:off x="538951" y="4305551"/>
            <a:ext cx="2125526" cy="307777"/>
          </a:xfrm>
          <a:prstGeom prst="rect">
            <a:avLst/>
          </a:prstGeom>
          <a:noFill/>
        </p:spPr>
        <p:txBody>
          <a:bodyPr wrap="square" rtlCol="0">
            <a:spAutoFit/>
          </a:bodyPr>
          <a:lstStyle/>
          <a:p>
            <a:r>
              <a:rPr lang="en-US" sz="1400" dirty="0" smtClean="0"/>
              <a:t>1. Category labeling</a:t>
            </a:r>
            <a:endParaRPr lang="en-US" sz="1400" dirty="0"/>
          </a:p>
        </p:txBody>
      </p:sp>
      <p:sp>
        <p:nvSpPr>
          <p:cNvPr id="6" name="TextBox 5"/>
          <p:cNvSpPr txBox="1"/>
          <p:nvPr/>
        </p:nvSpPr>
        <p:spPr>
          <a:xfrm>
            <a:off x="3404272" y="4305552"/>
            <a:ext cx="2125526" cy="307777"/>
          </a:xfrm>
          <a:prstGeom prst="rect">
            <a:avLst/>
          </a:prstGeom>
          <a:noFill/>
        </p:spPr>
        <p:txBody>
          <a:bodyPr wrap="square" rtlCol="0">
            <a:spAutoFit/>
          </a:bodyPr>
          <a:lstStyle/>
          <a:p>
            <a:r>
              <a:rPr lang="en-US" sz="1400" dirty="0"/>
              <a:t>2</a:t>
            </a:r>
            <a:r>
              <a:rPr lang="en-US" sz="1400" dirty="0" smtClean="0"/>
              <a:t>. Instance spotting</a:t>
            </a:r>
            <a:endParaRPr lang="en-US" sz="1400" dirty="0"/>
          </a:p>
        </p:txBody>
      </p:sp>
      <p:sp>
        <p:nvSpPr>
          <p:cNvPr id="7" name="TextBox 6"/>
          <p:cNvSpPr txBox="1"/>
          <p:nvPr/>
        </p:nvSpPr>
        <p:spPr>
          <a:xfrm>
            <a:off x="6336207" y="4305550"/>
            <a:ext cx="2125526" cy="307777"/>
          </a:xfrm>
          <a:prstGeom prst="rect">
            <a:avLst/>
          </a:prstGeom>
          <a:noFill/>
        </p:spPr>
        <p:txBody>
          <a:bodyPr wrap="square" rtlCol="0">
            <a:spAutoFit/>
          </a:bodyPr>
          <a:lstStyle/>
          <a:p>
            <a:r>
              <a:rPr lang="en-US" sz="1400" dirty="0"/>
              <a:t>3</a:t>
            </a:r>
            <a:r>
              <a:rPr lang="en-US" sz="1400" dirty="0" smtClean="0"/>
              <a:t>. Instance segmentation</a:t>
            </a:r>
            <a:endParaRPr lang="en-US" sz="1400" dirty="0"/>
          </a:p>
        </p:txBody>
      </p:sp>
    </p:spTree>
    <p:extLst>
      <p:ext uri="{BB962C8B-B14F-4D97-AF65-F5344CB8AC3E}">
        <p14:creationId xmlns:p14="http://schemas.microsoft.com/office/powerpoint/2010/main" val="3799868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026" y="190025"/>
            <a:ext cx="6730560" cy="1196714"/>
          </a:xfrm>
        </p:spPr>
        <p:txBody>
          <a:bodyPr>
            <a:normAutofit/>
          </a:bodyPr>
          <a:lstStyle/>
          <a:p>
            <a:r>
              <a:rPr lang="en-US" sz="3200" dirty="0" smtClean="0">
                <a:latin typeface="Segoe UI Semilight" panose="020B0402040204020203" pitchFamily="34" charset="0"/>
                <a:cs typeface="Segoe UI Semilight" panose="020B0402040204020203" pitchFamily="34" charset="0"/>
              </a:rPr>
              <a:t>Stage 2: Label all instances of people:</a:t>
            </a:r>
            <a:endParaRPr lang="en-US" sz="3200" dirty="0">
              <a:latin typeface="Segoe UI Semilight" panose="020B0402040204020203" pitchFamily="34" charset="0"/>
              <a:cs typeface="Segoe UI Semilight" panose="020B0402040204020203"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6296" y="1476059"/>
            <a:ext cx="6086580" cy="4564935"/>
          </a:xfrm>
          <a:prstGeom prst="rect">
            <a:avLst/>
          </a:prstGeom>
        </p:spPr>
      </p:pic>
    </p:spTree>
    <p:extLst>
      <p:ext uri="{BB962C8B-B14F-4D97-AF65-F5344CB8AC3E}">
        <p14:creationId xmlns:p14="http://schemas.microsoft.com/office/powerpoint/2010/main" val="56605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6296" y="1476059"/>
            <a:ext cx="6086580" cy="4564935"/>
          </a:xfrm>
          <a:prstGeom prst="rect">
            <a:avLst/>
          </a:prstGeom>
        </p:spPr>
      </p:pic>
      <p:sp>
        <p:nvSpPr>
          <p:cNvPr id="5" name="Title 1"/>
          <p:cNvSpPr>
            <a:spLocks noGrp="1"/>
          </p:cNvSpPr>
          <p:nvPr>
            <p:ph type="title"/>
          </p:nvPr>
        </p:nvSpPr>
        <p:spPr>
          <a:xfrm>
            <a:off x="560417" y="165803"/>
            <a:ext cx="6730560" cy="1196714"/>
          </a:xfrm>
        </p:spPr>
        <p:txBody>
          <a:bodyPr>
            <a:normAutofit/>
          </a:bodyPr>
          <a:lstStyle/>
          <a:p>
            <a:r>
              <a:rPr lang="en-US" sz="3600" dirty="0" smtClean="0">
                <a:latin typeface="Segoe UI Semilight" panose="020B0402040204020203" pitchFamily="34" charset="0"/>
                <a:cs typeface="Segoe UI Semilight" panose="020B0402040204020203" pitchFamily="34" charset="0"/>
              </a:rPr>
              <a:t>Stage 1: Are their any people?</a:t>
            </a:r>
            <a:endParaRPr lang="en-US" sz="3600" dirty="0">
              <a:latin typeface="Segoe UI Semilight" panose="020B0402040204020203" pitchFamily="34" charset="0"/>
              <a:cs typeface="Segoe UI Semilight" panose="020B0402040204020203" pitchFamily="34" charset="0"/>
            </a:endParaRPr>
          </a:p>
        </p:txBody>
      </p:sp>
      <p:pic>
        <p:nvPicPr>
          <p:cNvPr id="6" name="Picture 5"/>
          <p:cNvPicPr>
            <a:picLocks noChangeAspect="1"/>
          </p:cNvPicPr>
          <p:nvPr/>
        </p:nvPicPr>
        <p:blipFill>
          <a:blip r:embed="rId3"/>
          <a:stretch>
            <a:fillRect/>
          </a:stretch>
        </p:blipFill>
        <p:spPr>
          <a:xfrm>
            <a:off x="6824694" y="2647823"/>
            <a:ext cx="345549" cy="345549"/>
          </a:xfrm>
          <a:prstGeom prst="rect">
            <a:avLst/>
          </a:prstGeom>
        </p:spPr>
      </p:pic>
    </p:spTree>
    <p:extLst>
      <p:ext uri="{BB962C8B-B14F-4D97-AF65-F5344CB8AC3E}">
        <p14:creationId xmlns:p14="http://schemas.microsoft.com/office/powerpoint/2010/main" val="1667368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026" y="190025"/>
            <a:ext cx="6730560" cy="1196714"/>
          </a:xfrm>
        </p:spPr>
        <p:txBody>
          <a:bodyPr>
            <a:normAutofit/>
          </a:bodyPr>
          <a:lstStyle/>
          <a:p>
            <a:r>
              <a:rPr lang="en-US" sz="3200" dirty="0" smtClean="0">
                <a:latin typeface="Segoe UI Semilight" panose="020B0402040204020203" pitchFamily="34" charset="0"/>
                <a:cs typeface="Segoe UI Semilight" panose="020B0402040204020203" pitchFamily="34" charset="0"/>
              </a:rPr>
              <a:t>Stage 2: Label all instances of people:</a:t>
            </a:r>
            <a:endParaRPr lang="en-US" sz="3200" dirty="0">
              <a:latin typeface="Segoe UI Semilight" panose="020B0402040204020203" pitchFamily="34" charset="0"/>
              <a:cs typeface="Segoe UI Semilight" panose="020B0402040204020203"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6296" y="1476059"/>
            <a:ext cx="6086580" cy="4564935"/>
          </a:xfrm>
          <a:prstGeom prst="rect">
            <a:avLst/>
          </a:prstGeom>
        </p:spPr>
      </p:pic>
    </p:spTree>
    <p:extLst>
      <p:ext uri="{BB962C8B-B14F-4D97-AF65-F5344CB8AC3E}">
        <p14:creationId xmlns:p14="http://schemas.microsoft.com/office/powerpoint/2010/main" val="1211752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026" y="190025"/>
            <a:ext cx="6730560" cy="1196714"/>
          </a:xfrm>
        </p:spPr>
        <p:txBody>
          <a:bodyPr>
            <a:normAutofit/>
          </a:bodyPr>
          <a:lstStyle/>
          <a:p>
            <a:r>
              <a:rPr lang="en-US" sz="3200" dirty="0" smtClean="0">
                <a:latin typeface="Segoe UI Semilight" panose="020B0402040204020203" pitchFamily="34" charset="0"/>
                <a:cs typeface="Segoe UI Semilight" panose="020B0402040204020203" pitchFamily="34" charset="0"/>
              </a:rPr>
              <a:t>Stage 2: Label all instances of people:</a:t>
            </a:r>
            <a:endParaRPr lang="en-US" sz="3200" dirty="0">
              <a:latin typeface="Segoe UI Semilight" panose="020B0402040204020203" pitchFamily="34" charset="0"/>
              <a:cs typeface="Segoe UI Semilight" panose="020B0402040204020203"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6296" y="1476059"/>
            <a:ext cx="6086580" cy="4564935"/>
          </a:xfrm>
          <a:prstGeom prst="rect">
            <a:avLst/>
          </a:prstGeom>
        </p:spPr>
      </p:pic>
      <p:sp>
        <p:nvSpPr>
          <p:cNvPr id="4" name="Cross 3"/>
          <p:cNvSpPr/>
          <p:nvPr/>
        </p:nvSpPr>
        <p:spPr>
          <a:xfrm>
            <a:off x="6909472" y="2731090"/>
            <a:ext cx="230114" cy="242225"/>
          </a:xfrm>
          <a:prstGeom prst="plus">
            <a:avLst>
              <a:gd name="adj" fmla="val 4071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9405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Segoe UI Semilight" panose="020B0402040204020203" pitchFamily="34" charset="0"/>
                <a:cs typeface="Segoe UI Semilight" panose="020B0402040204020203" pitchFamily="34" charset="0"/>
              </a:rPr>
              <a:t>Pipeline</a:t>
            </a:r>
            <a:endParaRPr lang="en-US" dirty="0">
              <a:latin typeface="Segoe UI Semilight" panose="020B0402040204020203" pitchFamily="34" charset="0"/>
              <a:cs typeface="Segoe UI Semilight" panose="020B0402040204020203"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1076" b="6676"/>
          <a:stretch/>
        </p:blipFill>
        <p:spPr>
          <a:xfrm>
            <a:off x="538951" y="1840912"/>
            <a:ext cx="8066098" cy="2464640"/>
          </a:xfrm>
          <a:prstGeom prst="rect">
            <a:avLst/>
          </a:prstGeom>
        </p:spPr>
      </p:pic>
      <p:sp>
        <p:nvSpPr>
          <p:cNvPr id="5" name="TextBox 4"/>
          <p:cNvSpPr txBox="1"/>
          <p:nvPr/>
        </p:nvSpPr>
        <p:spPr>
          <a:xfrm>
            <a:off x="538951" y="4305551"/>
            <a:ext cx="2125526" cy="307777"/>
          </a:xfrm>
          <a:prstGeom prst="rect">
            <a:avLst/>
          </a:prstGeom>
          <a:noFill/>
        </p:spPr>
        <p:txBody>
          <a:bodyPr wrap="square" rtlCol="0">
            <a:spAutoFit/>
          </a:bodyPr>
          <a:lstStyle/>
          <a:p>
            <a:r>
              <a:rPr lang="en-US" sz="1400" dirty="0" smtClean="0"/>
              <a:t>1. Category labeling</a:t>
            </a:r>
            <a:endParaRPr lang="en-US" sz="1400" dirty="0"/>
          </a:p>
        </p:txBody>
      </p:sp>
      <p:sp>
        <p:nvSpPr>
          <p:cNvPr id="6" name="TextBox 5"/>
          <p:cNvSpPr txBox="1"/>
          <p:nvPr/>
        </p:nvSpPr>
        <p:spPr>
          <a:xfrm>
            <a:off x="3404272" y="4305552"/>
            <a:ext cx="2125526" cy="307777"/>
          </a:xfrm>
          <a:prstGeom prst="rect">
            <a:avLst/>
          </a:prstGeom>
          <a:noFill/>
        </p:spPr>
        <p:txBody>
          <a:bodyPr wrap="square" rtlCol="0">
            <a:spAutoFit/>
          </a:bodyPr>
          <a:lstStyle/>
          <a:p>
            <a:r>
              <a:rPr lang="en-US" sz="1400" dirty="0"/>
              <a:t>2</a:t>
            </a:r>
            <a:r>
              <a:rPr lang="en-US" sz="1400" dirty="0" smtClean="0"/>
              <a:t>. Instance spotting</a:t>
            </a:r>
            <a:endParaRPr lang="en-US" sz="1400" dirty="0"/>
          </a:p>
        </p:txBody>
      </p:sp>
      <p:sp>
        <p:nvSpPr>
          <p:cNvPr id="7" name="TextBox 6"/>
          <p:cNvSpPr txBox="1"/>
          <p:nvPr/>
        </p:nvSpPr>
        <p:spPr>
          <a:xfrm>
            <a:off x="6336207" y="4305550"/>
            <a:ext cx="2125526" cy="307777"/>
          </a:xfrm>
          <a:prstGeom prst="rect">
            <a:avLst/>
          </a:prstGeom>
          <a:noFill/>
        </p:spPr>
        <p:txBody>
          <a:bodyPr wrap="square" rtlCol="0">
            <a:spAutoFit/>
          </a:bodyPr>
          <a:lstStyle/>
          <a:p>
            <a:r>
              <a:rPr lang="en-US" sz="1400" dirty="0"/>
              <a:t>3</a:t>
            </a:r>
            <a:r>
              <a:rPr lang="en-US" sz="1400" dirty="0" smtClean="0"/>
              <a:t>. Instance segmentation</a:t>
            </a:r>
            <a:endParaRPr lang="en-US" sz="1400" dirty="0"/>
          </a:p>
        </p:txBody>
      </p:sp>
    </p:spTree>
    <p:extLst>
      <p:ext uri="{BB962C8B-B14F-4D97-AF65-F5344CB8AC3E}">
        <p14:creationId xmlns:p14="http://schemas.microsoft.com/office/powerpoint/2010/main" val="252322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Segoe UI Semilight" panose="020B0402040204020203" pitchFamily="34" charset="0"/>
                <a:cs typeface="Segoe UI Semilight" panose="020B0402040204020203" pitchFamily="34" charset="0"/>
              </a:rPr>
              <a:t>Segmentation</a:t>
            </a:r>
            <a:endParaRPr lang="en-US" dirty="0">
              <a:latin typeface="Segoe UI Semilight" panose="020B0402040204020203" pitchFamily="34" charset="0"/>
              <a:cs typeface="Segoe UI Semilight" panose="020B0402040204020203" pitchFamily="34" charset="0"/>
            </a:endParaRPr>
          </a:p>
        </p:txBody>
      </p:sp>
      <p:sp>
        <p:nvSpPr>
          <p:cNvPr id="5" name="TextBox 4"/>
          <p:cNvSpPr txBox="1"/>
          <p:nvPr/>
        </p:nvSpPr>
        <p:spPr>
          <a:xfrm>
            <a:off x="756953" y="2173970"/>
            <a:ext cx="7951042" cy="461665"/>
          </a:xfrm>
          <a:prstGeom prst="rect">
            <a:avLst/>
          </a:prstGeom>
          <a:noFill/>
        </p:spPr>
        <p:txBody>
          <a:bodyPr wrap="square" rtlCol="0">
            <a:spAutoFit/>
          </a:bodyPr>
          <a:lstStyle/>
          <a:p>
            <a:r>
              <a:rPr lang="en-US" sz="2400" dirty="0" smtClean="0"/>
              <a:t>2 million segmentations x $0.03 per segmentation = $60,000</a:t>
            </a:r>
            <a:endParaRPr lang="en-US" sz="2400" dirty="0"/>
          </a:p>
        </p:txBody>
      </p:sp>
      <p:sp>
        <p:nvSpPr>
          <p:cNvPr id="4" name="TextBox 3"/>
          <p:cNvSpPr txBox="1"/>
          <p:nvPr/>
        </p:nvSpPr>
        <p:spPr>
          <a:xfrm>
            <a:off x="756953" y="3337875"/>
            <a:ext cx="7951042" cy="461665"/>
          </a:xfrm>
          <a:prstGeom prst="rect">
            <a:avLst/>
          </a:prstGeom>
          <a:noFill/>
        </p:spPr>
        <p:txBody>
          <a:bodyPr wrap="square" rtlCol="0">
            <a:spAutoFit/>
          </a:bodyPr>
          <a:lstStyle/>
          <a:p>
            <a:r>
              <a:rPr lang="en-US" sz="2400" dirty="0" smtClean="0"/>
              <a:t>2 million segmentations x 20,000 per day = 100 days</a:t>
            </a:r>
            <a:endParaRPr lang="en-US" sz="2400" dirty="0"/>
          </a:p>
        </p:txBody>
      </p:sp>
      <p:sp>
        <p:nvSpPr>
          <p:cNvPr id="6" name="TextBox 5"/>
          <p:cNvSpPr txBox="1"/>
          <p:nvPr/>
        </p:nvSpPr>
        <p:spPr>
          <a:xfrm>
            <a:off x="756953" y="4501780"/>
            <a:ext cx="7951042" cy="461665"/>
          </a:xfrm>
          <a:prstGeom prst="rect">
            <a:avLst/>
          </a:prstGeom>
          <a:noFill/>
        </p:spPr>
        <p:txBody>
          <a:bodyPr wrap="square" rtlCol="0">
            <a:spAutoFit/>
          </a:bodyPr>
          <a:lstStyle/>
          <a:p>
            <a:r>
              <a:rPr lang="en-US" sz="2400" dirty="0" smtClean="0"/>
              <a:t>1.5 million sentences x 26,000 per day = 58 days</a:t>
            </a:r>
            <a:endParaRPr lang="en-US" sz="2400" dirty="0"/>
          </a:p>
        </p:txBody>
      </p:sp>
    </p:spTree>
    <p:extLst>
      <p:ext uri="{BB962C8B-B14F-4D97-AF65-F5344CB8AC3E}">
        <p14:creationId xmlns:p14="http://schemas.microsoft.com/office/powerpoint/2010/main" val="2324737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0240156" cy="6858000"/>
          </a:xfrm>
          <a:prstGeom prst="rect">
            <a:avLst/>
          </a:prstGeom>
        </p:spPr>
      </p:pic>
    </p:spTree>
    <p:extLst>
      <p:ext uri="{BB962C8B-B14F-4D97-AF65-F5344CB8AC3E}">
        <p14:creationId xmlns:p14="http://schemas.microsoft.com/office/powerpoint/2010/main" val="2899210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57375" y="1495425"/>
            <a:ext cx="8020050" cy="3724096"/>
          </a:xfrm>
          <a:prstGeom prst="rect">
            <a:avLst/>
          </a:prstGeom>
          <a:noFill/>
        </p:spPr>
        <p:txBody>
          <a:bodyPr wrap="square" rtlCol="0">
            <a:spAutoFit/>
          </a:bodyPr>
          <a:lstStyle/>
          <a:p>
            <a:r>
              <a:rPr lang="en-US" sz="5400" dirty="0" smtClean="0">
                <a:latin typeface="Segoe UI Semilight" panose="020B0402040204020203" pitchFamily="34" charset="0"/>
                <a:cs typeface="Segoe UI Semilight" panose="020B0402040204020203" pitchFamily="34" charset="0"/>
              </a:rPr>
              <a:t>Older</a:t>
            </a:r>
          </a:p>
          <a:p>
            <a:r>
              <a:rPr lang="en-US" sz="5400" dirty="0" smtClean="0">
                <a:latin typeface="Segoe UI Semilight" panose="020B0402040204020203" pitchFamily="34" charset="0"/>
                <a:cs typeface="Segoe UI Semilight" panose="020B0402040204020203" pitchFamily="34" charset="0"/>
              </a:rPr>
              <a:t>Distinguished</a:t>
            </a:r>
          </a:p>
          <a:p>
            <a:r>
              <a:rPr lang="en-US" sz="5400" dirty="0" smtClean="0">
                <a:latin typeface="Segoe UI Semilight" panose="020B0402040204020203" pitchFamily="34" charset="0"/>
                <a:cs typeface="Segoe UI Semilight" panose="020B0402040204020203" pitchFamily="34" charset="0"/>
              </a:rPr>
              <a:t>Blackboard (in front)</a:t>
            </a:r>
          </a:p>
          <a:p>
            <a:endParaRPr lang="en-US" sz="2000" dirty="0" smtClean="0">
              <a:latin typeface="Segoe UI Semilight" panose="020B0402040204020203" pitchFamily="34" charset="0"/>
              <a:cs typeface="Segoe UI Semilight" panose="020B0402040204020203" pitchFamily="34" charset="0"/>
            </a:endParaRPr>
          </a:p>
          <a:p>
            <a:r>
              <a:rPr lang="en-US" sz="5400" dirty="0" smtClean="0">
                <a:latin typeface="Segoe UI Semilight" panose="020B0402040204020203" pitchFamily="34" charset="0"/>
                <a:cs typeface="Segoe UI Semilight" panose="020B0402040204020203" pitchFamily="34" charset="0"/>
              </a:rPr>
              <a:t>Professor</a:t>
            </a:r>
            <a:endParaRPr lang="en-US" sz="5400" dirty="0">
              <a:latin typeface="Segoe UI Semilight" panose="020B0402040204020203" pitchFamily="34" charset="0"/>
              <a:cs typeface="Segoe UI Semilight" panose="020B0402040204020203" pitchFamily="34" charset="0"/>
            </a:endParaRPr>
          </a:p>
        </p:txBody>
      </p:sp>
      <p:cxnSp>
        <p:nvCxnSpPr>
          <p:cNvPr id="6" name="Straight Connector 5"/>
          <p:cNvCxnSpPr/>
          <p:nvPr/>
        </p:nvCxnSpPr>
        <p:spPr>
          <a:xfrm>
            <a:off x="733425" y="4181475"/>
            <a:ext cx="718185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00100" y="2514600"/>
            <a:ext cx="1057275" cy="1862048"/>
          </a:xfrm>
          <a:prstGeom prst="rect">
            <a:avLst/>
          </a:prstGeom>
          <a:noFill/>
        </p:spPr>
        <p:txBody>
          <a:bodyPr wrap="square" rtlCol="0">
            <a:spAutoFit/>
          </a:bodyPr>
          <a:lstStyle/>
          <a:p>
            <a:r>
              <a:rPr lang="en-US" sz="11500" dirty="0" smtClean="0">
                <a:latin typeface="Segoe UI Semilight" panose="020B0402040204020203" pitchFamily="34" charset="0"/>
                <a:cs typeface="Segoe UI Semilight" panose="020B0402040204020203" pitchFamily="34" charset="0"/>
              </a:rPr>
              <a:t>+</a:t>
            </a:r>
            <a:endParaRPr lang="en-US" sz="115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110118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6056" y="0"/>
            <a:ext cx="10272928" cy="6858000"/>
          </a:xfrm>
          <a:prstGeom prst="rect">
            <a:avLst/>
          </a:prstGeom>
        </p:spPr>
      </p:pic>
      <p:grpSp>
        <p:nvGrpSpPr>
          <p:cNvPr id="7" name="Group 6"/>
          <p:cNvGrpSpPr/>
          <p:nvPr/>
        </p:nvGrpSpPr>
        <p:grpSpPr>
          <a:xfrm>
            <a:off x="5017855" y="5182873"/>
            <a:ext cx="3497495" cy="1161730"/>
            <a:chOff x="4184435" y="5160347"/>
            <a:chExt cx="3497495" cy="1161730"/>
          </a:xfrm>
        </p:grpSpPr>
        <p:sp>
          <p:nvSpPr>
            <p:cNvPr id="5" name="Rounded Rectangle 4"/>
            <p:cNvSpPr/>
            <p:nvPr/>
          </p:nvSpPr>
          <p:spPr>
            <a:xfrm>
              <a:off x="4184435" y="5160347"/>
              <a:ext cx="3403268" cy="1161730"/>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263567" y="5295413"/>
              <a:ext cx="3418363" cy="954107"/>
            </a:xfrm>
            <a:prstGeom prst="rect">
              <a:avLst/>
            </a:prstGeom>
            <a:noFill/>
          </p:spPr>
          <p:txBody>
            <a:bodyPr wrap="square" rtlCol="0">
              <a:spAutoFit/>
            </a:bodyPr>
            <a:lstStyle/>
            <a:p>
              <a:r>
                <a:rPr lang="en-US" sz="1600" dirty="0"/>
                <a:t>http://opensurfaces.cs.cornell.edu</a:t>
              </a:r>
              <a:r>
                <a:rPr lang="en-US" sz="1600" dirty="0" smtClean="0"/>
                <a:t>/</a:t>
              </a:r>
            </a:p>
            <a:p>
              <a:endParaRPr lang="en-US" dirty="0"/>
            </a:p>
            <a:p>
              <a:r>
                <a:rPr lang="en-US" sz="1100" dirty="0"/>
                <a:t>Sean Bell, Paul Upchurch, Noah Snavely, </a:t>
              </a:r>
              <a:r>
                <a:rPr lang="en-US" sz="1100" dirty="0" err="1"/>
                <a:t>Kavita</a:t>
              </a:r>
              <a:r>
                <a:rPr lang="en-US" sz="1100" dirty="0"/>
                <a:t> </a:t>
              </a:r>
              <a:r>
                <a:rPr lang="en-US" sz="1100" dirty="0" err="1" smtClean="0"/>
                <a:t>Bala</a:t>
              </a:r>
              <a:r>
                <a:rPr lang="en-US" sz="1100" dirty="0" smtClean="0"/>
                <a:t>, Cornell University.</a:t>
              </a:r>
              <a:endParaRPr lang="en-US" sz="1100" dirty="0"/>
            </a:p>
          </p:txBody>
        </p:sp>
      </p:grpSp>
    </p:spTree>
    <p:extLst>
      <p:ext uri="{BB962C8B-B14F-4D97-AF65-F5344CB8AC3E}">
        <p14:creationId xmlns:p14="http://schemas.microsoft.com/office/powerpoint/2010/main" val="3183242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0240156" cy="6858000"/>
          </a:xfrm>
          <a:prstGeom prst="rect">
            <a:avLst/>
          </a:prstGeom>
        </p:spPr>
      </p:pic>
      <p:sp>
        <p:nvSpPr>
          <p:cNvPr id="2" name="Freeform 1"/>
          <p:cNvSpPr/>
          <p:nvPr/>
        </p:nvSpPr>
        <p:spPr>
          <a:xfrm>
            <a:off x="3045981" y="1005234"/>
            <a:ext cx="2270861" cy="3560710"/>
          </a:xfrm>
          <a:custGeom>
            <a:avLst/>
            <a:gdLst>
              <a:gd name="connsiteX0" fmla="*/ 1126347 w 2270861"/>
              <a:gd name="connsiteY0" fmla="*/ 0 h 3560710"/>
              <a:gd name="connsiteX1" fmla="*/ 938623 w 2270861"/>
              <a:gd name="connsiteY1" fmla="*/ 36334 h 3560710"/>
              <a:gd name="connsiteX2" fmla="*/ 829622 w 2270861"/>
              <a:gd name="connsiteY2" fmla="*/ 193781 h 3560710"/>
              <a:gd name="connsiteX3" fmla="*/ 865955 w 2270861"/>
              <a:gd name="connsiteY3" fmla="*/ 351227 h 3560710"/>
              <a:gd name="connsiteX4" fmla="*/ 968901 w 2270861"/>
              <a:gd name="connsiteY4" fmla="*/ 466284 h 3560710"/>
              <a:gd name="connsiteX5" fmla="*/ 908345 w 2270861"/>
              <a:gd name="connsiteY5" fmla="*/ 617675 h 3560710"/>
              <a:gd name="connsiteX6" fmla="*/ 629786 w 2270861"/>
              <a:gd name="connsiteY6" fmla="*/ 611619 h 3560710"/>
              <a:gd name="connsiteX7" fmla="*/ 193781 w 2270861"/>
              <a:gd name="connsiteY7" fmla="*/ 569230 h 3560710"/>
              <a:gd name="connsiteX8" fmla="*/ 0 w 2270861"/>
              <a:gd name="connsiteY8" fmla="*/ 635841 h 3560710"/>
              <a:gd name="connsiteX9" fmla="*/ 102946 w 2270861"/>
              <a:gd name="connsiteY9" fmla="*/ 769065 h 3560710"/>
              <a:gd name="connsiteX10" fmla="*/ 339116 w 2270861"/>
              <a:gd name="connsiteY10" fmla="*/ 829622 h 3560710"/>
              <a:gd name="connsiteX11" fmla="*/ 635842 w 2270861"/>
              <a:gd name="connsiteY11" fmla="*/ 890178 h 3560710"/>
              <a:gd name="connsiteX12" fmla="*/ 956790 w 2270861"/>
              <a:gd name="connsiteY12" fmla="*/ 896234 h 3560710"/>
              <a:gd name="connsiteX13" fmla="*/ 1029457 w 2270861"/>
              <a:gd name="connsiteY13" fmla="*/ 1308016 h 3560710"/>
              <a:gd name="connsiteX14" fmla="*/ 1356461 w 2270861"/>
              <a:gd name="connsiteY14" fmla="*/ 1653187 h 3560710"/>
              <a:gd name="connsiteX15" fmla="*/ 1320128 w 2270861"/>
              <a:gd name="connsiteY15" fmla="*/ 1834856 h 3560710"/>
              <a:gd name="connsiteX16" fmla="*/ 1096069 w 2270861"/>
              <a:gd name="connsiteY16" fmla="*/ 2077081 h 3560710"/>
              <a:gd name="connsiteX17" fmla="*/ 956790 w 2270861"/>
              <a:gd name="connsiteY17" fmla="*/ 2834035 h 3560710"/>
              <a:gd name="connsiteX18" fmla="*/ 926512 w 2270861"/>
              <a:gd name="connsiteY18" fmla="*/ 3009648 h 3560710"/>
              <a:gd name="connsiteX19" fmla="*/ 756954 w 2270861"/>
              <a:gd name="connsiteY19" fmla="*/ 3161039 h 3560710"/>
              <a:gd name="connsiteX20" fmla="*/ 1077902 w 2270861"/>
              <a:gd name="connsiteY20" fmla="*/ 3233706 h 3560710"/>
              <a:gd name="connsiteX21" fmla="*/ 1265627 w 2270861"/>
              <a:gd name="connsiteY21" fmla="*/ 3391153 h 3560710"/>
              <a:gd name="connsiteX22" fmla="*/ 1398851 w 2270861"/>
              <a:gd name="connsiteY22" fmla="*/ 3536488 h 3560710"/>
              <a:gd name="connsiteX23" fmla="*/ 1653187 w 2270861"/>
              <a:gd name="connsiteY23" fmla="*/ 3560710 h 3560710"/>
              <a:gd name="connsiteX24" fmla="*/ 1592631 w 2270861"/>
              <a:gd name="connsiteY24" fmla="*/ 2555476 h 3560710"/>
              <a:gd name="connsiteX25" fmla="*/ 1683465 w 2270861"/>
              <a:gd name="connsiteY25" fmla="*/ 2204249 h 3560710"/>
              <a:gd name="connsiteX26" fmla="*/ 2252694 w 2270861"/>
              <a:gd name="connsiteY26" fmla="*/ 1737966 h 3560710"/>
              <a:gd name="connsiteX27" fmla="*/ 1998358 w 2270861"/>
              <a:gd name="connsiteY27" fmla="*/ 853844 h 3560710"/>
              <a:gd name="connsiteX28" fmla="*/ 2010469 w 2270861"/>
              <a:gd name="connsiteY28" fmla="*/ 587396 h 3560710"/>
              <a:gd name="connsiteX29" fmla="*/ 2270861 w 2270861"/>
              <a:gd name="connsiteY29" fmla="*/ 236170 h 3560710"/>
              <a:gd name="connsiteX30" fmla="*/ 1865134 w 2270861"/>
              <a:gd name="connsiteY30" fmla="*/ 54501 h 3560710"/>
              <a:gd name="connsiteX31" fmla="*/ 1586575 w 2270861"/>
              <a:gd name="connsiteY31" fmla="*/ 133224 h 3560710"/>
              <a:gd name="connsiteX32" fmla="*/ 1489685 w 2270861"/>
              <a:gd name="connsiteY32" fmla="*/ 284615 h 3560710"/>
              <a:gd name="connsiteX33" fmla="*/ 1271683 w 2270861"/>
              <a:gd name="connsiteY33" fmla="*/ 78724 h 3560710"/>
              <a:gd name="connsiteX34" fmla="*/ 1126347 w 2270861"/>
              <a:gd name="connsiteY34" fmla="*/ 0 h 356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70861" h="3560710">
                <a:moveTo>
                  <a:pt x="1126347" y="0"/>
                </a:moveTo>
                <a:lnTo>
                  <a:pt x="938623" y="36334"/>
                </a:lnTo>
                <a:lnTo>
                  <a:pt x="829622" y="193781"/>
                </a:lnTo>
                <a:lnTo>
                  <a:pt x="865955" y="351227"/>
                </a:lnTo>
                <a:lnTo>
                  <a:pt x="968901" y="466284"/>
                </a:lnTo>
                <a:lnTo>
                  <a:pt x="908345" y="617675"/>
                </a:lnTo>
                <a:lnTo>
                  <a:pt x="629786" y="611619"/>
                </a:lnTo>
                <a:lnTo>
                  <a:pt x="193781" y="569230"/>
                </a:lnTo>
                <a:lnTo>
                  <a:pt x="0" y="635841"/>
                </a:lnTo>
                <a:lnTo>
                  <a:pt x="102946" y="769065"/>
                </a:lnTo>
                <a:lnTo>
                  <a:pt x="339116" y="829622"/>
                </a:lnTo>
                <a:lnTo>
                  <a:pt x="635842" y="890178"/>
                </a:lnTo>
                <a:lnTo>
                  <a:pt x="956790" y="896234"/>
                </a:lnTo>
                <a:lnTo>
                  <a:pt x="1029457" y="1308016"/>
                </a:lnTo>
                <a:lnTo>
                  <a:pt x="1356461" y="1653187"/>
                </a:lnTo>
                <a:lnTo>
                  <a:pt x="1320128" y="1834856"/>
                </a:lnTo>
                <a:lnTo>
                  <a:pt x="1096069" y="2077081"/>
                </a:lnTo>
                <a:lnTo>
                  <a:pt x="956790" y="2834035"/>
                </a:lnTo>
                <a:lnTo>
                  <a:pt x="926512" y="3009648"/>
                </a:lnTo>
                <a:lnTo>
                  <a:pt x="756954" y="3161039"/>
                </a:lnTo>
                <a:lnTo>
                  <a:pt x="1077902" y="3233706"/>
                </a:lnTo>
                <a:lnTo>
                  <a:pt x="1265627" y="3391153"/>
                </a:lnTo>
                <a:lnTo>
                  <a:pt x="1398851" y="3536488"/>
                </a:lnTo>
                <a:lnTo>
                  <a:pt x="1653187" y="3560710"/>
                </a:lnTo>
                <a:lnTo>
                  <a:pt x="1592631" y="2555476"/>
                </a:lnTo>
                <a:lnTo>
                  <a:pt x="1683465" y="2204249"/>
                </a:lnTo>
                <a:lnTo>
                  <a:pt x="2252694" y="1737966"/>
                </a:lnTo>
                <a:lnTo>
                  <a:pt x="1998358" y="853844"/>
                </a:lnTo>
                <a:lnTo>
                  <a:pt x="2010469" y="587396"/>
                </a:lnTo>
                <a:lnTo>
                  <a:pt x="2270861" y="236170"/>
                </a:lnTo>
                <a:lnTo>
                  <a:pt x="1865134" y="54501"/>
                </a:lnTo>
                <a:lnTo>
                  <a:pt x="1586575" y="133224"/>
                </a:lnTo>
                <a:lnTo>
                  <a:pt x="1489685" y="284615"/>
                </a:lnTo>
                <a:lnTo>
                  <a:pt x="1271683" y="78724"/>
                </a:lnTo>
                <a:lnTo>
                  <a:pt x="1126347" y="0"/>
                </a:lnTo>
                <a:close/>
              </a:path>
            </a:pathLst>
          </a:custGeom>
          <a:solidFill>
            <a:srgbClr val="5B9BD5">
              <a:alpha val="56863"/>
            </a:srgbClr>
          </a:solidFill>
          <a:ln w="28575">
            <a:solidFill>
              <a:srgbClr val="0D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1505" y="210230"/>
            <a:ext cx="3360874" cy="646331"/>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600" dirty="0" smtClean="0">
                <a:solidFill>
                  <a:schemeClr val="bg1"/>
                </a:solidFill>
                <a:latin typeface="Segoe UI Semilight" panose="020B0402040204020203" pitchFamily="34" charset="0"/>
                <a:cs typeface="Segoe UI Semilight" panose="020B0402040204020203" pitchFamily="34" charset="0"/>
              </a:rPr>
              <a:t>After training:</a:t>
            </a:r>
            <a:endParaRPr lang="en-US" sz="3600" dirty="0">
              <a:solidFill>
                <a:schemeClr val="bg1"/>
              </a:solidFill>
              <a:latin typeface="Segoe UI Semilight" panose="020B0402040204020203" pitchFamily="34" charset="0"/>
              <a:cs typeface="Segoe UI Semilight" panose="020B0402040204020203" pitchFamily="34" charset="0"/>
            </a:endParaRPr>
          </a:p>
        </p:txBody>
      </p:sp>
      <p:grpSp>
        <p:nvGrpSpPr>
          <p:cNvPr id="7" name="Group 6"/>
          <p:cNvGrpSpPr/>
          <p:nvPr/>
        </p:nvGrpSpPr>
        <p:grpSpPr>
          <a:xfrm>
            <a:off x="5017855" y="5182873"/>
            <a:ext cx="3497495" cy="1161730"/>
            <a:chOff x="4184435" y="5160347"/>
            <a:chExt cx="3497495" cy="1161730"/>
          </a:xfrm>
        </p:grpSpPr>
        <p:sp>
          <p:nvSpPr>
            <p:cNvPr id="8" name="Rounded Rectangle 7"/>
            <p:cNvSpPr/>
            <p:nvPr/>
          </p:nvSpPr>
          <p:spPr>
            <a:xfrm>
              <a:off x="4184435" y="5160347"/>
              <a:ext cx="3403268" cy="1161730"/>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263567" y="5295413"/>
              <a:ext cx="3418363" cy="954107"/>
            </a:xfrm>
            <a:prstGeom prst="rect">
              <a:avLst/>
            </a:prstGeom>
            <a:noFill/>
          </p:spPr>
          <p:txBody>
            <a:bodyPr wrap="square" rtlCol="0">
              <a:spAutoFit/>
            </a:bodyPr>
            <a:lstStyle/>
            <a:p>
              <a:r>
                <a:rPr lang="en-US" sz="1600" dirty="0"/>
                <a:t>http://opensurfaces.cs.cornell.edu</a:t>
              </a:r>
              <a:r>
                <a:rPr lang="en-US" sz="1600" dirty="0" smtClean="0"/>
                <a:t>/</a:t>
              </a:r>
            </a:p>
            <a:p>
              <a:endParaRPr lang="en-US" dirty="0"/>
            </a:p>
            <a:p>
              <a:r>
                <a:rPr lang="en-US" sz="1100" dirty="0"/>
                <a:t>Sean Bell, Paul Upchurch, Noah Snavely, </a:t>
              </a:r>
              <a:r>
                <a:rPr lang="en-US" sz="1100" dirty="0" err="1"/>
                <a:t>Kavita</a:t>
              </a:r>
              <a:r>
                <a:rPr lang="en-US" sz="1100" dirty="0"/>
                <a:t> </a:t>
              </a:r>
              <a:r>
                <a:rPr lang="en-US" sz="1100" dirty="0" err="1" smtClean="0"/>
                <a:t>Bala</a:t>
              </a:r>
              <a:r>
                <a:rPr lang="en-US" sz="1100" dirty="0" smtClean="0"/>
                <a:t>, Cornell University.</a:t>
              </a:r>
              <a:endParaRPr lang="en-US" sz="1100" dirty="0"/>
            </a:p>
          </p:txBody>
        </p:sp>
      </p:grpSp>
    </p:spTree>
    <p:extLst>
      <p:ext uri="{BB962C8B-B14F-4D97-AF65-F5344CB8AC3E}">
        <p14:creationId xmlns:p14="http://schemas.microsoft.com/office/powerpoint/2010/main" val="3904296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34136" b="19794"/>
          <a:stretch/>
        </p:blipFill>
        <p:spPr>
          <a:xfrm>
            <a:off x="942866" y="339115"/>
            <a:ext cx="7892295" cy="6079852"/>
          </a:xfrm>
        </p:spPr>
      </p:pic>
    </p:spTree>
    <p:extLst>
      <p:ext uri="{BB962C8B-B14F-4D97-AF65-F5344CB8AC3E}">
        <p14:creationId xmlns:p14="http://schemas.microsoft.com/office/powerpoint/2010/main" val="15305734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913" y="-744568"/>
            <a:ext cx="4546601" cy="760256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6547" y="198355"/>
            <a:ext cx="4369028" cy="6659645"/>
          </a:xfrm>
          <a:prstGeom prst="rect">
            <a:avLst/>
          </a:prstGeom>
        </p:spPr>
      </p:pic>
    </p:spTree>
    <p:extLst>
      <p:ext uri="{BB962C8B-B14F-4D97-AF65-F5344CB8AC3E}">
        <p14:creationId xmlns:p14="http://schemas.microsoft.com/office/powerpoint/2010/main" val="319147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9671" y="3931852"/>
            <a:ext cx="2804300" cy="2439741"/>
          </a:xfrm>
          <a:prstGeom prst="rect">
            <a:avLst/>
          </a:prstGeom>
        </p:spPr>
      </p:pic>
      <p:sp>
        <p:nvSpPr>
          <p:cNvPr id="4" name="Title 1"/>
          <p:cNvSpPr txBox="1">
            <a:spLocks/>
          </p:cNvSpPr>
          <p:nvPr/>
        </p:nvSpPr>
        <p:spPr>
          <a:xfrm>
            <a:off x="2329216" y="610063"/>
            <a:ext cx="65835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smtClean="0">
                <a:latin typeface="Segoe UI Semilight" panose="020B0402040204020203" pitchFamily="34" charset="0"/>
                <a:cs typeface="Segoe UI Semilight" panose="020B0402040204020203" pitchFamily="34" charset="0"/>
              </a:rPr>
              <a:t>How can we learn </a:t>
            </a:r>
            <a:r>
              <a:rPr lang="en-US" sz="3600" dirty="0">
                <a:latin typeface="Segoe UI Semilight" panose="020B0402040204020203" pitchFamily="34" charset="0"/>
                <a:cs typeface="Segoe UI Semilight" panose="020B0402040204020203" pitchFamily="34" charset="0"/>
              </a:rPr>
              <a:t>c</a:t>
            </a:r>
            <a:r>
              <a:rPr lang="en-US" sz="3600" dirty="0" smtClean="0">
                <a:latin typeface="Segoe UI Semilight" panose="020B0402040204020203" pitchFamily="34" charset="0"/>
                <a:cs typeface="Segoe UI Semilight" panose="020B0402040204020203" pitchFamily="34" charset="0"/>
              </a:rPr>
              <a:t>ommonsense knowledge?</a:t>
            </a:r>
            <a:endParaRPr lang="en-US" sz="3600" dirty="0">
              <a:latin typeface="Segoe UI Semilight" panose="020B0402040204020203" pitchFamily="34" charset="0"/>
              <a:cs typeface="Segoe UI Semilight" panose="020B0402040204020203" pitchFamily="34" charset="0"/>
            </a:endParaRPr>
          </a:p>
        </p:txBody>
      </p:sp>
      <p:sp>
        <p:nvSpPr>
          <p:cNvPr id="5" name="TextBox 4"/>
          <p:cNvSpPr txBox="1"/>
          <p:nvPr/>
        </p:nvSpPr>
        <p:spPr>
          <a:xfrm>
            <a:off x="1452156" y="2615976"/>
            <a:ext cx="5747135" cy="3416320"/>
          </a:xfrm>
          <a:prstGeom prst="rect">
            <a:avLst/>
          </a:prstGeom>
          <a:noFill/>
        </p:spPr>
        <p:txBody>
          <a:bodyPr wrap="square" rtlCol="0">
            <a:spAutoFit/>
          </a:bodyPr>
          <a:lstStyle/>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Attributes (birds have wings)</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Relations (A car drives on a road)</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Temporal (Falling dish breaks)</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endParaRPr lang="en-US" sz="2400" dirty="0"/>
          </a:p>
        </p:txBody>
      </p:sp>
      <p:grpSp>
        <p:nvGrpSpPr>
          <p:cNvPr id="7" name="Group 6"/>
          <p:cNvGrpSpPr/>
          <p:nvPr/>
        </p:nvGrpSpPr>
        <p:grpSpPr>
          <a:xfrm>
            <a:off x="384604" y="400753"/>
            <a:ext cx="1762586" cy="1663014"/>
            <a:chOff x="666750" y="590550"/>
            <a:chExt cx="2402682" cy="2266950"/>
          </a:xfrm>
          <a:gradFill flip="none" rotWithShape="1">
            <a:gsLst>
              <a:gs pos="0">
                <a:schemeClr val="accent1">
                  <a:lumMod val="5000"/>
                  <a:lumOff val="95000"/>
                </a:schemeClr>
              </a:gs>
              <a:gs pos="75000">
                <a:schemeClr val="tx2">
                  <a:lumMod val="60000"/>
                  <a:lumOff val="40000"/>
                </a:schemeClr>
              </a:gs>
              <a:gs pos="62000">
                <a:schemeClr val="tx2">
                  <a:lumMod val="40000"/>
                  <a:lumOff val="60000"/>
                </a:schemeClr>
              </a:gs>
            </a:gsLst>
            <a:path path="circle">
              <a:fillToRect l="50000" t="50000" r="50000" b="50000"/>
            </a:path>
            <a:tileRect/>
          </a:gradFill>
          <a:effectLst/>
        </p:grpSpPr>
        <p:sp>
          <p:nvSpPr>
            <p:cNvPr id="8" name="Oval 7"/>
            <p:cNvSpPr/>
            <p:nvPr/>
          </p:nvSpPr>
          <p:spPr>
            <a:xfrm>
              <a:off x="666750" y="590550"/>
              <a:ext cx="2402682" cy="2266950"/>
            </a:xfrm>
            <a:prstGeom prst="ellipse">
              <a:avLst/>
            </a:prstGeom>
            <a:gradFill flip="none" rotWithShape="1">
              <a:gsLst>
                <a:gs pos="0">
                  <a:schemeClr val="accent1">
                    <a:lumMod val="5000"/>
                    <a:lumOff val="95000"/>
                  </a:schemeClr>
                </a:gs>
                <a:gs pos="68000">
                  <a:schemeClr val="tx2">
                    <a:lumMod val="60000"/>
                    <a:lumOff val="40000"/>
                  </a:schemeClr>
                </a:gs>
                <a:gs pos="41000">
                  <a:schemeClr val="tx2">
                    <a:lumMod val="40000"/>
                    <a:lumOff val="60000"/>
                  </a:schemeClr>
                </a:gs>
              </a:gsLst>
              <a:path path="circle">
                <a:fillToRect l="50000" t="50000" r="50000" b="50000"/>
              </a:path>
              <a:tileRect/>
            </a:gradFill>
            <a:ln w="19050">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TextBox 8"/>
            <p:cNvSpPr txBox="1"/>
            <p:nvPr/>
          </p:nvSpPr>
          <p:spPr>
            <a:xfrm>
              <a:off x="825206" y="1380779"/>
              <a:ext cx="2038350" cy="797140"/>
            </a:xfrm>
            <a:prstGeom prst="rect">
              <a:avLst/>
            </a:prstGeom>
            <a:noFill/>
            <a:ln>
              <a:noFill/>
            </a:ln>
          </p:spPr>
          <p:txBody>
            <a:bodyPr wrap="square" rtlCol="0">
              <a:spAutoFit/>
            </a:bodyPr>
            <a:lstStyle/>
            <a:p>
              <a:pPr algn="ctr"/>
              <a:r>
                <a:rPr lang="en-US" sz="1600" dirty="0" smtClean="0">
                  <a:latin typeface="Segoe UI" panose="020B0502040204020203" pitchFamily="34" charset="0"/>
                  <a:cs typeface="Segoe UI" panose="020B0502040204020203" pitchFamily="34" charset="0"/>
                </a:rPr>
                <a:t>Common </a:t>
              </a:r>
            </a:p>
            <a:p>
              <a:pPr algn="ctr"/>
              <a:r>
                <a:rPr lang="en-US" sz="1600" dirty="0" smtClean="0">
                  <a:latin typeface="Segoe UI" panose="020B0502040204020203" pitchFamily="34" charset="0"/>
                  <a:cs typeface="Segoe UI" panose="020B0502040204020203" pitchFamily="34" charset="0"/>
                </a:rPr>
                <a:t>Sense</a:t>
              </a:r>
              <a:endParaRPr lang="en-US" sz="1600" dirty="0">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2940781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18916" y="1102578"/>
            <a:ext cx="6564303" cy="5755422"/>
          </a:xfrm>
          <a:prstGeom prst="rect">
            <a:avLst/>
          </a:prstGeom>
          <a:noFill/>
        </p:spPr>
        <p:txBody>
          <a:bodyPr wrap="square" rtlCol="0">
            <a:spAutoFit/>
          </a:bodyPr>
          <a:lstStyle/>
          <a:p>
            <a:r>
              <a:rPr lang="en-US" sz="1600" dirty="0" err="1" smtClean="0">
                <a:solidFill>
                  <a:schemeClr val="accent1">
                    <a:lumMod val="75000"/>
                  </a:schemeClr>
                </a:solidFill>
              </a:rPr>
              <a:t>ImageNet</a:t>
            </a:r>
            <a:r>
              <a:rPr lang="en-US" sz="1600" dirty="0" smtClean="0">
                <a:solidFill>
                  <a:schemeClr val="accent1">
                    <a:lumMod val="75000"/>
                  </a:schemeClr>
                </a:solidFill>
              </a:rPr>
              <a:t>: A </a:t>
            </a:r>
            <a:r>
              <a:rPr lang="en-US" sz="1600" dirty="0">
                <a:solidFill>
                  <a:schemeClr val="accent1">
                    <a:lumMod val="75000"/>
                  </a:schemeClr>
                </a:solidFill>
              </a:rPr>
              <a:t>large-scale hierarchical image </a:t>
            </a:r>
            <a:r>
              <a:rPr lang="en-US" sz="1600" dirty="0" smtClean="0">
                <a:solidFill>
                  <a:schemeClr val="accent1">
                    <a:lumMod val="75000"/>
                  </a:schemeClr>
                </a:solidFill>
              </a:rPr>
              <a:t>database</a:t>
            </a:r>
            <a:r>
              <a:rPr lang="en-US" sz="1600" dirty="0" smtClean="0"/>
              <a:t>, Deng et al., CVPR </a:t>
            </a:r>
            <a:r>
              <a:rPr lang="en-US" sz="1600" dirty="0"/>
              <a:t>2009</a:t>
            </a:r>
            <a:r>
              <a:rPr lang="en-US" sz="1600" dirty="0" smtClean="0"/>
              <a:t>.</a:t>
            </a:r>
          </a:p>
          <a:p>
            <a:endParaRPr lang="en-US" sz="1600" dirty="0" smtClean="0"/>
          </a:p>
          <a:p>
            <a:r>
              <a:rPr lang="en-US" sz="1600" dirty="0">
                <a:solidFill>
                  <a:schemeClr val="accent1">
                    <a:lumMod val="75000"/>
                  </a:schemeClr>
                </a:solidFill>
              </a:rPr>
              <a:t>Visions of a </a:t>
            </a:r>
            <a:r>
              <a:rPr lang="en-US" sz="1600" dirty="0" err="1" smtClean="0">
                <a:solidFill>
                  <a:schemeClr val="accent1">
                    <a:lumMod val="75000"/>
                  </a:schemeClr>
                </a:solidFill>
              </a:rPr>
              <a:t>Visipedia</a:t>
            </a:r>
            <a:r>
              <a:rPr lang="en-US" sz="1600" dirty="0"/>
              <a:t>,</a:t>
            </a:r>
            <a:r>
              <a:rPr lang="en-US" sz="1600" dirty="0" smtClean="0"/>
              <a:t> Perona, Proc. </a:t>
            </a:r>
            <a:r>
              <a:rPr lang="en-US" sz="1600" dirty="0"/>
              <a:t>of IEEE, </a:t>
            </a:r>
            <a:r>
              <a:rPr lang="en-US" sz="1600" dirty="0" smtClean="0"/>
              <a:t>2010.</a:t>
            </a:r>
          </a:p>
          <a:p>
            <a:endParaRPr lang="en-US" sz="1600" dirty="0" smtClean="0"/>
          </a:p>
          <a:p>
            <a:r>
              <a:rPr lang="en-US" sz="1600" dirty="0">
                <a:solidFill>
                  <a:schemeClr val="accent1">
                    <a:lumMod val="75000"/>
                  </a:schemeClr>
                </a:solidFill>
              </a:rPr>
              <a:t>Toward an architecture for never-ending language </a:t>
            </a:r>
            <a:r>
              <a:rPr lang="en-US" sz="1600" dirty="0" smtClean="0">
                <a:solidFill>
                  <a:schemeClr val="accent1">
                    <a:lumMod val="75000"/>
                  </a:schemeClr>
                </a:solidFill>
              </a:rPr>
              <a:t>learning</a:t>
            </a:r>
            <a:r>
              <a:rPr lang="en-US" sz="1600" dirty="0" smtClean="0"/>
              <a:t>, Carlson et al., AAAI 2010</a:t>
            </a:r>
            <a:r>
              <a:rPr lang="en-US" sz="1600" dirty="0" smtClean="0"/>
              <a:t>.</a:t>
            </a:r>
          </a:p>
          <a:p>
            <a:endParaRPr lang="en-US" sz="1600" dirty="0" smtClean="0"/>
          </a:p>
          <a:p>
            <a:r>
              <a:rPr lang="en-US" sz="1600" dirty="0" smtClean="0">
                <a:solidFill>
                  <a:schemeClr val="accent1">
                    <a:lumMod val="75000"/>
                  </a:schemeClr>
                </a:solidFill>
              </a:rPr>
              <a:t>How </a:t>
            </a:r>
            <a:r>
              <a:rPr lang="en-US" sz="1600" dirty="0">
                <a:solidFill>
                  <a:schemeClr val="accent1">
                    <a:lumMod val="75000"/>
                  </a:schemeClr>
                </a:solidFill>
              </a:rPr>
              <a:t>to Grow a Mind: Statistics, Structure, and </a:t>
            </a:r>
            <a:r>
              <a:rPr lang="en-US" sz="1600" dirty="0" smtClean="0">
                <a:solidFill>
                  <a:schemeClr val="accent1">
                    <a:lumMod val="75000"/>
                  </a:schemeClr>
                </a:solidFill>
              </a:rPr>
              <a:t>Abstraction</a:t>
            </a:r>
            <a:r>
              <a:rPr lang="en-US" sz="1600" dirty="0" smtClean="0"/>
              <a:t>, </a:t>
            </a:r>
            <a:r>
              <a:rPr lang="en-US" sz="1600" dirty="0"/>
              <a:t>Tenenbaum</a:t>
            </a:r>
            <a:r>
              <a:rPr lang="en-US" sz="1600" dirty="0" smtClean="0"/>
              <a:t>, </a:t>
            </a:r>
            <a:r>
              <a:rPr lang="en-US" sz="1600" dirty="0"/>
              <a:t>Kemp, </a:t>
            </a:r>
            <a:r>
              <a:rPr lang="en-US" sz="1600" dirty="0" smtClean="0"/>
              <a:t>Griffiths, and Goodman, Science 2011. </a:t>
            </a:r>
          </a:p>
          <a:p>
            <a:endParaRPr lang="en-US" sz="1600" dirty="0" smtClean="0"/>
          </a:p>
          <a:p>
            <a:r>
              <a:rPr lang="en-US" sz="1600" dirty="0" smtClean="0">
                <a:solidFill>
                  <a:schemeClr val="accent1">
                    <a:lumMod val="75000"/>
                  </a:schemeClr>
                </a:solidFill>
              </a:rPr>
              <a:t>People </a:t>
            </a:r>
            <a:r>
              <a:rPr lang="en-US" sz="1600" dirty="0">
                <a:solidFill>
                  <a:schemeClr val="accent1">
                    <a:lumMod val="75000"/>
                  </a:schemeClr>
                </a:solidFill>
              </a:rPr>
              <a:t>Watching: Human Actions as a Cue for Single View </a:t>
            </a:r>
            <a:r>
              <a:rPr lang="en-US" sz="1600" dirty="0" smtClean="0">
                <a:solidFill>
                  <a:schemeClr val="accent1">
                    <a:lumMod val="75000"/>
                  </a:schemeClr>
                </a:solidFill>
              </a:rPr>
              <a:t>Geometry</a:t>
            </a:r>
            <a:r>
              <a:rPr lang="en-US" sz="1600" dirty="0" smtClean="0"/>
              <a:t>, Fouhey, ECCV 2012.</a:t>
            </a:r>
          </a:p>
          <a:p>
            <a:endParaRPr lang="en-US" sz="1600" dirty="0" smtClean="0"/>
          </a:p>
          <a:p>
            <a:r>
              <a:rPr lang="en-US" sz="1600" dirty="0" smtClean="0">
                <a:solidFill>
                  <a:schemeClr val="accent1">
                    <a:lumMod val="75000"/>
                  </a:schemeClr>
                </a:solidFill>
              </a:rPr>
              <a:t>NEIL</a:t>
            </a:r>
            <a:r>
              <a:rPr lang="en-US" sz="1600" dirty="0">
                <a:solidFill>
                  <a:schemeClr val="accent1">
                    <a:lumMod val="75000"/>
                  </a:schemeClr>
                </a:solidFill>
              </a:rPr>
              <a:t>: Extracting Visual Knowledge from Web </a:t>
            </a:r>
            <a:r>
              <a:rPr lang="en-US" sz="1600" dirty="0" smtClean="0">
                <a:solidFill>
                  <a:schemeClr val="accent1">
                    <a:lumMod val="75000"/>
                  </a:schemeClr>
                </a:solidFill>
              </a:rPr>
              <a:t>Data</a:t>
            </a:r>
            <a:r>
              <a:rPr lang="en-US" sz="1600" dirty="0" smtClean="0"/>
              <a:t>, Chen et al., ICCV 2013.</a:t>
            </a:r>
          </a:p>
          <a:p>
            <a:endParaRPr lang="en-US" sz="1600" dirty="0" smtClean="0"/>
          </a:p>
          <a:p>
            <a:r>
              <a:rPr lang="en-US" sz="1600" dirty="0">
                <a:solidFill>
                  <a:schemeClr val="accent1">
                    <a:lumMod val="75000"/>
                  </a:schemeClr>
                </a:solidFill>
              </a:rPr>
              <a:t>Learning </a:t>
            </a:r>
            <a:r>
              <a:rPr lang="en-US" sz="1600" dirty="0" err="1">
                <a:solidFill>
                  <a:schemeClr val="accent1">
                    <a:lumMod val="75000"/>
                  </a:schemeClr>
                </a:solidFill>
              </a:rPr>
              <a:t>Spatio</a:t>
            </a:r>
            <a:r>
              <a:rPr lang="en-US" sz="1600" dirty="0">
                <a:solidFill>
                  <a:schemeClr val="accent1">
                    <a:lumMod val="75000"/>
                  </a:schemeClr>
                </a:solidFill>
              </a:rPr>
              <a:t>-Temporal Structure from RGB-D Videos for Human Activity Detection and Anticipation</a:t>
            </a:r>
            <a:r>
              <a:rPr lang="en-US" sz="1600" dirty="0"/>
              <a:t>, </a:t>
            </a:r>
            <a:r>
              <a:rPr lang="en-US" sz="1600" dirty="0" err="1"/>
              <a:t>Koppula</a:t>
            </a:r>
            <a:r>
              <a:rPr lang="en-US" sz="1600" dirty="0"/>
              <a:t> et al., </a:t>
            </a:r>
            <a:r>
              <a:rPr lang="en-US" sz="1600" dirty="0" smtClean="0"/>
              <a:t>ICML </a:t>
            </a:r>
            <a:r>
              <a:rPr lang="en-US" sz="1600" dirty="0"/>
              <a:t>2013</a:t>
            </a:r>
            <a:r>
              <a:rPr lang="en-US" sz="1600" dirty="0" smtClean="0"/>
              <a:t>.</a:t>
            </a:r>
          </a:p>
          <a:p>
            <a:endParaRPr lang="en-US" sz="1600" dirty="0" smtClean="0"/>
          </a:p>
          <a:p>
            <a:r>
              <a:rPr lang="en-US" sz="1600" dirty="0">
                <a:solidFill>
                  <a:schemeClr val="accent1">
                    <a:lumMod val="75000"/>
                  </a:schemeClr>
                </a:solidFill>
              </a:rPr>
              <a:t>Enriching Visual Knowledge Bases via Object Discovery and </a:t>
            </a:r>
            <a:r>
              <a:rPr lang="en-US" sz="1600" dirty="0" smtClean="0">
                <a:solidFill>
                  <a:schemeClr val="accent1">
                    <a:lumMod val="75000"/>
                  </a:schemeClr>
                </a:solidFill>
              </a:rPr>
              <a:t>Segmentation</a:t>
            </a:r>
            <a:r>
              <a:rPr lang="en-US" sz="1600" dirty="0" smtClean="0"/>
              <a:t>, Chen et al., CVPR 2014.</a:t>
            </a:r>
          </a:p>
          <a:p>
            <a:endParaRPr lang="en-US" sz="1600" dirty="0"/>
          </a:p>
          <a:p>
            <a:r>
              <a:rPr lang="en-US" sz="1600" dirty="0">
                <a:solidFill>
                  <a:schemeClr val="accent1">
                    <a:lumMod val="75000"/>
                  </a:schemeClr>
                </a:solidFill>
              </a:rPr>
              <a:t>Learning Everything about </a:t>
            </a:r>
            <a:r>
              <a:rPr lang="en-US" sz="1600" dirty="0" smtClean="0">
                <a:solidFill>
                  <a:schemeClr val="accent1">
                    <a:lumMod val="75000"/>
                  </a:schemeClr>
                </a:solidFill>
              </a:rPr>
              <a:t>Anything</a:t>
            </a:r>
            <a:r>
              <a:rPr lang="en-US" sz="1600" dirty="0"/>
              <a:t>, </a:t>
            </a:r>
            <a:r>
              <a:rPr lang="en-US" sz="1600" dirty="0" err="1" smtClean="0"/>
              <a:t>Divvala</a:t>
            </a:r>
            <a:r>
              <a:rPr lang="en-US" sz="1600" dirty="0" smtClean="0"/>
              <a:t> et al., CVPR 2014.</a:t>
            </a:r>
            <a:endParaRPr lang="en-US" sz="1600" dirty="0"/>
          </a:p>
          <a:p>
            <a:endParaRPr lang="en-US" sz="1600" dirty="0"/>
          </a:p>
        </p:txBody>
      </p:sp>
      <p:sp>
        <p:nvSpPr>
          <p:cNvPr id="7" name="Title 1"/>
          <p:cNvSpPr txBox="1">
            <a:spLocks/>
          </p:cNvSpPr>
          <p:nvPr/>
        </p:nvSpPr>
        <p:spPr>
          <a:xfrm>
            <a:off x="361137" y="-54118"/>
            <a:ext cx="65835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smtClean="0">
                <a:latin typeface="Segoe UI Semilight" panose="020B0402040204020203" pitchFamily="34" charset="0"/>
                <a:cs typeface="Segoe UI Semilight" panose="020B0402040204020203" pitchFamily="34" charset="0"/>
              </a:rPr>
              <a:t>Many approaches…</a:t>
            </a:r>
            <a:endParaRPr lang="en-US" sz="36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375930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76757" y="957556"/>
            <a:ext cx="75365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smtClean="0">
                <a:latin typeface="Segoe UI Semilight" panose="020B0402040204020203" pitchFamily="34" charset="0"/>
                <a:cs typeface="Segoe UI Semilight" panose="020B0402040204020203" pitchFamily="34" charset="0"/>
              </a:rPr>
              <a:t>Ask people to describe the world…</a:t>
            </a:r>
            <a:endParaRPr lang="en-US" sz="3600" dirty="0">
              <a:latin typeface="Segoe UI Semilight" panose="020B0402040204020203" pitchFamily="34" charset="0"/>
              <a:cs typeface="Segoe UI Semilight" panose="020B0402040204020203" pitchFamily="34" charset="0"/>
            </a:endParaRPr>
          </a:p>
        </p:txBody>
      </p:sp>
      <p:sp>
        <p:nvSpPr>
          <p:cNvPr id="5" name="Title 1"/>
          <p:cNvSpPr txBox="1">
            <a:spLocks/>
          </p:cNvSpPr>
          <p:nvPr/>
        </p:nvSpPr>
        <p:spPr>
          <a:xfrm>
            <a:off x="5084740" y="3556942"/>
            <a:ext cx="239144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smtClean="0">
                <a:latin typeface="Segoe UI Semilight" panose="020B0402040204020203" pitchFamily="34" charset="0"/>
                <a:cs typeface="Segoe UI Semilight" panose="020B0402040204020203" pitchFamily="34" charset="0"/>
              </a:rPr>
              <a:t>visually.</a:t>
            </a:r>
            <a:endParaRPr lang="en-US" sz="3600" dirty="0">
              <a:latin typeface="Segoe UI Semilight" panose="020B0402040204020203" pitchFamily="34" charset="0"/>
              <a:cs typeface="Segoe UI Semilight" panose="020B0402040204020203"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6336" y="2929943"/>
            <a:ext cx="2884513" cy="2676994"/>
          </a:xfrm>
          <a:prstGeom prst="rect">
            <a:avLst/>
          </a:prstGeom>
        </p:spPr>
      </p:pic>
    </p:spTree>
    <p:extLst>
      <p:ext uri="{BB962C8B-B14F-4D97-AF65-F5344CB8AC3E}">
        <p14:creationId xmlns:p14="http://schemas.microsoft.com/office/powerpoint/2010/main" val="4263593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reatingScen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6185" y="523339"/>
            <a:ext cx="7848600" cy="5752915"/>
          </a:xfrm>
          <a:prstGeom prst="rect">
            <a:avLst/>
          </a:prstGeom>
        </p:spPr>
      </p:pic>
    </p:spTree>
    <p:extLst>
      <p:ext uri="{BB962C8B-B14F-4D97-AF65-F5344CB8AC3E}">
        <p14:creationId xmlns:p14="http://schemas.microsoft.com/office/powerpoint/2010/main" val="1958082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6856" y="1295880"/>
            <a:ext cx="1074915" cy="71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6999" y="1298278"/>
            <a:ext cx="959876" cy="796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1797040" y="1042969"/>
            <a:ext cx="1158352" cy="1307096"/>
            <a:chOff x="3219719" y="1008788"/>
            <a:chExt cx="1158352" cy="1307096"/>
          </a:xfrm>
        </p:grpSpPr>
        <p:pic>
          <p:nvPicPr>
            <p:cNvPr id="9" name="Picture 31" descr="C:\larryz\projects\SD\users\larryz\ClipArtRender\Release\10K\Flip_GMM\10K_Flip_GMM_18_47_1.png"/>
            <p:cNvPicPr>
              <a:picLocks noChangeAspect="1" noChangeArrowheads="1"/>
            </p:cNvPicPr>
            <p:nvPr/>
          </p:nvPicPr>
          <p:blipFill rotWithShape="1">
            <a:blip r:embed="rId4">
              <a:extLst>
                <a:ext uri="{BEBA8EAE-BF5A-486C-A8C5-ECC9F3942E4B}">
                  <a14:imgProps xmlns:a14="http://schemas.microsoft.com/office/drawing/2010/main">
                    <a14:imgLayer r:embed="rId5">
                      <a14:imgEffect>
                        <a14:colorTemperature colorTemp="3750"/>
                      </a14:imgEffect>
                    </a14:imgLayer>
                  </a14:imgProps>
                </a:ext>
                <a:ext uri="{28A0092B-C50C-407E-A947-70E740481C1C}">
                  <a14:useLocalDpi xmlns:a14="http://schemas.microsoft.com/office/drawing/2010/main" val="0"/>
                </a:ext>
              </a:extLst>
            </a:blip>
            <a:srcRect l="34641" t="30089" r="27575" b="27276"/>
            <a:stretch/>
          </p:blipFill>
          <p:spPr bwMode="auto">
            <a:xfrm>
              <a:off x="3219719" y="1008788"/>
              <a:ext cx="1158352" cy="13070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7" descr="\\research\root\web\external\en-us\UM\People\larryz\clipart\hb0_32.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78999"/>
            <a:stretch/>
          </p:blipFill>
          <p:spPr bwMode="auto">
            <a:xfrm>
              <a:off x="3527761" y="1343966"/>
              <a:ext cx="317951" cy="5543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13" descr="\\research\root\web\external\en-us\UM\People\larryz\clipart\t_4.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82288" b="19965"/>
            <a:stretch/>
          </p:blipFill>
          <p:spPr bwMode="auto">
            <a:xfrm>
              <a:off x="3840830" y="1532575"/>
              <a:ext cx="220664" cy="2141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4138482" y="1104658"/>
            <a:ext cx="1896330" cy="1101337"/>
            <a:chOff x="4115672" y="1008788"/>
            <a:chExt cx="1896330" cy="1101337"/>
          </a:xfrm>
        </p:grpSpPr>
        <p:pic>
          <p:nvPicPr>
            <p:cNvPr id="12" name="Picture 29" descr="C:\larryz\projects\SD\users\larryz\ClipArtRender\Release\10K\Flip_GMM\10K_Flip_GMM_18_20_1.png"/>
            <p:cNvPicPr>
              <a:picLocks noChangeAspect="1" noChangeArrowheads="1"/>
            </p:cNvPicPr>
            <p:nvPr/>
          </p:nvPicPr>
          <p:blipFill rotWithShape="1">
            <a:blip r:embed="rId8">
              <a:extLst>
                <a:ext uri="{BEBA8EAE-BF5A-486C-A8C5-ECC9F3942E4B}">
                  <a14:imgProps xmlns:a14="http://schemas.microsoft.com/office/drawing/2010/main">
                    <a14:imgLayer r:embed="rId9">
                      <a14:imgEffect>
                        <a14:colorTemperature colorTemp="3750"/>
                      </a14:imgEffect>
                    </a14:imgLayer>
                  </a14:imgProps>
                </a:ext>
                <a:ext uri="{28A0092B-C50C-407E-A947-70E740481C1C}">
                  <a14:useLocalDpi xmlns:a14="http://schemas.microsoft.com/office/drawing/2010/main" val="0"/>
                </a:ext>
              </a:extLst>
            </a:blip>
            <a:srcRect l="834" t="27302" r="36579" b="36349"/>
            <a:stretch/>
          </p:blipFill>
          <p:spPr bwMode="auto">
            <a:xfrm>
              <a:off x="4115672" y="1008788"/>
              <a:ext cx="1896330" cy="11013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7" descr="\\research\root\web\external\en-us\UM\People\larryz\clipart\hb0_32.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78999"/>
            <a:stretch/>
          </p:blipFill>
          <p:spPr bwMode="auto">
            <a:xfrm>
              <a:off x="5455715" y="1435636"/>
              <a:ext cx="299254" cy="5217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4" descr="\\research\root\web\external\en-us\UM\People\larryz\clipart\a_0.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78527"/>
            <a:stretch/>
          </p:blipFill>
          <p:spPr bwMode="auto">
            <a:xfrm>
              <a:off x="4897953" y="1274039"/>
              <a:ext cx="356234" cy="53540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24" name="Group 23"/>
          <p:cNvGrpSpPr/>
          <p:nvPr/>
        </p:nvGrpSpPr>
        <p:grpSpPr>
          <a:xfrm>
            <a:off x="625769" y="2634357"/>
            <a:ext cx="7321639" cy="1748267"/>
            <a:chOff x="625769" y="2634357"/>
            <a:chExt cx="7321639" cy="1748267"/>
          </a:xfrm>
        </p:grpSpPr>
        <p:sp>
          <p:nvSpPr>
            <p:cNvPr id="4" name="TextBox 3"/>
            <p:cNvSpPr txBox="1"/>
            <p:nvPr/>
          </p:nvSpPr>
          <p:spPr>
            <a:xfrm>
              <a:off x="625769" y="2634357"/>
              <a:ext cx="7321639" cy="615553"/>
            </a:xfrm>
            <a:prstGeom prst="rect">
              <a:avLst/>
            </a:prstGeom>
            <a:noFill/>
          </p:spPr>
          <p:txBody>
            <a:bodyPr wrap="square" rtlCol="0">
              <a:spAutoFit/>
            </a:bodyPr>
            <a:lstStyle/>
            <a:p>
              <a:r>
                <a:rPr lang="en-US" sz="2000" dirty="0" smtClean="0">
                  <a:solidFill>
                    <a:schemeClr val="tx1">
                      <a:lumMod val="75000"/>
                      <a:lumOff val="25000"/>
                    </a:schemeClr>
                  </a:solidFill>
                  <a:latin typeface="Segoe UI Semilight" panose="020B0402040204020203" pitchFamily="34" charset="0"/>
                  <a:cs typeface="Segoe UI Semilight" panose="020B0402040204020203" pitchFamily="34" charset="0"/>
                </a:rPr>
                <a:t>Understanding sentences </a:t>
              </a:r>
            </a:p>
            <a:p>
              <a:r>
                <a:rPr lang="en-US" sz="1400" dirty="0" smtClean="0">
                  <a:solidFill>
                    <a:schemeClr val="tx1">
                      <a:lumMod val="50000"/>
                      <a:lumOff val="50000"/>
                    </a:schemeClr>
                  </a:solidFill>
                  <a:latin typeface="Segoe UI Semilight" panose="020B0402040204020203" pitchFamily="34" charset="0"/>
                  <a:cs typeface="Segoe UI Semilight" panose="020B0402040204020203" pitchFamily="34" charset="0"/>
                </a:rPr>
                <a:t>(Zitnick, Parikh, and Vanderwende, ICCV 2013)</a:t>
              </a:r>
            </a:p>
          </p:txBody>
        </p:sp>
        <p:sp>
          <p:nvSpPr>
            <p:cNvPr id="18" name="Rectangle 17"/>
            <p:cNvSpPr/>
            <p:nvPr/>
          </p:nvSpPr>
          <p:spPr>
            <a:xfrm>
              <a:off x="2025030" y="3356161"/>
              <a:ext cx="2570344" cy="830997"/>
            </a:xfrm>
            <a:prstGeom prst="rect">
              <a:avLst/>
            </a:prstGeom>
          </p:spPr>
          <p:txBody>
            <a:bodyPr wrap="square">
              <a:spAutoFit/>
            </a:bodyPr>
            <a:lstStyle/>
            <a:p>
              <a:r>
                <a:rPr lang="en-US" sz="1600" dirty="0"/>
                <a:t>Jenny is catching the ball. Mike is kicking the ball. The table is next to the tree. </a:t>
              </a:r>
            </a:p>
          </p:txBody>
        </p:sp>
        <p:sp>
          <p:nvSpPr>
            <p:cNvPr id="19" name="Right Arrow 18"/>
            <p:cNvSpPr/>
            <p:nvPr/>
          </p:nvSpPr>
          <p:spPr>
            <a:xfrm>
              <a:off x="4672956" y="3543059"/>
              <a:ext cx="655556" cy="457200"/>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12"/>
            <a:stretch>
              <a:fillRect/>
            </a:stretch>
          </p:blipFill>
          <p:spPr>
            <a:xfrm>
              <a:off x="5628152" y="3160693"/>
              <a:ext cx="1530980" cy="1221931"/>
            </a:xfrm>
            <a:prstGeom prst="rect">
              <a:avLst/>
            </a:prstGeom>
          </p:spPr>
        </p:pic>
      </p:grpSp>
      <p:sp>
        <p:nvSpPr>
          <p:cNvPr id="22" name="TextBox 21"/>
          <p:cNvSpPr txBox="1"/>
          <p:nvPr/>
        </p:nvSpPr>
        <p:spPr>
          <a:xfrm>
            <a:off x="625768" y="390121"/>
            <a:ext cx="7321639" cy="615553"/>
          </a:xfrm>
          <a:prstGeom prst="rect">
            <a:avLst/>
          </a:prstGeom>
          <a:noFill/>
        </p:spPr>
        <p:txBody>
          <a:bodyPr wrap="square" rtlCol="0">
            <a:spAutoFit/>
          </a:bodyPr>
          <a:lstStyle/>
          <a:p>
            <a:r>
              <a:rPr lang="en-US" sz="2000" dirty="0" smtClean="0">
                <a:solidFill>
                  <a:schemeClr val="tx1">
                    <a:lumMod val="75000"/>
                    <a:lumOff val="25000"/>
                  </a:schemeClr>
                </a:solidFill>
                <a:latin typeface="Segoe UI Semilight" panose="020B0402040204020203" pitchFamily="34" charset="0"/>
                <a:cs typeface="Segoe UI Semilight" panose="020B0402040204020203" pitchFamily="34" charset="0"/>
              </a:rPr>
              <a:t>Which visual features are semantically meaningful? </a:t>
            </a:r>
          </a:p>
          <a:p>
            <a:r>
              <a:rPr lang="en-US" sz="1400" dirty="0" smtClean="0">
                <a:solidFill>
                  <a:schemeClr val="tx1">
                    <a:lumMod val="50000"/>
                    <a:lumOff val="50000"/>
                  </a:schemeClr>
                </a:solidFill>
                <a:latin typeface="Segoe UI Semilight" panose="020B0402040204020203" pitchFamily="34" charset="0"/>
                <a:cs typeface="Segoe UI Semilight" panose="020B0402040204020203" pitchFamily="34" charset="0"/>
              </a:rPr>
              <a:t>(Zitnick and Parikh, CVPR 13)</a:t>
            </a:r>
          </a:p>
        </p:txBody>
      </p:sp>
      <p:grpSp>
        <p:nvGrpSpPr>
          <p:cNvPr id="25" name="Group 24"/>
          <p:cNvGrpSpPr/>
          <p:nvPr/>
        </p:nvGrpSpPr>
        <p:grpSpPr>
          <a:xfrm>
            <a:off x="625769" y="4580380"/>
            <a:ext cx="7321639" cy="1924090"/>
            <a:chOff x="625769" y="4580380"/>
            <a:chExt cx="7321639" cy="1924090"/>
          </a:xfrm>
        </p:grpSpPr>
        <p:pic>
          <p:nvPicPr>
            <p:cNvPr id="21" name="Picture 20"/>
            <p:cNvPicPr>
              <a:picLocks noChangeAspect="1"/>
            </p:cNvPicPr>
            <p:nvPr/>
          </p:nvPicPr>
          <p:blipFill>
            <a:blip r:embed="rId13"/>
            <a:stretch>
              <a:fillRect/>
            </a:stretch>
          </p:blipFill>
          <p:spPr>
            <a:xfrm>
              <a:off x="2865255" y="5270522"/>
              <a:ext cx="3305510" cy="1233948"/>
            </a:xfrm>
            <a:prstGeom prst="rect">
              <a:avLst/>
            </a:prstGeom>
          </p:spPr>
        </p:pic>
        <p:sp>
          <p:nvSpPr>
            <p:cNvPr id="23" name="TextBox 22"/>
            <p:cNvSpPr txBox="1"/>
            <p:nvPr/>
          </p:nvSpPr>
          <p:spPr>
            <a:xfrm>
              <a:off x="625769" y="4580380"/>
              <a:ext cx="7321639" cy="615553"/>
            </a:xfrm>
            <a:prstGeom prst="rect">
              <a:avLst/>
            </a:prstGeom>
            <a:noFill/>
          </p:spPr>
          <p:txBody>
            <a:bodyPr wrap="square" rtlCol="0">
              <a:spAutoFit/>
            </a:bodyPr>
            <a:lstStyle/>
            <a:p>
              <a:r>
                <a:rPr lang="en-US" sz="2000" dirty="0" smtClean="0">
                  <a:solidFill>
                    <a:schemeClr val="tx1">
                      <a:lumMod val="75000"/>
                      <a:lumOff val="25000"/>
                    </a:schemeClr>
                  </a:solidFill>
                  <a:latin typeface="Segoe UI Semilight" panose="020B0402040204020203" pitchFamily="34" charset="0"/>
                  <a:cs typeface="Segoe UI Semilight" panose="020B0402040204020203" pitchFamily="34" charset="0"/>
                </a:rPr>
                <a:t>Temporal prediction </a:t>
              </a:r>
            </a:p>
            <a:p>
              <a:r>
                <a:rPr lang="en-US" sz="1400" dirty="0" smtClean="0">
                  <a:solidFill>
                    <a:schemeClr val="tx1">
                      <a:lumMod val="50000"/>
                      <a:lumOff val="50000"/>
                    </a:schemeClr>
                  </a:solidFill>
                  <a:latin typeface="Segoe UI Semilight" panose="020B0402040204020203" pitchFamily="34" charset="0"/>
                  <a:cs typeface="Segoe UI Semilight" panose="020B0402040204020203" pitchFamily="34" charset="0"/>
                </a:rPr>
                <a:t>(Fouhey and Zitnick, CVPR 2014)</a:t>
              </a:r>
              <a:endParaRPr lang="en-US" sz="1400" dirty="0">
                <a:solidFill>
                  <a:schemeClr val="tx1">
                    <a:lumMod val="50000"/>
                    <a:lumOff val="50000"/>
                  </a:schemeClr>
                </a:solidFill>
                <a:latin typeface="Segoe UI Semilight" panose="020B0402040204020203" pitchFamily="34" charset="0"/>
                <a:cs typeface="Segoe UI Semilight" panose="020B0402040204020203" pitchFamily="34" charset="0"/>
              </a:endParaRPr>
            </a:p>
          </p:txBody>
        </p:sp>
      </p:grpSp>
    </p:spTree>
    <p:extLst>
      <p:ext uri="{BB962C8B-B14F-4D97-AF65-F5344CB8AC3E}">
        <p14:creationId xmlns:p14="http://schemas.microsoft.com/office/powerpoint/2010/main" val="4244259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8114" y="2323564"/>
            <a:ext cx="2916528" cy="2333222"/>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2784" y="4259152"/>
            <a:ext cx="2916528" cy="2333222"/>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3229" y="761195"/>
            <a:ext cx="2916528" cy="2333222"/>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5998" y="341290"/>
            <a:ext cx="2916528" cy="2333222"/>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5388" y="2392788"/>
            <a:ext cx="2916528" cy="2333222"/>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1317" y="3327042"/>
            <a:ext cx="2916528" cy="2333222"/>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1680" y="457200"/>
            <a:ext cx="2916528" cy="2333222"/>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1348" y="806004"/>
            <a:ext cx="2916528" cy="2333222"/>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23136" y="1671571"/>
            <a:ext cx="2916528" cy="2333222"/>
          </a:xfrm>
          <a:prstGeom prst="rect">
            <a:avLst/>
          </a:prstGeom>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24778" y="4004793"/>
            <a:ext cx="2916528" cy="2333222"/>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26378" y="3490175"/>
            <a:ext cx="2916528" cy="233322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09988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4500"/>
                            </p:stCondLst>
                            <p:childTnLst>
                              <p:par>
                                <p:cTn id="17" presetID="10" presetClass="entr" presetSubtype="0" fill="hold" nodeType="after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6000"/>
                            </p:stCondLst>
                            <p:childTnLst>
                              <p:par>
                                <p:cTn id="21" presetID="10" presetClass="entr" presetSubtype="0" fill="hold" nodeType="afterEffect">
                                  <p:stCondLst>
                                    <p:cond delay="10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7500"/>
                            </p:stCondLst>
                            <p:childTnLst>
                              <p:par>
                                <p:cTn id="25" presetID="10" presetClass="entr" presetSubtype="0" fill="hold" nodeType="afterEffect">
                                  <p:stCondLst>
                                    <p:cond delay="10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9000"/>
                            </p:stCondLst>
                            <p:childTnLst>
                              <p:par>
                                <p:cTn id="29" presetID="10" presetClass="entr" presetSubtype="0" fill="hold" nodeType="afterEffect">
                                  <p:stCondLst>
                                    <p:cond delay="10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10500"/>
                            </p:stCondLst>
                            <p:childTnLst>
                              <p:par>
                                <p:cTn id="33" presetID="10" presetClass="entr" presetSubtype="0" fill="hold" nodeType="afterEffect">
                                  <p:stCondLst>
                                    <p:cond delay="100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par>
                          <p:cTn id="36" fill="hold">
                            <p:stCondLst>
                              <p:cond delay="12000"/>
                            </p:stCondLst>
                            <p:childTnLst>
                              <p:par>
                                <p:cTn id="37" presetID="10" presetClass="entr" presetSubtype="0" fill="hold" nodeType="afterEffect">
                                  <p:stCondLst>
                                    <p:cond delay="100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par>
                          <p:cTn id="40" fill="hold">
                            <p:stCondLst>
                              <p:cond delay="13500"/>
                            </p:stCondLst>
                            <p:childTnLst>
                              <p:par>
                                <p:cTn id="41" presetID="10" presetClass="entr" presetSubtype="0" fill="hold" nodeType="afterEffect">
                                  <p:stCondLst>
                                    <p:cond delay="100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788" y="79604"/>
            <a:ext cx="4336704" cy="1325563"/>
          </a:xfrm>
          <a:effectLst/>
        </p:spPr>
        <p:txBody>
          <a:bodyPr>
            <a:normAutofit/>
          </a:bodyPr>
          <a:lstStyle/>
          <a:p>
            <a:r>
              <a:rPr lang="en-US" sz="3200" b="1" dirty="0" smtClean="0"/>
              <a:t>A crazy zebra climbing the neck of a giraffe.</a:t>
            </a:r>
            <a:endParaRPr lang="en-US" sz="3200" b="1"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4865" y="4713"/>
            <a:ext cx="4819135" cy="6858000"/>
          </a:xfrm>
          <a:prstGeom prst="rect">
            <a:avLst/>
          </a:prstGeom>
        </p:spPr>
      </p:pic>
    </p:spTree>
    <p:extLst>
      <p:ext uri="{BB962C8B-B14F-4D97-AF65-F5344CB8AC3E}">
        <p14:creationId xmlns:p14="http://schemas.microsoft.com/office/powerpoint/2010/main" val="195184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0563" y="1532585"/>
            <a:ext cx="1059912" cy="72423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36" y="5704782"/>
            <a:ext cx="3013885" cy="9949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5745" y="4462568"/>
            <a:ext cx="476250" cy="10287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9345" y="1299389"/>
            <a:ext cx="1752600" cy="119062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3990" y="3159415"/>
            <a:ext cx="1181100" cy="8001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4486" y="2118707"/>
            <a:ext cx="352425" cy="276225"/>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64897" y="3428999"/>
            <a:ext cx="523875" cy="695325"/>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265" y="541985"/>
            <a:ext cx="1228725" cy="1981200"/>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82334" y="5106473"/>
            <a:ext cx="1915143" cy="1593224"/>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05271" y="1023814"/>
            <a:ext cx="866775" cy="438150"/>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70172" y="5722284"/>
            <a:ext cx="1050349" cy="812630"/>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09142" y="2033855"/>
            <a:ext cx="942975" cy="1076325"/>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41653" y="484217"/>
            <a:ext cx="844434" cy="1234173"/>
          </a:xfrm>
          <a:prstGeom prst="rect">
            <a:avLst/>
          </a:prstGeom>
        </p:spPr>
      </p:pic>
      <p:pic>
        <p:nvPicPr>
          <p:cNvPr id="18" name="Picture 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23722" y="439960"/>
            <a:ext cx="1000125" cy="952500"/>
          </a:xfrm>
          <a:prstGeom prst="rect">
            <a:avLst/>
          </a:prstGeom>
        </p:spPr>
      </p:pic>
      <p:pic>
        <p:nvPicPr>
          <p:cNvPr id="19" name="Picture 1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76325" y="4008681"/>
            <a:ext cx="1396363" cy="1430092"/>
          </a:xfrm>
          <a:prstGeom prst="rect">
            <a:avLst/>
          </a:prstGeom>
        </p:spPr>
      </p:pic>
      <p:pic>
        <p:nvPicPr>
          <p:cNvPr id="20" name="Picture 1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209225" y="2250058"/>
            <a:ext cx="828675" cy="971550"/>
          </a:xfrm>
          <a:prstGeom prst="rect">
            <a:avLst/>
          </a:prstGeom>
        </p:spPr>
      </p:pic>
      <p:pic>
        <p:nvPicPr>
          <p:cNvPr id="21" name="Picture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72046" y="1230517"/>
            <a:ext cx="885825" cy="762000"/>
          </a:xfrm>
          <a:prstGeom prst="rect">
            <a:avLst/>
          </a:prstGeom>
        </p:spPr>
      </p:pic>
      <p:pic>
        <p:nvPicPr>
          <p:cNvPr id="22" name="Picture 2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70881" y="2705099"/>
            <a:ext cx="781050" cy="723900"/>
          </a:xfrm>
          <a:prstGeom prst="rect">
            <a:avLst/>
          </a:prstGeom>
        </p:spPr>
      </p:pic>
      <p:pic>
        <p:nvPicPr>
          <p:cNvPr id="23" name="Picture 2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223722" y="4224126"/>
            <a:ext cx="785971" cy="821697"/>
          </a:xfrm>
          <a:prstGeom prst="rect">
            <a:avLst/>
          </a:prstGeom>
        </p:spPr>
      </p:pic>
      <p:pic>
        <p:nvPicPr>
          <p:cNvPr id="24" name="Picture 2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32434" y="2272595"/>
            <a:ext cx="932496" cy="1594083"/>
          </a:xfrm>
          <a:prstGeom prst="rect">
            <a:avLst/>
          </a:prstGeom>
        </p:spPr>
      </p:pic>
      <p:pic>
        <p:nvPicPr>
          <p:cNvPr id="29" name="Picture 28"/>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673759" y="3110180"/>
            <a:ext cx="1847476" cy="1207619"/>
          </a:xfrm>
          <a:prstGeom prst="rect">
            <a:avLst/>
          </a:prstGeom>
        </p:spPr>
      </p:pic>
      <p:pic>
        <p:nvPicPr>
          <p:cNvPr id="30" name="Picture 2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120293" y="3866678"/>
            <a:ext cx="1134859" cy="935261"/>
          </a:xfrm>
          <a:prstGeom prst="rect">
            <a:avLst/>
          </a:prstGeom>
        </p:spPr>
      </p:pic>
      <p:pic>
        <p:nvPicPr>
          <p:cNvPr id="31" name="Picture 3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563151" y="1751632"/>
            <a:ext cx="715896" cy="1075822"/>
          </a:xfrm>
          <a:prstGeom prst="rect">
            <a:avLst/>
          </a:prstGeom>
        </p:spPr>
      </p:pic>
      <p:pic>
        <p:nvPicPr>
          <p:cNvPr id="32" name="Picture 31"/>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533681" y="363539"/>
            <a:ext cx="700079" cy="620825"/>
          </a:xfrm>
          <a:prstGeom prst="rect">
            <a:avLst/>
          </a:prstGeom>
        </p:spPr>
      </p:pic>
      <p:pic>
        <p:nvPicPr>
          <p:cNvPr id="33" name="Picture 32"/>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046795" y="3501657"/>
            <a:ext cx="632060" cy="927794"/>
          </a:xfrm>
          <a:prstGeom prst="rect">
            <a:avLst/>
          </a:prstGeom>
        </p:spPr>
      </p:pic>
      <p:pic>
        <p:nvPicPr>
          <p:cNvPr id="34" name="Picture 33"/>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139834" y="121419"/>
            <a:ext cx="636261" cy="1200151"/>
          </a:xfrm>
          <a:prstGeom prst="rect">
            <a:avLst/>
          </a:prstGeom>
        </p:spPr>
      </p:pic>
      <p:pic>
        <p:nvPicPr>
          <p:cNvPr id="35" name="Picture 34"/>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953125" y="4146616"/>
            <a:ext cx="1104900" cy="600075"/>
          </a:xfrm>
          <a:prstGeom prst="rect">
            <a:avLst/>
          </a:prstGeom>
        </p:spPr>
      </p:pic>
      <p:pic>
        <p:nvPicPr>
          <p:cNvPr id="36" name="Picture 35"/>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030776" y="2539952"/>
            <a:ext cx="323850" cy="619125"/>
          </a:xfrm>
          <a:prstGeom prst="rect">
            <a:avLst/>
          </a:prstGeom>
        </p:spPr>
      </p:pic>
      <p:pic>
        <p:nvPicPr>
          <p:cNvPr id="37" name="Picture 36"/>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890857" y="4212600"/>
            <a:ext cx="819150" cy="523875"/>
          </a:xfrm>
          <a:prstGeom prst="rect">
            <a:avLst/>
          </a:prstGeom>
        </p:spPr>
      </p:pic>
      <p:pic>
        <p:nvPicPr>
          <p:cNvPr id="38" name="Picture 37"/>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8410145" y="3927528"/>
            <a:ext cx="600572" cy="957061"/>
          </a:xfrm>
          <a:prstGeom prst="rect">
            <a:avLst/>
          </a:prstGeom>
        </p:spPr>
      </p:pic>
      <p:pic>
        <p:nvPicPr>
          <p:cNvPr id="39" name="Picture 38"/>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545583" y="2718663"/>
            <a:ext cx="937997" cy="548902"/>
          </a:xfrm>
          <a:prstGeom prst="rect">
            <a:avLst/>
          </a:prstGeom>
        </p:spPr>
      </p:pic>
      <p:pic>
        <p:nvPicPr>
          <p:cNvPr id="40" name="Picture 39"/>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5590091" y="3459040"/>
            <a:ext cx="723946" cy="723946"/>
          </a:xfrm>
          <a:prstGeom prst="rect">
            <a:avLst/>
          </a:prstGeom>
        </p:spPr>
      </p:pic>
      <p:pic>
        <p:nvPicPr>
          <p:cNvPr id="41" name="Picture 40"/>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2922384" y="4564708"/>
            <a:ext cx="1263904" cy="962231"/>
          </a:xfrm>
          <a:prstGeom prst="rect">
            <a:avLst/>
          </a:prstGeom>
        </p:spPr>
      </p:pic>
      <p:pic>
        <p:nvPicPr>
          <p:cNvPr id="42" name="Picture 41"/>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2717256" y="1604610"/>
            <a:ext cx="1096142" cy="651173"/>
          </a:xfrm>
          <a:prstGeom prst="rect">
            <a:avLst/>
          </a:prstGeom>
        </p:spPr>
      </p:pic>
      <p:pic>
        <p:nvPicPr>
          <p:cNvPr id="43" name="Picture 42"/>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4639065" y="4884589"/>
            <a:ext cx="594695" cy="594695"/>
          </a:xfrm>
          <a:prstGeom prst="rect">
            <a:avLst/>
          </a:prstGeom>
        </p:spPr>
      </p:pic>
      <p:pic>
        <p:nvPicPr>
          <p:cNvPr id="44" name="Picture 43"/>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597121" y="2871656"/>
            <a:ext cx="1809421" cy="1019508"/>
          </a:xfrm>
          <a:prstGeom prst="rect">
            <a:avLst/>
          </a:prstGeom>
        </p:spPr>
      </p:pic>
      <p:pic>
        <p:nvPicPr>
          <p:cNvPr id="45" name="Picture 44"/>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449038" y="2658671"/>
            <a:ext cx="542079" cy="589734"/>
          </a:xfrm>
          <a:prstGeom prst="rect">
            <a:avLst/>
          </a:prstGeom>
        </p:spPr>
      </p:pic>
      <p:pic>
        <p:nvPicPr>
          <p:cNvPr id="46" name="Picture 45"/>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5204012" y="5500678"/>
            <a:ext cx="1557933" cy="1034236"/>
          </a:xfrm>
          <a:prstGeom prst="rect">
            <a:avLst/>
          </a:prstGeom>
        </p:spPr>
      </p:pic>
      <p:pic>
        <p:nvPicPr>
          <p:cNvPr id="47" name="Picture 46"/>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876793" y="4753498"/>
            <a:ext cx="633684" cy="882933"/>
          </a:xfrm>
          <a:prstGeom prst="rect">
            <a:avLst/>
          </a:prstGeom>
        </p:spPr>
      </p:pic>
    </p:spTree>
    <p:extLst>
      <p:ext uri="{BB962C8B-B14F-4D97-AF65-F5344CB8AC3E}">
        <p14:creationId xmlns:p14="http://schemas.microsoft.com/office/powerpoint/2010/main" val="46404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3731" y="2906116"/>
            <a:ext cx="562924" cy="63882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715" y="3386345"/>
            <a:ext cx="647700" cy="5524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0895" y="144356"/>
            <a:ext cx="508756" cy="48080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4775" y="3662570"/>
            <a:ext cx="487486" cy="88773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5786" y="5694563"/>
            <a:ext cx="741542" cy="85562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5379" y="5551580"/>
            <a:ext cx="775048" cy="1060207"/>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43487" y="2969408"/>
            <a:ext cx="1334260" cy="728711"/>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35561" y="1879323"/>
            <a:ext cx="1063276" cy="899695"/>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07060" y="3933380"/>
            <a:ext cx="935843" cy="879410"/>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25681" y="3156968"/>
            <a:ext cx="1318394" cy="719456"/>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13399" y="4633911"/>
            <a:ext cx="590550" cy="447675"/>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46188" y="1789774"/>
            <a:ext cx="557306" cy="957869"/>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89760" y="2257661"/>
            <a:ext cx="1237001" cy="763508"/>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29945" y="3626802"/>
            <a:ext cx="1252490" cy="985519"/>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184113" y="2566300"/>
            <a:ext cx="1019175" cy="628650"/>
          </a:xfrm>
          <a:prstGeom prst="rect">
            <a:avLst/>
          </a:prstGeom>
        </p:spPr>
      </p:pic>
      <p:pic>
        <p:nvPicPr>
          <p:cNvPr id="19" name="Picture 1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981200" y="2553766"/>
            <a:ext cx="542925" cy="523875"/>
          </a:xfrm>
          <a:prstGeom prst="rect">
            <a:avLst/>
          </a:prstGeom>
        </p:spPr>
      </p:pic>
      <p:pic>
        <p:nvPicPr>
          <p:cNvPr id="20" name="Picture 1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710898" y="1500187"/>
            <a:ext cx="1133475" cy="552450"/>
          </a:xfrm>
          <a:prstGeom prst="rect">
            <a:avLst/>
          </a:prstGeom>
        </p:spPr>
      </p:pic>
      <p:pic>
        <p:nvPicPr>
          <p:cNvPr id="21" name="Picture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211056" y="5491480"/>
            <a:ext cx="840441" cy="952500"/>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328204" y="1118772"/>
            <a:ext cx="862921" cy="831881"/>
          </a:xfrm>
          <a:prstGeom prst="rect">
            <a:avLst/>
          </a:prstGeom>
        </p:spPr>
      </p:pic>
      <p:pic>
        <p:nvPicPr>
          <p:cNvPr id="23" name="Picture 2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654422" y="4178386"/>
            <a:ext cx="1028700" cy="917489"/>
          </a:xfrm>
          <a:prstGeom prst="rect">
            <a:avLst/>
          </a:prstGeom>
        </p:spPr>
      </p:pic>
      <p:pic>
        <p:nvPicPr>
          <p:cNvPr id="24" name="Picture 2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807403" y="3285983"/>
            <a:ext cx="1257301" cy="821437"/>
          </a:xfrm>
          <a:prstGeom prst="rect">
            <a:avLst/>
          </a:prstGeom>
        </p:spPr>
      </p:pic>
      <p:pic>
        <p:nvPicPr>
          <p:cNvPr id="25" name="Picture 2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192801" y="4710849"/>
            <a:ext cx="1502645" cy="727925"/>
          </a:xfrm>
          <a:prstGeom prst="rect">
            <a:avLst/>
          </a:prstGeom>
        </p:spPr>
      </p:pic>
      <p:pic>
        <p:nvPicPr>
          <p:cNvPr id="26" name="Picture 25"/>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900237" y="3690937"/>
            <a:ext cx="409575" cy="333375"/>
          </a:xfrm>
          <a:prstGeom prst="rect">
            <a:avLst/>
          </a:prstGeom>
        </p:spPr>
      </p:pic>
      <p:pic>
        <p:nvPicPr>
          <p:cNvPr id="27" name="Picture 26"/>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345527" y="1807857"/>
            <a:ext cx="571500" cy="466725"/>
          </a:xfrm>
          <a:prstGeom prst="rect">
            <a:avLst/>
          </a:prstGeom>
        </p:spPr>
      </p:pic>
      <p:pic>
        <p:nvPicPr>
          <p:cNvPr id="28" name="Picture 27"/>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233987" y="688636"/>
            <a:ext cx="1314450" cy="882385"/>
          </a:xfrm>
          <a:prstGeom prst="rect">
            <a:avLst/>
          </a:prstGeom>
        </p:spPr>
      </p:pic>
      <p:pic>
        <p:nvPicPr>
          <p:cNvPr id="29" name="Picture 28"/>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78959" y="1688795"/>
            <a:ext cx="1571625" cy="704850"/>
          </a:xfrm>
          <a:prstGeom prst="rect">
            <a:avLst/>
          </a:prstGeom>
        </p:spPr>
      </p:pic>
      <p:pic>
        <p:nvPicPr>
          <p:cNvPr id="30" name="Picture 29"/>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471862" y="384757"/>
            <a:ext cx="1271587" cy="799740"/>
          </a:xfrm>
          <a:prstGeom prst="rect">
            <a:avLst/>
          </a:prstGeom>
        </p:spPr>
      </p:pic>
      <p:pic>
        <p:nvPicPr>
          <p:cNvPr id="31" name="Picture 30"/>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283830" y="4764277"/>
            <a:ext cx="982280" cy="634619"/>
          </a:xfrm>
          <a:prstGeom prst="rect">
            <a:avLst/>
          </a:prstGeom>
        </p:spPr>
      </p:pic>
      <p:pic>
        <p:nvPicPr>
          <p:cNvPr id="32" name="Picture 31"/>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869162" y="5219700"/>
            <a:ext cx="1269575" cy="1096219"/>
          </a:xfrm>
          <a:prstGeom prst="rect">
            <a:avLst/>
          </a:prstGeom>
        </p:spPr>
      </p:pic>
      <p:pic>
        <p:nvPicPr>
          <p:cNvPr id="33" name="Picture 32"/>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6929907" y="4452937"/>
            <a:ext cx="1798293" cy="1762126"/>
          </a:xfrm>
          <a:prstGeom prst="rect">
            <a:avLst/>
          </a:prstGeom>
        </p:spPr>
      </p:pic>
      <p:pic>
        <p:nvPicPr>
          <p:cNvPr id="34" name="Picture 33"/>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470145" y="2779018"/>
            <a:ext cx="1090612" cy="456276"/>
          </a:xfrm>
          <a:prstGeom prst="rect">
            <a:avLst/>
          </a:prstGeom>
        </p:spPr>
      </p:pic>
      <p:pic>
        <p:nvPicPr>
          <p:cNvPr id="35" name="Picture 34"/>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290890" y="1950880"/>
            <a:ext cx="1076325" cy="933450"/>
          </a:xfrm>
          <a:prstGeom prst="rect">
            <a:avLst/>
          </a:prstGeom>
        </p:spPr>
      </p:pic>
      <p:pic>
        <p:nvPicPr>
          <p:cNvPr id="36" name="Picture 35"/>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2187732" y="619125"/>
            <a:ext cx="876300" cy="1000125"/>
          </a:xfrm>
          <a:prstGeom prst="rect">
            <a:avLst/>
          </a:prstGeom>
        </p:spPr>
      </p:pic>
      <p:pic>
        <p:nvPicPr>
          <p:cNvPr id="37" name="Picture 36"/>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426042" y="4119562"/>
            <a:ext cx="952500" cy="876300"/>
          </a:xfrm>
          <a:prstGeom prst="rect">
            <a:avLst/>
          </a:prstGeom>
        </p:spPr>
      </p:pic>
      <p:pic>
        <p:nvPicPr>
          <p:cNvPr id="38" name="Picture 37"/>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399010" y="384757"/>
            <a:ext cx="1370228" cy="1132535"/>
          </a:xfrm>
          <a:prstGeom prst="rect">
            <a:avLst/>
          </a:prstGeom>
        </p:spPr>
      </p:pic>
      <p:pic>
        <p:nvPicPr>
          <p:cNvPr id="39" name="Picture 38"/>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6929907" y="384757"/>
            <a:ext cx="1981200" cy="1143000"/>
          </a:xfrm>
          <a:prstGeom prst="rect">
            <a:avLst/>
          </a:prstGeom>
        </p:spPr>
      </p:pic>
      <p:pic>
        <p:nvPicPr>
          <p:cNvPr id="40" name="Picture 39"/>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71787" y="5585473"/>
            <a:ext cx="600075" cy="581025"/>
          </a:xfrm>
          <a:prstGeom prst="rect">
            <a:avLst/>
          </a:prstGeom>
        </p:spPr>
      </p:pic>
      <p:pic>
        <p:nvPicPr>
          <p:cNvPr id="41" name="Picture 40"/>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611747" y="5406084"/>
            <a:ext cx="1467185" cy="1088557"/>
          </a:xfrm>
          <a:prstGeom prst="rect">
            <a:avLst/>
          </a:prstGeom>
        </p:spPr>
      </p:pic>
    </p:spTree>
    <p:extLst>
      <p:ext uri="{BB962C8B-B14F-4D97-AF65-F5344CB8AC3E}">
        <p14:creationId xmlns:p14="http://schemas.microsoft.com/office/powerpoint/2010/main" val="2117175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9753" y="2295018"/>
            <a:ext cx="1209675" cy="27051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8492" y="1484984"/>
            <a:ext cx="876300" cy="307657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033" y="2076450"/>
            <a:ext cx="1924050" cy="32956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7063" y="3182387"/>
            <a:ext cx="1133475" cy="29718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5156" y="3023271"/>
            <a:ext cx="1028700" cy="276225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6286" y="3643154"/>
            <a:ext cx="1390650" cy="291465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27434" y="4668287"/>
            <a:ext cx="733425" cy="1962150"/>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68862" y="69451"/>
            <a:ext cx="923925" cy="2686050"/>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26742" y="3828543"/>
            <a:ext cx="1409700" cy="268605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0944" y="713617"/>
            <a:ext cx="485775" cy="742950"/>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84812" y="-435185"/>
            <a:ext cx="1628775" cy="3295650"/>
          </a:xfrm>
          <a:prstGeom prst="rect">
            <a:avLst/>
          </a:prstGeom>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4297" y="314325"/>
            <a:ext cx="876300" cy="3114675"/>
          </a:xfrm>
          <a:prstGeom prst="rect">
            <a:avLst/>
          </a:prstGeom>
        </p:spPr>
      </p:pic>
      <p:pic>
        <p:nvPicPr>
          <p:cNvPr id="19" name="Picture 1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9794" y="4295775"/>
            <a:ext cx="1076325" cy="2152650"/>
          </a:xfrm>
          <a:prstGeom prst="rect">
            <a:avLst/>
          </a:prstGeom>
        </p:spPr>
      </p:pic>
      <p:pic>
        <p:nvPicPr>
          <p:cNvPr id="20" name="Picture 1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03968" y="314325"/>
            <a:ext cx="1152525" cy="1943100"/>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90316" y="351887"/>
            <a:ext cx="1371600" cy="2981325"/>
          </a:xfrm>
          <a:prstGeom prst="rect">
            <a:avLst/>
          </a:prstGeom>
        </p:spPr>
      </p:pic>
    </p:spTree>
    <p:extLst>
      <p:ext uri="{BB962C8B-B14F-4D97-AF65-F5344CB8AC3E}">
        <p14:creationId xmlns:p14="http://schemas.microsoft.com/office/powerpoint/2010/main" val="1813379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bstractReal1Se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2142" y="420002"/>
            <a:ext cx="8134350" cy="45720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438" y="5347120"/>
            <a:ext cx="1217181" cy="1217181"/>
          </a:xfrm>
          <a:prstGeom prst="rect">
            <a:avLst/>
          </a:prstGeom>
          <a:ln>
            <a:solidFill>
              <a:schemeClr val="tx1"/>
            </a:solidFill>
          </a:ln>
        </p:spPr>
      </p:pic>
      <p:sp>
        <p:nvSpPr>
          <p:cNvPr id="4" name="TextBox 3"/>
          <p:cNvSpPr txBox="1"/>
          <p:nvPr/>
        </p:nvSpPr>
        <p:spPr>
          <a:xfrm>
            <a:off x="1863619" y="6297854"/>
            <a:ext cx="2349584" cy="369332"/>
          </a:xfrm>
          <a:prstGeom prst="rect">
            <a:avLst/>
          </a:prstGeom>
          <a:noFill/>
        </p:spPr>
        <p:txBody>
          <a:bodyPr wrap="square" rtlCol="0">
            <a:spAutoFit/>
          </a:bodyPr>
          <a:lstStyle/>
          <a:p>
            <a:r>
              <a:rPr lang="en-US" dirty="0" smtClean="0"/>
              <a:t>Xinlei Chen, CMU</a:t>
            </a:r>
            <a:endParaRPr lang="en-US" dirty="0"/>
          </a:p>
        </p:txBody>
      </p:sp>
    </p:spTree>
    <p:extLst>
      <p:ext uri="{BB962C8B-B14F-4D97-AF65-F5344CB8AC3E}">
        <p14:creationId xmlns:p14="http://schemas.microsoft.com/office/powerpoint/2010/main" val="3975347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195" y="1857956"/>
            <a:ext cx="7886700" cy="1325563"/>
          </a:xfrm>
        </p:spPr>
        <p:txBody>
          <a:bodyPr/>
          <a:lstStyle/>
          <a:p>
            <a:r>
              <a:rPr lang="en-US" dirty="0" smtClean="0">
                <a:latin typeface="Segoe UI Semilight" panose="020B0402040204020203" pitchFamily="34" charset="0"/>
                <a:cs typeface="Segoe UI Semilight" panose="020B0402040204020203" pitchFamily="34" charset="0"/>
              </a:rPr>
              <a:t>Lessons</a:t>
            </a:r>
            <a:endParaRPr lang="en-US"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668075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79826" y="2035701"/>
            <a:ext cx="7239000" cy="584775"/>
          </a:xfrm>
          <a:prstGeom prst="rect">
            <a:avLst/>
          </a:prstGeom>
          <a:noFill/>
          <a:effectLst/>
        </p:spPr>
        <p:txBody>
          <a:bodyPr wrap="square" rtlCol="0">
            <a:spAutoFit/>
          </a:bodyPr>
          <a:lstStyle/>
          <a:p>
            <a:r>
              <a:rPr lang="en-US" sz="3200" dirty="0" smtClean="0">
                <a:latin typeface="Segoe UI Semilight" panose="020B0402040204020203" pitchFamily="34" charset="0"/>
                <a:cs typeface="Segoe UI Semilight" panose="020B0402040204020203" pitchFamily="34" charset="0"/>
              </a:rPr>
              <a:t>It’s a game we pay you to play!</a:t>
            </a:r>
            <a:endParaRPr lang="en-US" sz="32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47812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8600" y="152400"/>
            <a:ext cx="7239000" cy="584775"/>
          </a:xfrm>
          <a:prstGeom prst="rect">
            <a:avLst/>
          </a:prstGeom>
          <a:noFill/>
          <a:effectLst/>
        </p:spPr>
        <p:txBody>
          <a:bodyPr wrap="square" rtlCol="0">
            <a:spAutoFit/>
          </a:bodyPr>
          <a:lstStyle/>
          <a:p>
            <a:r>
              <a:rPr lang="en-US" sz="3200" dirty="0" err="1" smtClean="0">
                <a:latin typeface="Segoe UI Semilight" panose="020B0402040204020203" pitchFamily="34" charset="0"/>
                <a:cs typeface="Segoe UI Semilight" panose="020B0402040204020203" pitchFamily="34" charset="0"/>
              </a:rPr>
              <a:t>Turker</a:t>
            </a:r>
            <a:r>
              <a:rPr lang="en-US" sz="3200" dirty="0" smtClean="0">
                <a:latin typeface="Segoe UI Semilight" panose="020B0402040204020203" pitchFamily="34" charset="0"/>
                <a:cs typeface="Segoe UI Semilight" panose="020B0402040204020203" pitchFamily="34" charset="0"/>
              </a:rPr>
              <a:t> comments</a:t>
            </a:r>
            <a:endParaRPr lang="en-US" sz="3200" dirty="0">
              <a:latin typeface="Segoe UI Semilight" panose="020B0402040204020203" pitchFamily="34" charset="0"/>
              <a:cs typeface="Segoe UI Semilight" panose="020B0402040204020203" pitchFamily="34" charset="0"/>
            </a:endParaRPr>
          </a:p>
        </p:txBody>
      </p:sp>
      <p:sp>
        <p:nvSpPr>
          <p:cNvPr id="9" name="Rectangle 8"/>
          <p:cNvSpPr/>
          <p:nvPr/>
        </p:nvSpPr>
        <p:spPr>
          <a:xfrm>
            <a:off x="504595" y="3429000"/>
            <a:ext cx="4572000" cy="369332"/>
          </a:xfrm>
          <a:prstGeom prst="rect">
            <a:avLst/>
          </a:prstGeom>
        </p:spPr>
        <p:txBody>
          <a:bodyPr>
            <a:spAutoFit/>
          </a:bodyPr>
          <a:lstStyle/>
          <a:p>
            <a:r>
              <a:rPr lang="en-US" dirty="0" smtClean="0"/>
              <a:t>Why </a:t>
            </a:r>
            <a:r>
              <a:rPr lang="en-US" dirty="0"/>
              <a:t>is this so addictive? :)</a:t>
            </a:r>
          </a:p>
        </p:txBody>
      </p:sp>
      <p:sp>
        <p:nvSpPr>
          <p:cNvPr id="10" name="Rectangle 9"/>
          <p:cNvSpPr/>
          <p:nvPr/>
        </p:nvSpPr>
        <p:spPr>
          <a:xfrm>
            <a:off x="1676400" y="1676400"/>
            <a:ext cx="8318500" cy="369332"/>
          </a:xfrm>
          <a:prstGeom prst="rect">
            <a:avLst/>
          </a:prstGeom>
        </p:spPr>
        <p:txBody>
          <a:bodyPr wrap="square">
            <a:spAutoFit/>
          </a:bodyPr>
          <a:lstStyle/>
          <a:p>
            <a:r>
              <a:rPr lang="en-US" dirty="0"/>
              <a:t>Thank you for this :) made my </a:t>
            </a:r>
            <a:r>
              <a:rPr lang="en-US" dirty="0" smtClean="0"/>
              <a:t>night</a:t>
            </a:r>
            <a:endParaRPr lang="en-US" dirty="0"/>
          </a:p>
        </p:txBody>
      </p:sp>
      <p:sp>
        <p:nvSpPr>
          <p:cNvPr id="11" name="Rectangle 10"/>
          <p:cNvSpPr/>
          <p:nvPr/>
        </p:nvSpPr>
        <p:spPr>
          <a:xfrm>
            <a:off x="863600" y="4812268"/>
            <a:ext cx="8661400" cy="369332"/>
          </a:xfrm>
          <a:prstGeom prst="rect">
            <a:avLst/>
          </a:prstGeom>
        </p:spPr>
        <p:txBody>
          <a:bodyPr wrap="square">
            <a:spAutoFit/>
          </a:bodyPr>
          <a:lstStyle/>
          <a:p>
            <a:r>
              <a:rPr lang="en-US" dirty="0" smtClean="0"/>
              <a:t>The Viking horns are awesome!</a:t>
            </a:r>
          </a:p>
        </p:txBody>
      </p:sp>
      <p:sp>
        <p:nvSpPr>
          <p:cNvPr id="12" name="Rectangle 11"/>
          <p:cNvSpPr/>
          <p:nvPr/>
        </p:nvSpPr>
        <p:spPr>
          <a:xfrm>
            <a:off x="364950" y="2608660"/>
            <a:ext cx="4096378" cy="369332"/>
          </a:xfrm>
          <a:prstGeom prst="rect">
            <a:avLst/>
          </a:prstGeom>
        </p:spPr>
        <p:txBody>
          <a:bodyPr wrap="none">
            <a:spAutoFit/>
          </a:bodyPr>
          <a:lstStyle/>
          <a:p>
            <a:r>
              <a:rPr lang="en-US" dirty="0"/>
              <a:t>God lord these are fun. I'd do </a:t>
            </a:r>
            <a:r>
              <a:rPr lang="en-US" dirty="0" err="1"/>
              <a:t>em</a:t>
            </a:r>
            <a:r>
              <a:rPr lang="en-US" dirty="0"/>
              <a:t> for free.</a:t>
            </a:r>
          </a:p>
        </p:txBody>
      </p:sp>
      <p:sp>
        <p:nvSpPr>
          <p:cNvPr id="13" name="Rectangle 12"/>
          <p:cNvSpPr/>
          <p:nvPr/>
        </p:nvSpPr>
        <p:spPr>
          <a:xfrm>
            <a:off x="2057400" y="3841066"/>
            <a:ext cx="6019800" cy="369332"/>
          </a:xfrm>
          <a:prstGeom prst="rect">
            <a:avLst/>
          </a:prstGeom>
        </p:spPr>
        <p:txBody>
          <a:bodyPr wrap="square">
            <a:spAutoFit/>
          </a:bodyPr>
          <a:lstStyle/>
          <a:p>
            <a:r>
              <a:rPr lang="en-US" dirty="0"/>
              <a:t>I'm afraid I'll be dreaming of </a:t>
            </a:r>
            <a:r>
              <a:rPr lang="en-US" dirty="0" smtClean="0"/>
              <a:t>Mike </a:t>
            </a:r>
            <a:r>
              <a:rPr lang="en-US" dirty="0"/>
              <a:t>and Jenny tonight.....</a:t>
            </a:r>
          </a:p>
        </p:txBody>
      </p:sp>
      <p:sp>
        <p:nvSpPr>
          <p:cNvPr id="14" name="Rectangle 13"/>
          <p:cNvSpPr/>
          <p:nvPr/>
        </p:nvSpPr>
        <p:spPr>
          <a:xfrm>
            <a:off x="5521439" y="5912366"/>
            <a:ext cx="1614609" cy="369332"/>
          </a:xfrm>
          <a:prstGeom prst="rect">
            <a:avLst/>
          </a:prstGeom>
        </p:spPr>
        <p:txBody>
          <a:bodyPr wrap="none">
            <a:spAutoFit/>
          </a:bodyPr>
          <a:lstStyle/>
          <a:p>
            <a:r>
              <a:rPr lang="en-US" dirty="0"/>
              <a:t>Seriously </a:t>
            </a:r>
            <a:r>
              <a:rPr lang="en-US" dirty="0" smtClean="0"/>
              <a:t>weird</a:t>
            </a:r>
            <a:endParaRPr lang="en-US" dirty="0"/>
          </a:p>
        </p:txBody>
      </p:sp>
      <p:sp>
        <p:nvSpPr>
          <p:cNvPr id="15" name="Rectangle 14"/>
          <p:cNvSpPr/>
          <p:nvPr/>
        </p:nvSpPr>
        <p:spPr>
          <a:xfrm>
            <a:off x="5822950" y="3244334"/>
            <a:ext cx="2566152" cy="369332"/>
          </a:xfrm>
          <a:prstGeom prst="rect">
            <a:avLst/>
          </a:prstGeom>
        </p:spPr>
        <p:txBody>
          <a:bodyPr wrap="none">
            <a:spAutoFit/>
          </a:bodyPr>
          <a:lstStyle/>
          <a:p>
            <a:r>
              <a:rPr lang="en-US" dirty="0"/>
              <a:t>needs more grizzly bear...</a:t>
            </a:r>
          </a:p>
        </p:txBody>
      </p:sp>
      <p:sp>
        <p:nvSpPr>
          <p:cNvPr id="16" name="Rectangle 15"/>
          <p:cNvSpPr/>
          <p:nvPr/>
        </p:nvSpPr>
        <p:spPr>
          <a:xfrm>
            <a:off x="439056" y="5342930"/>
            <a:ext cx="8095344" cy="369332"/>
          </a:xfrm>
          <a:prstGeom prst="rect">
            <a:avLst/>
          </a:prstGeom>
        </p:spPr>
        <p:txBody>
          <a:bodyPr wrap="square">
            <a:spAutoFit/>
          </a:bodyPr>
          <a:lstStyle/>
          <a:p>
            <a:r>
              <a:rPr lang="en-US" dirty="0"/>
              <a:t>Looks like Mike's been cheating on Jenny with her twin </a:t>
            </a:r>
            <a:r>
              <a:rPr lang="en-US" dirty="0" smtClean="0"/>
              <a:t>Jane</a:t>
            </a:r>
            <a:r>
              <a:rPr lang="en-US" dirty="0"/>
              <a:t>! naughty Mike...</a:t>
            </a:r>
          </a:p>
        </p:txBody>
      </p:sp>
      <p:sp>
        <p:nvSpPr>
          <p:cNvPr id="17" name="Rectangle 16"/>
          <p:cNvSpPr/>
          <p:nvPr/>
        </p:nvSpPr>
        <p:spPr>
          <a:xfrm>
            <a:off x="254000" y="1143000"/>
            <a:ext cx="8661400" cy="369332"/>
          </a:xfrm>
          <a:prstGeom prst="rect">
            <a:avLst/>
          </a:prstGeom>
        </p:spPr>
        <p:txBody>
          <a:bodyPr wrap="square">
            <a:spAutoFit/>
          </a:bodyPr>
          <a:lstStyle/>
          <a:p>
            <a:r>
              <a:rPr lang="en-US" dirty="0" smtClean="0"/>
              <a:t>Fun! And if you really have a children's book, this is a great way to get it illustrated.</a:t>
            </a:r>
          </a:p>
        </p:txBody>
      </p:sp>
      <p:sp>
        <p:nvSpPr>
          <p:cNvPr id="18" name="Rectangle 17"/>
          <p:cNvSpPr/>
          <p:nvPr/>
        </p:nvSpPr>
        <p:spPr>
          <a:xfrm>
            <a:off x="2725057" y="2949834"/>
            <a:ext cx="3104061" cy="369332"/>
          </a:xfrm>
          <a:prstGeom prst="rect">
            <a:avLst/>
          </a:prstGeom>
        </p:spPr>
        <p:txBody>
          <a:bodyPr wrap="square">
            <a:spAutoFit/>
          </a:bodyPr>
          <a:lstStyle/>
          <a:p>
            <a:r>
              <a:rPr lang="en-US" dirty="0" smtClean="0"/>
              <a:t>This is the </a:t>
            </a:r>
            <a:r>
              <a:rPr lang="en-US" dirty="0" err="1" smtClean="0"/>
              <a:t>funnest</a:t>
            </a:r>
            <a:r>
              <a:rPr lang="en-US" dirty="0" smtClean="0"/>
              <a:t> hit ever!</a:t>
            </a:r>
            <a:endParaRPr lang="en-US" dirty="0"/>
          </a:p>
        </p:txBody>
      </p:sp>
      <p:sp>
        <p:nvSpPr>
          <p:cNvPr id="19" name="Rectangle 18"/>
          <p:cNvSpPr/>
          <p:nvPr/>
        </p:nvSpPr>
        <p:spPr>
          <a:xfrm>
            <a:off x="1663700" y="5952643"/>
            <a:ext cx="2506455" cy="369332"/>
          </a:xfrm>
          <a:prstGeom prst="rect">
            <a:avLst/>
          </a:prstGeom>
        </p:spPr>
        <p:txBody>
          <a:bodyPr wrap="none">
            <a:spAutoFit/>
          </a:bodyPr>
          <a:lstStyle/>
          <a:p>
            <a:r>
              <a:rPr lang="en-US" dirty="0"/>
              <a:t>This was </a:t>
            </a:r>
            <a:r>
              <a:rPr lang="en-US" dirty="0" err="1"/>
              <a:t>sooo</a:t>
            </a:r>
            <a:r>
              <a:rPr lang="en-US" dirty="0"/>
              <a:t> much fun!</a:t>
            </a:r>
          </a:p>
        </p:txBody>
      </p:sp>
      <p:sp>
        <p:nvSpPr>
          <p:cNvPr id="20" name="Rectangle 19"/>
          <p:cNvSpPr/>
          <p:nvPr/>
        </p:nvSpPr>
        <p:spPr>
          <a:xfrm>
            <a:off x="2616200" y="2133600"/>
            <a:ext cx="6248400" cy="369332"/>
          </a:xfrm>
          <a:prstGeom prst="rect">
            <a:avLst/>
          </a:prstGeom>
        </p:spPr>
        <p:txBody>
          <a:bodyPr wrap="square">
            <a:spAutoFit/>
          </a:bodyPr>
          <a:lstStyle/>
          <a:p>
            <a:r>
              <a:rPr lang="en-US" dirty="0"/>
              <a:t>Some of these sentences just get funnier and funnier... </a:t>
            </a:r>
          </a:p>
        </p:txBody>
      </p:sp>
      <p:sp>
        <p:nvSpPr>
          <p:cNvPr id="21" name="Rectangle 20"/>
          <p:cNvSpPr/>
          <p:nvPr/>
        </p:nvSpPr>
        <p:spPr>
          <a:xfrm>
            <a:off x="533400" y="4343400"/>
            <a:ext cx="8563206" cy="369332"/>
          </a:xfrm>
          <a:prstGeom prst="rect">
            <a:avLst/>
          </a:prstGeom>
        </p:spPr>
        <p:txBody>
          <a:bodyPr wrap="square">
            <a:spAutoFit/>
          </a:bodyPr>
          <a:lstStyle/>
          <a:p>
            <a:r>
              <a:rPr lang="en-US" dirty="0"/>
              <a:t>These HITs are really enjoyable to work on. Some of them are so silly, it's hilarious. :)</a:t>
            </a:r>
          </a:p>
        </p:txBody>
      </p:sp>
    </p:spTree>
    <p:extLst>
      <p:ext uri="{BB962C8B-B14F-4D97-AF65-F5344CB8AC3E}">
        <p14:creationId xmlns:p14="http://schemas.microsoft.com/office/powerpoint/2010/main" val="3527506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0506" y="218003"/>
            <a:ext cx="3506209" cy="523220"/>
          </a:xfrm>
          <a:prstGeom prst="rect">
            <a:avLst/>
          </a:prstGeom>
          <a:noFill/>
        </p:spPr>
        <p:txBody>
          <a:bodyPr wrap="square" rtlCol="0">
            <a:spAutoFit/>
          </a:bodyPr>
          <a:lstStyle/>
          <a:p>
            <a:r>
              <a:rPr lang="en-US" sz="2800" dirty="0" smtClean="0">
                <a:latin typeface="Segoe UI Semilight" panose="020B0402040204020203" pitchFamily="34" charset="0"/>
                <a:cs typeface="Segoe UI Semilight" panose="020B0402040204020203" pitchFamily="34" charset="0"/>
              </a:rPr>
              <a:t>Trust your workers:</a:t>
            </a:r>
            <a:endParaRPr lang="en-US" sz="2800" dirty="0">
              <a:latin typeface="Segoe UI Semilight" panose="020B0402040204020203" pitchFamily="34" charset="0"/>
              <a:cs typeface="Segoe UI Semilight" panose="020B0402040204020203" pitchFamily="34" charset="0"/>
            </a:endParaRPr>
          </a:p>
        </p:txBody>
      </p:sp>
      <p:pic>
        <p:nvPicPr>
          <p:cNvPr id="6" name="Picture 5"/>
          <p:cNvPicPr>
            <a:picLocks noChangeAspect="1"/>
          </p:cNvPicPr>
          <p:nvPr/>
        </p:nvPicPr>
        <p:blipFill rotWithShape="1">
          <a:blip r:embed="rId2"/>
          <a:srcRect t="8659"/>
          <a:stretch/>
        </p:blipFill>
        <p:spPr>
          <a:xfrm>
            <a:off x="742016" y="1265627"/>
            <a:ext cx="7174285" cy="4727428"/>
          </a:xfrm>
          <a:prstGeom prst="rect">
            <a:avLst/>
          </a:prstGeom>
        </p:spPr>
      </p:pic>
    </p:spTree>
    <p:extLst>
      <p:ext uri="{BB962C8B-B14F-4D97-AF65-F5344CB8AC3E}">
        <p14:creationId xmlns:p14="http://schemas.microsoft.com/office/powerpoint/2010/main" val="1600967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bstractPark1Sec">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42477" y="1201895"/>
            <a:ext cx="7742237" cy="4351338"/>
          </a:xfrm>
        </p:spPr>
      </p:pic>
    </p:spTree>
    <p:extLst>
      <p:ext uri="{BB962C8B-B14F-4D97-AF65-F5344CB8AC3E}">
        <p14:creationId xmlns:p14="http://schemas.microsoft.com/office/powerpoint/2010/main" val="72564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337" y="-46108"/>
            <a:ext cx="7886700" cy="1325563"/>
          </a:xfrm>
        </p:spPr>
        <p:txBody>
          <a:bodyPr/>
          <a:lstStyle/>
          <a:p>
            <a:r>
              <a:rPr lang="en-US" dirty="0" smtClean="0"/>
              <a:t>Avoiding laziness</a:t>
            </a:r>
            <a:endParaRPr lang="en-US" dirty="0"/>
          </a:p>
        </p:txBody>
      </p:sp>
      <p:sp>
        <p:nvSpPr>
          <p:cNvPr id="3" name="Content Placeholder 2"/>
          <p:cNvSpPr>
            <a:spLocks noGrp="1"/>
          </p:cNvSpPr>
          <p:nvPr>
            <p:ph idx="1"/>
          </p:nvPr>
        </p:nvSpPr>
        <p:spPr>
          <a:xfrm>
            <a:off x="620558" y="1113526"/>
            <a:ext cx="7886700" cy="4351338"/>
          </a:xfrm>
        </p:spPr>
        <p:txBody>
          <a:bodyPr/>
          <a:lstStyle/>
          <a:p>
            <a:pPr marL="0" indent="0">
              <a:buNone/>
            </a:pPr>
            <a:r>
              <a:rPr lang="en-US" dirty="0" smtClean="0"/>
              <a:t>Expressions</a:t>
            </a:r>
            <a:endParaRPr lang="en-US" dirty="0"/>
          </a:p>
        </p:txBody>
      </p:sp>
      <p:pic>
        <p:nvPicPr>
          <p:cNvPr id="4" name="Picture 3" descr="AMT : Clipart Illustrations - Google Chrome"/>
          <p:cNvPicPr>
            <a:picLocks noChangeAspect="1"/>
          </p:cNvPicPr>
          <p:nvPr/>
        </p:nvPicPr>
        <p:blipFill rotWithShape="1">
          <a:blip r:embed="rId3">
            <a:extLst>
              <a:ext uri="{28A0092B-C50C-407E-A947-70E740481C1C}">
                <a14:useLocalDpi xmlns:a14="http://schemas.microsoft.com/office/drawing/2010/main" val="0"/>
              </a:ext>
            </a:extLst>
          </a:blip>
          <a:srcRect l="556" t="14930" r="41389" b="16177"/>
          <a:stretch/>
        </p:blipFill>
        <p:spPr>
          <a:xfrm>
            <a:off x="703220" y="1678522"/>
            <a:ext cx="7520817" cy="4868064"/>
          </a:xfrm>
          <a:prstGeom prst="rect">
            <a:avLst/>
          </a:prstGeom>
        </p:spPr>
      </p:pic>
    </p:spTree>
    <p:extLst>
      <p:ext uri="{BB962C8B-B14F-4D97-AF65-F5344CB8AC3E}">
        <p14:creationId xmlns:p14="http://schemas.microsoft.com/office/powerpoint/2010/main" val="23716790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257393" y="2040690"/>
            <a:ext cx="3484561" cy="2266950"/>
            <a:chOff x="257393" y="2040690"/>
            <a:chExt cx="3484561" cy="2266950"/>
          </a:xfrm>
        </p:grpSpPr>
        <p:sp>
          <p:nvSpPr>
            <p:cNvPr id="41" name="Rectangle 40"/>
            <p:cNvSpPr/>
            <p:nvPr/>
          </p:nvSpPr>
          <p:spPr>
            <a:xfrm rot="16200000">
              <a:off x="2684434" y="2422617"/>
              <a:ext cx="590550" cy="152449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p:cNvGrpSpPr/>
            <p:nvPr/>
          </p:nvGrpSpPr>
          <p:grpSpPr>
            <a:xfrm>
              <a:off x="257393" y="2040690"/>
              <a:ext cx="2402682" cy="2266950"/>
              <a:chOff x="666750" y="590550"/>
              <a:chExt cx="2402682" cy="2266950"/>
            </a:xfrm>
            <a:gradFill flip="none" rotWithShape="1">
              <a:gsLst>
                <a:gs pos="0">
                  <a:schemeClr val="accent1">
                    <a:lumMod val="5000"/>
                    <a:lumOff val="95000"/>
                  </a:schemeClr>
                </a:gs>
                <a:gs pos="75000">
                  <a:schemeClr val="tx2">
                    <a:lumMod val="60000"/>
                    <a:lumOff val="40000"/>
                  </a:schemeClr>
                </a:gs>
                <a:gs pos="62000">
                  <a:schemeClr val="tx2">
                    <a:lumMod val="40000"/>
                    <a:lumOff val="60000"/>
                  </a:schemeClr>
                </a:gs>
              </a:gsLst>
              <a:path path="circle">
                <a:fillToRect l="50000" t="50000" r="50000" b="50000"/>
              </a:path>
              <a:tileRect/>
            </a:gradFill>
            <a:effectLst/>
          </p:grpSpPr>
          <p:sp>
            <p:nvSpPr>
              <p:cNvPr id="47" name="Oval 46"/>
              <p:cNvSpPr/>
              <p:nvPr/>
            </p:nvSpPr>
            <p:spPr>
              <a:xfrm>
                <a:off x="666750" y="590550"/>
                <a:ext cx="2402682" cy="2266950"/>
              </a:xfrm>
              <a:prstGeom prst="ellipse">
                <a:avLst/>
              </a:prstGeom>
              <a:gradFill flip="none" rotWithShape="1">
                <a:gsLst>
                  <a:gs pos="0">
                    <a:schemeClr val="accent1">
                      <a:lumMod val="5000"/>
                      <a:lumOff val="95000"/>
                    </a:schemeClr>
                  </a:gs>
                  <a:gs pos="68000">
                    <a:schemeClr val="tx2">
                      <a:lumMod val="60000"/>
                      <a:lumOff val="40000"/>
                    </a:schemeClr>
                  </a:gs>
                  <a:gs pos="41000">
                    <a:schemeClr val="tx2">
                      <a:lumMod val="40000"/>
                      <a:lumOff val="60000"/>
                    </a:schemeClr>
                  </a:gs>
                </a:gsLst>
                <a:path path="circle">
                  <a:fillToRect l="50000" t="50000" r="50000" b="50000"/>
                </a:path>
                <a:tileRect/>
              </a:gradFill>
              <a:ln w="19050">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825206" y="1380779"/>
                <a:ext cx="2038349" cy="707886"/>
              </a:xfrm>
              <a:prstGeom prst="rect">
                <a:avLst/>
              </a:prstGeom>
              <a:noFill/>
              <a:ln>
                <a:noFill/>
              </a:ln>
            </p:spPr>
            <p:txBody>
              <a:bodyPr wrap="square" rtlCol="0">
                <a:spAutoFit/>
              </a:bodyPr>
              <a:lstStyle/>
              <a:p>
                <a:pPr algn="ctr"/>
                <a:r>
                  <a:rPr lang="en-US" sz="2000" dirty="0" smtClean="0">
                    <a:latin typeface="Segoe UI" panose="020B0502040204020203" pitchFamily="34" charset="0"/>
                    <a:cs typeface="Segoe UI" panose="020B0502040204020203" pitchFamily="34" charset="0"/>
                  </a:rPr>
                  <a:t>Computer Vision</a:t>
                </a:r>
                <a:endParaRPr lang="en-US" sz="2000" dirty="0">
                  <a:latin typeface="Segoe UI" panose="020B0502040204020203" pitchFamily="34" charset="0"/>
                  <a:cs typeface="Segoe UI" panose="020B0502040204020203" pitchFamily="34" charset="0"/>
                </a:endParaRPr>
              </a:p>
            </p:txBody>
          </p:sp>
        </p:grpSp>
      </p:grpSp>
      <p:grpSp>
        <p:nvGrpSpPr>
          <p:cNvPr id="2" name="Group 1"/>
          <p:cNvGrpSpPr/>
          <p:nvPr/>
        </p:nvGrpSpPr>
        <p:grpSpPr>
          <a:xfrm>
            <a:off x="1258189" y="3442677"/>
            <a:ext cx="2490648" cy="2872733"/>
            <a:chOff x="877329" y="3718567"/>
            <a:chExt cx="2490648" cy="2872733"/>
          </a:xfrm>
        </p:grpSpPr>
        <p:sp>
          <p:nvSpPr>
            <p:cNvPr id="40" name="Rectangle 39"/>
            <p:cNvSpPr/>
            <p:nvPr/>
          </p:nvSpPr>
          <p:spPr>
            <a:xfrm rot="2652515">
              <a:off x="2777427" y="3718567"/>
              <a:ext cx="590550" cy="152449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877329" y="4324350"/>
              <a:ext cx="2402682" cy="2266950"/>
              <a:chOff x="666750" y="590550"/>
              <a:chExt cx="2402682" cy="2266950"/>
            </a:xfrm>
            <a:gradFill flip="none" rotWithShape="1">
              <a:gsLst>
                <a:gs pos="0">
                  <a:schemeClr val="accent1">
                    <a:lumMod val="5000"/>
                    <a:lumOff val="95000"/>
                  </a:schemeClr>
                </a:gs>
                <a:gs pos="75000">
                  <a:schemeClr val="tx2">
                    <a:lumMod val="60000"/>
                    <a:lumOff val="40000"/>
                  </a:schemeClr>
                </a:gs>
                <a:gs pos="62000">
                  <a:schemeClr val="tx2">
                    <a:lumMod val="40000"/>
                    <a:lumOff val="60000"/>
                  </a:schemeClr>
                </a:gs>
              </a:gsLst>
              <a:path path="circle">
                <a:fillToRect l="50000" t="50000" r="50000" b="50000"/>
              </a:path>
              <a:tileRect/>
            </a:gradFill>
            <a:effectLst/>
          </p:grpSpPr>
          <p:sp>
            <p:nvSpPr>
              <p:cNvPr id="38" name="Oval 37"/>
              <p:cNvSpPr/>
              <p:nvPr/>
            </p:nvSpPr>
            <p:spPr>
              <a:xfrm>
                <a:off x="666750" y="590550"/>
                <a:ext cx="2402682" cy="2266950"/>
              </a:xfrm>
              <a:prstGeom prst="ellipse">
                <a:avLst/>
              </a:prstGeom>
              <a:gradFill flip="none" rotWithShape="1">
                <a:gsLst>
                  <a:gs pos="0">
                    <a:schemeClr val="accent1">
                      <a:lumMod val="5000"/>
                      <a:lumOff val="95000"/>
                    </a:schemeClr>
                  </a:gs>
                  <a:gs pos="68000">
                    <a:schemeClr val="tx2">
                      <a:lumMod val="60000"/>
                      <a:lumOff val="40000"/>
                    </a:schemeClr>
                  </a:gs>
                  <a:gs pos="41000">
                    <a:schemeClr val="tx2">
                      <a:lumMod val="40000"/>
                      <a:lumOff val="60000"/>
                    </a:schemeClr>
                  </a:gs>
                </a:gsLst>
                <a:path path="circle">
                  <a:fillToRect l="50000" t="50000" r="50000" b="50000"/>
                </a:path>
                <a:tileRect/>
              </a:gradFill>
              <a:ln w="19050">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825206" y="1380779"/>
                <a:ext cx="2038349" cy="707886"/>
              </a:xfrm>
              <a:prstGeom prst="rect">
                <a:avLst/>
              </a:prstGeom>
              <a:noFill/>
              <a:ln>
                <a:noFill/>
              </a:ln>
            </p:spPr>
            <p:txBody>
              <a:bodyPr wrap="square" rtlCol="0">
                <a:spAutoFit/>
              </a:bodyPr>
              <a:lstStyle/>
              <a:p>
                <a:pPr algn="ctr"/>
                <a:r>
                  <a:rPr lang="en-US" sz="2000" dirty="0" smtClean="0">
                    <a:latin typeface="Segoe UI" panose="020B0502040204020203" pitchFamily="34" charset="0"/>
                    <a:cs typeface="Segoe UI" panose="020B0502040204020203" pitchFamily="34" charset="0"/>
                  </a:rPr>
                  <a:t>Common </a:t>
                </a:r>
              </a:p>
              <a:p>
                <a:pPr algn="ctr"/>
                <a:r>
                  <a:rPr lang="en-US" sz="2000" dirty="0" smtClean="0">
                    <a:latin typeface="Segoe UI" panose="020B0502040204020203" pitchFamily="34" charset="0"/>
                    <a:cs typeface="Segoe UI" panose="020B0502040204020203" pitchFamily="34" charset="0"/>
                  </a:rPr>
                  <a:t>Sense</a:t>
                </a:r>
                <a:endParaRPr lang="en-US" sz="2000" dirty="0">
                  <a:latin typeface="Segoe UI" panose="020B0502040204020203" pitchFamily="34" charset="0"/>
                  <a:cs typeface="Segoe UI" panose="020B0502040204020203" pitchFamily="34" charset="0"/>
                </a:endParaRPr>
              </a:p>
            </p:txBody>
          </p:sp>
        </p:grpSp>
      </p:grpSp>
      <p:grpSp>
        <p:nvGrpSpPr>
          <p:cNvPr id="52" name="Group 51"/>
          <p:cNvGrpSpPr/>
          <p:nvPr/>
        </p:nvGrpSpPr>
        <p:grpSpPr>
          <a:xfrm>
            <a:off x="1202468" y="102608"/>
            <a:ext cx="2989134" cy="2271294"/>
            <a:chOff x="1202468" y="102608"/>
            <a:chExt cx="2989134" cy="2271294"/>
          </a:xfrm>
        </p:grpSpPr>
        <p:sp>
          <p:nvSpPr>
            <p:cNvPr id="26" name="Rectangle 25"/>
            <p:cNvSpPr/>
            <p:nvPr/>
          </p:nvSpPr>
          <p:spPr>
            <a:xfrm rot="18773932">
              <a:off x="3134082" y="1316381"/>
              <a:ext cx="590550" cy="152449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1202468" y="102608"/>
              <a:ext cx="2402682" cy="2266950"/>
              <a:chOff x="666750" y="590550"/>
              <a:chExt cx="2402682" cy="2266950"/>
            </a:xfrm>
            <a:gradFill flip="none" rotWithShape="1">
              <a:gsLst>
                <a:gs pos="0">
                  <a:schemeClr val="accent1">
                    <a:lumMod val="5000"/>
                    <a:lumOff val="95000"/>
                  </a:schemeClr>
                </a:gs>
                <a:gs pos="75000">
                  <a:schemeClr val="tx2">
                    <a:lumMod val="60000"/>
                    <a:lumOff val="40000"/>
                  </a:schemeClr>
                </a:gs>
                <a:gs pos="62000">
                  <a:schemeClr val="tx2">
                    <a:lumMod val="40000"/>
                    <a:lumOff val="60000"/>
                  </a:schemeClr>
                </a:gs>
              </a:gsLst>
              <a:path path="circle">
                <a:fillToRect l="50000" t="50000" r="50000" b="50000"/>
              </a:path>
              <a:tileRect/>
            </a:gradFill>
            <a:effectLst/>
          </p:grpSpPr>
          <p:sp>
            <p:nvSpPr>
              <p:cNvPr id="32" name="Oval 31"/>
              <p:cNvSpPr/>
              <p:nvPr/>
            </p:nvSpPr>
            <p:spPr>
              <a:xfrm>
                <a:off x="666750" y="590550"/>
                <a:ext cx="2402682" cy="2266950"/>
              </a:xfrm>
              <a:prstGeom prst="ellipse">
                <a:avLst/>
              </a:prstGeom>
              <a:gradFill flip="none" rotWithShape="1">
                <a:gsLst>
                  <a:gs pos="0">
                    <a:schemeClr val="accent1">
                      <a:lumMod val="5000"/>
                      <a:lumOff val="95000"/>
                    </a:schemeClr>
                  </a:gs>
                  <a:gs pos="68000">
                    <a:schemeClr val="tx2">
                      <a:lumMod val="60000"/>
                      <a:lumOff val="40000"/>
                    </a:schemeClr>
                  </a:gs>
                  <a:gs pos="41000">
                    <a:schemeClr val="tx2">
                      <a:lumMod val="40000"/>
                      <a:lumOff val="60000"/>
                    </a:schemeClr>
                  </a:gs>
                </a:gsLst>
                <a:path path="circle">
                  <a:fillToRect l="50000" t="50000" r="50000" b="50000"/>
                </a:path>
                <a:tileRect/>
              </a:gradFill>
              <a:ln w="19050">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825206" y="1380779"/>
                <a:ext cx="2038349" cy="707886"/>
              </a:xfrm>
              <a:prstGeom prst="rect">
                <a:avLst/>
              </a:prstGeom>
              <a:noFill/>
              <a:ln>
                <a:noFill/>
              </a:ln>
            </p:spPr>
            <p:txBody>
              <a:bodyPr wrap="square" rtlCol="0">
                <a:spAutoFit/>
              </a:bodyPr>
              <a:lstStyle/>
              <a:p>
                <a:pPr algn="ctr"/>
                <a:r>
                  <a:rPr lang="en-US" sz="2000" dirty="0" smtClean="0">
                    <a:latin typeface="Segoe UI" panose="020B0502040204020203" pitchFamily="34" charset="0"/>
                    <a:cs typeface="Segoe UI" panose="020B0502040204020203" pitchFamily="34" charset="0"/>
                  </a:rPr>
                  <a:t>Computer Vision</a:t>
                </a:r>
                <a:endParaRPr lang="en-US" sz="2000" dirty="0">
                  <a:latin typeface="Segoe UI" panose="020B0502040204020203" pitchFamily="34" charset="0"/>
                  <a:cs typeface="Segoe UI" panose="020B0502040204020203" pitchFamily="34" charset="0"/>
                </a:endParaRPr>
              </a:p>
            </p:txBody>
          </p:sp>
        </p:grpSp>
      </p:grpSp>
      <p:sp>
        <p:nvSpPr>
          <p:cNvPr id="42" name="Rectangle 41"/>
          <p:cNvSpPr/>
          <p:nvPr/>
        </p:nvSpPr>
        <p:spPr>
          <a:xfrm rot="5400000">
            <a:off x="5869781" y="2422617"/>
            <a:ext cx="590550" cy="1524491"/>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a:off x="3371042" y="2051387"/>
            <a:ext cx="2402682" cy="2266950"/>
            <a:chOff x="666750" y="590550"/>
            <a:chExt cx="2402682" cy="2266950"/>
          </a:xfrm>
          <a:gradFill flip="none" rotWithShape="1">
            <a:gsLst>
              <a:gs pos="0">
                <a:schemeClr val="accent1">
                  <a:lumMod val="5000"/>
                  <a:lumOff val="95000"/>
                </a:schemeClr>
              </a:gs>
              <a:gs pos="75000">
                <a:schemeClr val="tx2">
                  <a:lumMod val="60000"/>
                  <a:lumOff val="40000"/>
                </a:schemeClr>
              </a:gs>
              <a:gs pos="62000">
                <a:schemeClr val="tx2">
                  <a:lumMod val="40000"/>
                  <a:lumOff val="60000"/>
                </a:schemeClr>
              </a:gs>
            </a:gsLst>
            <a:path path="circle">
              <a:fillToRect l="50000" t="50000" r="50000" b="50000"/>
            </a:path>
            <a:tileRect/>
          </a:gradFill>
          <a:effectLst/>
        </p:grpSpPr>
        <p:sp>
          <p:nvSpPr>
            <p:cNvPr id="44" name="Oval 43"/>
            <p:cNvSpPr/>
            <p:nvPr/>
          </p:nvSpPr>
          <p:spPr>
            <a:xfrm>
              <a:off x="666750" y="590550"/>
              <a:ext cx="2402682" cy="2266950"/>
            </a:xfrm>
            <a:prstGeom prst="ellipse">
              <a:avLst/>
            </a:prstGeom>
            <a:grpFill/>
            <a:ln w="19050">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848916" y="1513273"/>
              <a:ext cx="2038349" cy="400110"/>
            </a:xfrm>
            <a:prstGeom prst="rect">
              <a:avLst/>
            </a:prstGeom>
            <a:grpFill/>
            <a:ln>
              <a:noFill/>
            </a:ln>
          </p:spPr>
          <p:txBody>
            <a:bodyPr wrap="square" rtlCol="0">
              <a:spAutoFit/>
            </a:bodyPr>
            <a:lstStyle/>
            <a:p>
              <a:pPr algn="ctr"/>
              <a:r>
                <a:rPr lang="en-US" sz="2000" dirty="0" smtClean="0">
                  <a:latin typeface="Segoe UI" panose="020B0502040204020203" pitchFamily="34" charset="0"/>
                  <a:cs typeface="Segoe UI" panose="020B0502040204020203" pitchFamily="34" charset="0"/>
                </a:rPr>
                <a:t>Representation</a:t>
              </a:r>
              <a:endParaRPr lang="en-US" sz="2000" dirty="0">
                <a:latin typeface="Segoe UI" panose="020B0502040204020203" pitchFamily="34" charset="0"/>
                <a:cs typeface="Segoe UI" panose="020B0502040204020203" pitchFamily="34" charset="0"/>
              </a:endParaRPr>
            </a:p>
          </p:txBody>
        </p:sp>
      </p:grpSp>
      <p:grpSp>
        <p:nvGrpSpPr>
          <p:cNvPr id="49" name="Group 48"/>
          <p:cNvGrpSpPr/>
          <p:nvPr/>
        </p:nvGrpSpPr>
        <p:grpSpPr>
          <a:xfrm>
            <a:off x="6484691" y="2051387"/>
            <a:ext cx="2402682" cy="2266950"/>
            <a:chOff x="666750" y="590550"/>
            <a:chExt cx="2402682" cy="2266950"/>
          </a:xfrm>
          <a:gradFill flip="none" rotWithShape="1">
            <a:gsLst>
              <a:gs pos="0">
                <a:schemeClr val="accent1">
                  <a:lumMod val="5000"/>
                  <a:lumOff val="95000"/>
                </a:schemeClr>
              </a:gs>
              <a:gs pos="75000">
                <a:schemeClr val="tx2">
                  <a:lumMod val="60000"/>
                  <a:lumOff val="40000"/>
                </a:schemeClr>
              </a:gs>
              <a:gs pos="62000">
                <a:schemeClr val="tx2">
                  <a:lumMod val="40000"/>
                  <a:lumOff val="60000"/>
                </a:schemeClr>
              </a:gs>
            </a:gsLst>
            <a:path path="circle">
              <a:fillToRect l="50000" t="50000" r="50000" b="50000"/>
            </a:path>
            <a:tileRect/>
          </a:gradFill>
          <a:effectLst/>
        </p:grpSpPr>
        <p:sp>
          <p:nvSpPr>
            <p:cNvPr id="50" name="Oval 49"/>
            <p:cNvSpPr/>
            <p:nvPr/>
          </p:nvSpPr>
          <p:spPr>
            <a:xfrm>
              <a:off x="666750" y="590550"/>
              <a:ext cx="2402682" cy="2266950"/>
            </a:xfrm>
            <a:prstGeom prst="ellipse">
              <a:avLst/>
            </a:prstGeom>
            <a:gradFill flip="none" rotWithShape="1">
              <a:gsLst>
                <a:gs pos="0">
                  <a:schemeClr val="accent1">
                    <a:lumMod val="5000"/>
                    <a:lumOff val="95000"/>
                  </a:schemeClr>
                </a:gs>
                <a:gs pos="68000">
                  <a:schemeClr val="tx2">
                    <a:lumMod val="60000"/>
                    <a:lumOff val="40000"/>
                  </a:schemeClr>
                </a:gs>
                <a:gs pos="41000">
                  <a:schemeClr val="tx2">
                    <a:lumMod val="40000"/>
                    <a:lumOff val="60000"/>
                  </a:schemeClr>
                </a:gs>
              </a:gsLst>
              <a:path path="circle">
                <a:fillToRect l="50000" t="50000" r="50000" b="50000"/>
              </a:path>
              <a:tileRect/>
            </a:gradFill>
            <a:ln w="19050">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825206" y="1380779"/>
              <a:ext cx="2038349" cy="707886"/>
            </a:xfrm>
            <a:prstGeom prst="rect">
              <a:avLst/>
            </a:prstGeom>
            <a:noFill/>
            <a:ln>
              <a:noFill/>
            </a:ln>
            <a:effectLst/>
          </p:spPr>
          <p:txBody>
            <a:bodyPr wrap="square" rtlCol="0">
              <a:spAutoFit/>
            </a:bodyPr>
            <a:lstStyle/>
            <a:p>
              <a:pPr algn="ctr"/>
              <a:r>
                <a:rPr lang="en-US" sz="2000" dirty="0" smtClean="0">
                  <a:latin typeface="Segoe UI" panose="020B0502040204020203" pitchFamily="34" charset="0"/>
                  <a:cs typeface="Segoe UI" panose="020B0502040204020203" pitchFamily="34" charset="0"/>
                </a:rPr>
                <a:t>Sentence Generation</a:t>
              </a:r>
              <a:endParaRPr lang="en-US" sz="2000" dirty="0">
                <a:latin typeface="Segoe UI" panose="020B0502040204020203" pitchFamily="34" charset="0"/>
                <a:cs typeface="Segoe UI" panose="020B0502040204020203" pitchFamily="34" charset="0"/>
              </a:endParaRPr>
            </a:p>
          </p:txBody>
        </p:sp>
      </p:grpSp>
      <p:sp>
        <p:nvSpPr>
          <p:cNvPr id="23" name="TextBox 22"/>
          <p:cNvSpPr txBox="1"/>
          <p:nvPr/>
        </p:nvSpPr>
        <p:spPr>
          <a:xfrm rot="18743135">
            <a:off x="862518" y="276538"/>
            <a:ext cx="3656867" cy="156966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9600" dirty="0" smtClean="0">
                <a:solidFill>
                  <a:srgbClr val="C00000"/>
                </a:solidFill>
                <a:latin typeface="Snap ITC" panose="04040A07060A02020202" pitchFamily="82" charset="0"/>
              </a:rPr>
              <a:t>Fail</a:t>
            </a:r>
            <a:endParaRPr lang="en-US" sz="9600" dirty="0">
              <a:solidFill>
                <a:srgbClr val="C00000"/>
              </a:solidFill>
              <a:latin typeface="Snap ITC" panose="04040A07060A02020202" pitchFamily="82" charset="0"/>
            </a:endParaRPr>
          </a:p>
        </p:txBody>
      </p:sp>
      <p:sp>
        <p:nvSpPr>
          <p:cNvPr id="24" name="TextBox 23"/>
          <p:cNvSpPr txBox="1"/>
          <p:nvPr/>
        </p:nvSpPr>
        <p:spPr>
          <a:xfrm rot="20766127">
            <a:off x="697175" y="4685172"/>
            <a:ext cx="3656867" cy="110799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6600" dirty="0" smtClean="0">
                <a:solidFill>
                  <a:srgbClr val="C00000"/>
                </a:solidFill>
                <a:latin typeface="Stencil" panose="040409050D0802020404" pitchFamily="82" charset="0"/>
              </a:rPr>
              <a:t>Missing</a:t>
            </a:r>
            <a:endParaRPr lang="en-US" sz="6600" dirty="0">
              <a:solidFill>
                <a:srgbClr val="C00000"/>
              </a:solidFill>
              <a:latin typeface="Stencil" panose="040409050D0802020404" pitchFamily="82" charset="0"/>
            </a:endParaRPr>
          </a:p>
        </p:txBody>
      </p:sp>
      <p:sp>
        <p:nvSpPr>
          <p:cNvPr id="25" name="TextBox 24"/>
          <p:cNvSpPr txBox="1"/>
          <p:nvPr/>
        </p:nvSpPr>
        <p:spPr>
          <a:xfrm>
            <a:off x="3998859" y="1861423"/>
            <a:ext cx="1275440" cy="264687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6600" dirty="0" smtClean="0">
                <a:solidFill>
                  <a:srgbClr val="C00000"/>
                </a:solidFill>
              </a:rPr>
              <a:t>?</a:t>
            </a:r>
            <a:endParaRPr lang="en-US" sz="16600" dirty="0">
              <a:solidFill>
                <a:srgbClr val="C00000"/>
              </a:solidFill>
            </a:endParaRPr>
          </a:p>
        </p:txBody>
      </p:sp>
    </p:spTree>
    <p:extLst>
      <p:ext uri="{BB962C8B-B14F-4D97-AF65-F5344CB8AC3E}">
        <p14:creationId xmlns:p14="http://schemas.microsoft.com/office/powerpoint/2010/main" val="3157922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fade">
                                      <p:cBhvr>
                                        <p:cTn id="14" dur="5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1076767" y="1819569"/>
            <a:ext cx="6901980" cy="4199726"/>
          </a:xfrm>
        </p:spPr>
        <p:txBody>
          <a:bodyPr>
            <a:normAutofit/>
          </a:bodyPr>
          <a:lstStyle/>
          <a:p>
            <a:pPr marL="514350" indent="-514350">
              <a:buFont typeface="+mj-lt"/>
              <a:buAutoNum type="arabicPeriod"/>
            </a:pPr>
            <a:r>
              <a:rPr lang="en-US" dirty="0" smtClean="0"/>
              <a:t>Knowledge doesn’t come easy or cheap.</a:t>
            </a:r>
          </a:p>
          <a:p>
            <a:pPr marL="514350" indent="-514350">
              <a:buFont typeface="+mj-lt"/>
              <a:buAutoNum type="arabicPeriod"/>
            </a:pPr>
            <a:r>
              <a:rPr lang="en-US" dirty="0" smtClean="0"/>
              <a:t>Ambiguity cannot be avoided</a:t>
            </a:r>
          </a:p>
          <a:p>
            <a:pPr marL="514350" indent="-514350">
              <a:buFont typeface="+mj-lt"/>
              <a:buAutoNum type="arabicPeriod"/>
            </a:pPr>
            <a:r>
              <a:rPr lang="en-US" dirty="0" smtClean="0"/>
              <a:t>Pass on as much knowledge from worker to worker</a:t>
            </a:r>
          </a:p>
          <a:p>
            <a:pPr marL="514350" indent="-514350">
              <a:buFont typeface="+mj-lt"/>
              <a:buAutoNum type="arabicPeriod"/>
            </a:pPr>
            <a:r>
              <a:rPr lang="en-US" dirty="0" smtClean="0"/>
              <a:t>For hard tasks, test your workers</a:t>
            </a:r>
          </a:p>
          <a:p>
            <a:pPr marL="514350" indent="-514350">
              <a:buFont typeface="+mj-lt"/>
              <a:buAutoNum type="arabicPeriod"/>
            </a:pPr>
            <a:r>
              <a:rPr lang="en-US" dirty="0" smtClean="0"/>
              <a:t>Trust your workers (but not too much)</a:t>
            </a:r>
          </a:p>
          <a:p>
            <a:pPr marL="514350" indent="-514350">
              <a:buFont typeface="+mj-lt"/>
              <a:buAutoNum type="arabicPeriod"/>
            </a:pPr>
            <a:r>
              <a:rPr lang="en-US" dirty="0" smtClean="0"/>
              <a:t>More fun = less money</a:t>
            </a:r>
            <a:endParaRPr lang="en-US" dirty="0"/>
          </a:p>
        </p:txBody>
      </p:sp>
    </p:spTree>
    <p:extLst>
      <p:ext uri="{BB962C8B-B14F-4D97-AF65-F5344CB8AC3E}">
        <p14:creationId xmlns:p14="http://schemas.microsoft.com/office/powerpoint/2010/main" val="2819590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2955" y="1992570"/>
            <a:ext cx="8543500" cy="2646878"/>
          </a:xfrm>
          <a:prstGeom prst="rect">
            <a:avLst/>
          </a:prstGeom>
          <a:gradFill flip="none" rotWithShape="1">
            <a:gsLst>
              <a:gs pos="0">
                <a:schemeClr val="accent1">
                  <a:lumMod val="60000"/>
                  <a:lumOff val="40000"/>
                </a:schemeClr>
              </a:gs>
              <a:gs pos="100000">
                <a:srgbClr val="C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633974" y="2041772"/>
            <a:ext cx="3289111" cy="2646878"/>
          </a:xfrm>
          <a:prstGeom prst="rect">
            <a:avLst/>
          </a:prstGeom>
          <a:noFill/>
        </p:spPr>
        <p:txBody>
          <a:bodyPr wrap="square" rtlCol="0">
            <a:spAutoFit/>
          </a:bodyPr>
          <a:lstStyle/>
          <a:p>
            <a:r>
              <a:rPr lang="en-US" sz="16600" dirty="0" smtClean="0"/>
              <a:t>CV</a:t>
            </a:r>
            <a:endParaRPr lang="en-US" sz="16600" dirty="0"/>
          </a:p>
        </p:txBody>
      </p:sp>
      <p:sp>
        <p:nvSpPr>
          <p:cNvPr id="5" name="TextBox 4"/>
          <p:cNvSpPr txBox="1"/>
          <p:nvPr/>
        </p:nvSpPr>
        <p:spPr>
          <a:xfrm>
            <a:off x="6387153" y="1992570"/>
            <a:ext cx="2429302" cy="2646878"/>
          </a:xfrm>
          <a:prstGeom prst="rect">
            <a:avLst/>
          </a:prstGeom>
          <a:noFill/>
        </p:spPr>
        <p:txBody>
          <a:bodyPr wrap="square" rtlCol="0">
            <a:spAutoFit/>
          </a:bodyPr>
          <a:lstStyle/>
          <a:p>
            <a:r>
              <a:rPr lang="en-US" sz="16600" dirty="0" smtClean="0"/>
              <a:t>AI</a:t>
            </a:r>
            <a:endParaRPr lang="en-US" sz="16600" dirty="0"/>
          </a:p>
        </p:txBody>
      </p:sp>
      <p:sp>
        <p:nvSpPr>
          <p:cNvPr id="7" name="TextBox 6"/>
          <p:cNvSpPr txBox="1"/>
          <p:nvPr/>
        </p:nvSpPr>
        <p:spPr>
          <a:xfrm>
            <a:off x="177419" y="1223129"/>
            <a:ext cx="3862317" cy="769441"/>
          </a:xfrm>
          <a:prstGeom prst="rect">
            <a:avLst/>
          </a:prstGeom>
          <a:noFill/>
        </p:spPr>
        <p:txBody>
          <a:bodyPr wrap="square" rtlCol="0">
            <a:spAutoFit/>
          </a:bodyPr>
          <a:lstStyle/>
          <a:p>
            <a:r>
              <a:rPr lang="en-US" sz="4400" dirty="0" smtClean="0"/>
              <a:t>Semantics</a:t>
            </a:r>
            <a:endParaRPr lang="en-US" sz="4400"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978" y="3067000"/>
            <a:ext cx="1204069" cy="1173967"/>
          </a:xfrm>
          <a:prstGeom prst="rect">
            <a:avLst/>
          </a:prstGeom>
        </p:spPr>
      </p:pic>
    </p:spTree>
    <p:extLst>
      <p:ext uri="{BB962C8B-B14F-4D97-AF65-F5344CB8AC3E}">
        <p14:creationId xmlns:p14="http://schemas.microsoft.com/office/powerpoint/2010/main" val="1693964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962659" y="308842"/>
            <a:ext cx="4046113" cy="6248934"/>
          </a:xfrm>
          <a:prstGeom prst="roundRect">
            <a:avLst>
              <a:gd name="adj" fmla="val 5893"/>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379935" y="308842"/>
            <a:ext cx="4391695" cy="6248934"/>
          </a:xfrm>
          <a:prstGeom prst="roundRect">
            <a:avLst>
              <a:gd name="adj" fmla="val 5893"/>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37760" y="3433309"/>
            <a:ext cx="4233870" cy="2862322"/>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Detection (localization)</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Segmentation</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Attributes (pose, materials, etc.)</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Context (relations between objects)</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Semantics</a:t>
            </a:r>
            <a:endParaRPr lang="en-US" sz="2000" dirty="0"/>
          </a:p>
        </p:txBody>
      </p:sp>
      <p:sp>
        <p:nvSpPr>
          <p:cNvPr id="7" name="TextBox 6"/>
          <p:cNvSpPr txBox="1"/>
          <p:nvPr/>
        </p:nvSpPr>
        <p:spPr>
          <a:xfrm>
            <a:off x="5127230" y="3074417"/>
            <a:ext cx="4434231" cy="2862322"/>
          </a:xfrm>
          <a:prstGeom prst="rect">
            <a:avLst/>
          </a:prstGeom>
          <a:noFill/>
        </p:spPr>
        <p:txBody>
          <a:bodyPr wrap="square" rtlCol="0">
            <a:spAutoFit/>
          </a:bodyPr>
          <a:lstStyle/>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Attributes (birds have wings)</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Relations (A car drives on a road)</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Temporal (Falling dish breaks)</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endParaRPr lang="en-US" sz="2000" dirty="0"/>
          </a:p>
        </p:txBody>
      </p:sp>
      <p:grpSp>
        <p:nvGrpSpPr>
          <p:cNvPr id="11" name="Group 10"/>
          <p:cNvGrpSpPr/>
          <p:nvPr/>
        </p:nvGrpSpPr>
        <p:grpSpPr>
          <a:xfrm>
            <a:off x="640327" y="1508150"/>
            <a:ext cx="1762586" cy="1663014"/>
            <a:chOff x="666750" y="590550"/>
            <a:chExt cx="2402682" cy="2266950"/>
          </a:xfrm>
          <a:gradFill flip="none" rotWithShape="1">
            <a:gsLst>
              <a:gs pos="0">
                <a:schemeClr val="accent1">
                  <a:lumMod val="5000"/>
                  <a:lumOff val="95000"/>
                </a:schemeClr>
              </a:gs>
              <a:gs pos="75000">
                <a:schemeClr val="tx2">
                  <a:lumMod val="60000"/>
                  <a:lumOff val="40000"/>
                </a:schemeClr>
              </a:gs>
              <a:gs pos="62000">
                <a:schemeClr val="tx2">
                  <a:lumMod val="40000"/>
                  <a:lumOff val="60000"/>
                </a:schemeClr>
              </a:gs>
            </a:gsLst>
            <a:path path="circle">
              <a:fillToRect l="50000" t="50000" r="50000" b="50000"/>
            </a:path>
            <a:tileRect/>
          </a:gradFill>
          <a:effectLst/>
        </p:grpSpPr>
        <p:sp>
          <p:nvSpPr>
            <p:cNvPr id="12" name="Oval 11"/>
            <p:cNvSpPr/>
            <p:nvPr/>
          </p:nvSpPr>
          <p:spPr>
            <a:xfrm>
              <a:off x="666750" y="590550"/>
              <a:ext cx="2402682" cy="2266950"/>
            </a:xfrm>
            <a:prstGeom prst="ellipse">
              <a:avLst/>
            </a:prstGeom>
            <a:gradFill flip="none" rotWithShape="1">
              <a:gsLst>
                <a:gs pos="0">
                  <a:schemeClr val="accent1">
                    <a:lumMod val="5000"/>
                    <a:lumOff val="95000"/>
                  </a:schemeClr>
                </a:gs>
                <a:gs pos="68000">
                  <a:schemeClr val="tx2">
                    <a:lumMod val="60000"/>
                    <a:lumOff val="40000"/>
                  </a:schemeClr>
                </a:gs>
                <a:gs pos="41000">
                  <a:schemeClr val="tx2">
                    <a:lumMod val="40000"/>
                    <a:lumOff val="60000"/>
                  </a:schemeClr>
                </a:gs>
              </a:gsLst>
              <a:path path="circle">
                <a:fillToRect l="50000" t="50000" r="50000" b="50000"/>
              </a:path>
              <a:tileRect/>
            </a:gradFill>
            <a:ln w="19050">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TextBox 12"/>
            <p:cNvSpPr txBox="1"/>
            <p:nvPr/>
          </p:nvSpPr>
          <p:spPr>
            <a:xfrm>
              <a:off x="825206" y="1380779"/>
              <a:ext cx="2038350" cy="797140"/>
            </a:xfrm>
            <a:prstGeom prst="rect">
              <a:avLst/>
            </a:prstGeom>
            <a:noFill/>
            <a:ln>
              <a:noFill/>
            </a:ln>
          </p:spPr>
          <p:txBody>
            <a:bodyPr wrap="square" rtlCol="0">
              <a:spAutoFit/>
            </a:bodyPr>
            <a:lstStyle/>
            <a:p>
              <a:pPr algn="ctr"/>
              <a:r>
                <a:rPr lang="en-US" sz="1600" dirty="0" smtClean="0">
                  <a:latin typeface="Segoe UI" panose="020B0502040204020203" pitchFamily="34" charset="0"/>
                  <a:cs typeface="Segoe UI" panose="020B0502040204020203" pitchFamily="34" charset="0"/>
                </a:rPr>
                <a:t>Computer Vision</a:t>
              </a:r>
              <a:endParaRPr lang="en-US" sz="1600" dirty="0">
                <a:latin typeface="Segoe UI" panose="020B0502040204020203" pitchFamily="34" charset="0"/>
                <a:cs typeface="Segoe UI" panose="020B0502040204020203" pitchFamily="34" charset="0"/>
              </a:endParaRPr>
            </a:p>
          </p:txBody>
        </p:sp>
      </p:grpSp>
      <p:grpSp>
        <p:nvGrpSpPr>
          <p:cNvPr id="16" name="Group 15"/>
          <p:cNvGrpSpPr/>
          <p:nvPr/>
        </p:nvGrpSpPr>
        <p:grpSpPr>
          <a:xfrm>
            <a:off x="5223129" y="1548735"/>
            <a:ext cx="1762586" cy="1663014"/>
            <a:chOff x="666750" y="590550"/>
            <a:chExt cx="2402682" cy="2266950"/>
          </a:xfrm>
          <a:gradFill flip="none" rotWithShape="1">
            <a:gsLst>
              <a:gs pos="0">
                <a:schemeClr val="accent1">
                  <a:lumMod val="5000"/>
                  <a:lumOff val="95000"/>
                </a:schemeClr>
              </a:gs>
              <a:gs pos="75000">
                <a:schemeClr val="tx2">
                  <a:lumMod val="60000"/>
                  <a:lumOff val="40000"/>
                </a:schemeClr>
              </a:gs>
              <a:gs pos="62000">
                <a:schemeClr val="tx2">
                  <a:lumMod val="40000"/>
                  <a:lumOff val="60000"/>
                </a:schemeClr>
              </a:gs>
            </a:gsLst>
            <a:path path="circle">
              <a:fillToRect l="50000" t="50000" r="50000" b="50000"/>
            </a:path>
            <a:tileRect/>
          </a:gradFill>
          <a:effectLst/>
        </p:grpSpPr>
        <p:sp>
          <p:nvSpPr>
            <p:cNvPr id="17" name="Oval 16"/>
            <p:cNvSpPr/>
            <p:nvPr/>
          </p:nvSpPr>
          <p:spPr>
            <a:xfrm>
              <a:off x="666750" y="590550"/>
              <a:ext cx="2402682" cy="2266950"/>
            </a:xfrm>
            <a:prstGeom prst="ellipse">
              <a:avLst/>
            </a:prstGeom>
            <a:gradFill flip="none" rotWithShape="1">
              <a:gsLst>
                <a:gs pos="0">
                  <a:schemeClr val="accent1">
                    <a:lumMod val="5000"/>
                    <a:lumOff val="95000"/>
                  </a:schemeClr>
                </a:gs>
                <a:gs pos="68000">
                  <a:schemeClr val="tx2">
                    <a:lumMod val="60000"/>
                    <a:lumOff val="40000"/>
                  </a:schemeClr>
                </a:gs>
                <a:gs pos="41000">
                  <a:schemeClr val="tx2">
                    <a:lumMod val="40000"/>
                    <a:lumOff val="60000"/>
                  </a:schemeClr>
                </a:gs>
              </a:gsLst>
              <a:path path="circle">
                <a:fillToRect l="50000" t="50000" r="50000" b="50000"/>
              </a:path>
              <a:tileRect/>
            </a:gradFill>
            <a:ln w="19050">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 name="TextBox 17"/>
            <p:cNvSpPr txBox="1"/>
            <p:nvPr/>
          </p:nvSpPr>
          <p:spPr>
            <a:xfrm>
              <a:off x="825206" y="1380779"/>
              <a:ext cx="2038350" cy="797140"/>
            </a:xfrm>
            <a:prstGeom prst="rect">
              <a:avLst/>
            </a:prstGeom>
            <a:noFill/>
            <a:ln>
              <a:noFill/>
            </a:ln>
          </p:spPr>
          <p:txBody>
            <a:bodyPr wrap="square" rtlCol="0">
              <a:spAutoFit/>
            </a:bodyPr>
            <a:lstStyle/>
            <a:p>
              <a:pPr algn="ctr"/>
              <a:r>
                <a:rPr lang="en-US" sz="1600" dirty="0" smtClean="0">
                  <a:latin typeface="Segoe UI" panose="020B0502040204020203" pitchFamily="34" charset="0"/>
                  <a:cs typeface="Segoe UI" panose="020B0502040204020203" pitchFamily="34" charset="0"/>
                </a:rPr>
                <a:t>Common </a:t>
              </a:r>
            </a:p>
            <a:p>
              <a:pPr algn="ctr"/>
              <a:r>
                <a:rPr lang="en-US" sz="1600" dirty="0" smtClean="0">
                  <a:latin typeface="Segoe UI" panose="020B0502040204020203" pitchFamily="34" charset="0"/>
                  <a:cs typeface="Segoe UI" panose="020B0502040204020203" pitchFamily="34" charset="0"/>
                </a:rPr>
                <a:t>Sense</a:t>
              </a:r>
              <a:endParaRPr lang="en-US" sz="1600" dirty="0">
                <a:latin typeface="Segoe UI" panose="020B0502040204020203" pitchFamily="34" charset="0"/>
                <a:cs typeface="Segoe UI" panose="020B0502040204020203" pitchFamily="34" charset="0"/>
              </a:endParaRPr>
            </a:p>
          </p:txBody>
        </p:sp>
      </p:grpSp>
      <p:sp>
        <p:nvSpPr>
          <p:cNvPr id="3" name="TextBox 2"/>
          <p:cNvSpPr txBox="1"/>
          <p:nvPr/>
        </p:nvSpPr>
        <p:spPr>
          <a:xfrm>
            <a:off x="537760" y="407581"/>
            <a:ext cx="2617601" cy="646331"/>
          </a:xfrm>
          <a:prstGeom prst="rect">
            <a:avLst/>
          </a:prstGeom>
          <a:noFill/>
        </p:spPr>
        <p:txBody>
          <a:bodyPr wrap="square" rtlCol="0">
            <a:spAutoFit/>
          </a:bodyPr>
          <a:lstStyle/>
          <a:p>
            <a:r>
              <a:rPr lang="en-US" sz="3600" dirty="0" smtClean="0">
                <a:latin typeface="Segoe UI Semilight" panose="020B0402040204020203" pitchFamily="34" charset="0"/>
                <a:cs typeface="Segoe UI Semilight" panose="020B0402040204020203" pitchFamily="34" charset="0"/>
              </a:rPr>
              <a:t>Part 1</a:t>
            </a:r>
            <a:endParaRPr lang="en-US" sz="3600" dirty="0">
              <a:latin typeface="Segoe UI Semilight" panose="020B0402040204020203" pitchFamily="34" charset="0"/>
              <a:cs typeface="Segoe UI Semilight" panose="020B0402040204020203" pitchFamily="34" charset="0"/>
            </a:endParaRPr>
          </a:p>
        </p:txBody>
      </p:sp>
      <p:sp>
        <p:nvSpPr>
          <p:cNvPr id="14" name="TextBox 13"/>
          <p:cNvSpPr txBox="1"/>
          <p:nvPr/>
        </p:nvSpPr>
        <p:spPr>
          <a:xfrm>
            <a:off x="5127230" y="396103"/>
            <a:ext cx="2617601" cy="646331"/>
          </a:xfrm>
          <a:prstGeom prst="rect">
            <a:avLst/>
          </a:prstGeom>
          <a:noFill/>
        </p:spPr>
        <p:txBody>
          <a:bodyPr wrap="square" rtlCol="0">
            <a:spAutoFit/>
          </a:bodyPr>
          <a:lstStyle/>
          <a:p>
            <a:r>
              <a:rPr lang="en-US" sz="3600" dirty="0" smtClean="0">
                <a:latin typeface="Segoe UI Semilight" panose="020B0402040204020203" pitchFamily="34" charset="0"/>
                <a:cs typeface="Segoe UI Semilight" panose="020B0402040204020203" pitchFamily="34" charset="0"/>
              </a:rPr>
              <a:t>Part 2</a:t>
            </a:r>
            <a:endParaRPr lang="en-US" sz="36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4146776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616853"/>
          </a:xfrm>
          <a:prstGeom prst="rect">
            <a:avLst/>
          </a:prstGeom>
          <a:solidFill>
            <a:srgbClr val="1D21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18160"/>
          <a:stretch/>
        </p:blipFill>
        <p:spPr>
          <a:xfrm>
            <a:off x="1654744" y="2065699"/>
            <a:ext cx="1638164" cy="2423535"/>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14677"/>
          <a:stretch/>
        </p:blipFill>
        <p:spPr>
          <a:xfrm>
            <a:off x="3772227" y="2513750"/>
            <a:ext cx="1438475" cy="171772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r="15258"/>
          <a:stretch/>
        </p:blipFill>
        <p:spPr>
          <a:xfrm>
            <a:off x="855659" y="4565328"/>
            <a:ext cx="1434064" cy="1717720"/>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r="17489"/>
          <a:stretch/>
        </p:blipFill>
        <p:spPr>
          <a:xfrm>
            <a:off x="4040114" y="4565328"/>
            <a:ext cx="1170588" cy="1717720"/>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r="14676"/>
          <a:stretch/>
        </p:blipFill>
        <p:spPr>
          <a:xfrm>
            <a:off x="5250430" y="2513750"/>
            <a:ext cx="1438495" cy="1717720"/>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r="14979"/>
          <a:stretch/>
        </p:blipFill>
        <p:spPr>
          <a:xfrm>
            <a:off x="2289723" y="4565328"/>
            <a:ext cx="1438781" cy="1717720"/>
          </a:xfrm>
          <a:prstGeom prst="rect">
            <a:avLst/>
          </a:prstGeom>
        </p:spPr>
      </p:pic>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r="17346"/>
          <a:stretch/>
        </p:blipFill>
        <p:spPr>
          <a:xfrm>
            <a:off x="5522313" y="4565328"/>
            <a:ext cx="1172612" cy="1717720"/>
          </a:xfrm>
          <a:prstGeom prst="rect">
            <a:avLst/>
          </a:prstGeom>
        </p:spPr>
      </p:pic>
      <p:pic>
        <p:nvPicPr>
          <p:cNvPr id="14" name="Picture 13"/>
          <p:cNvPicPr>
            <a:picLocks noChangeAspect="1"/>
          </p:cNvPicPr>
          <p:nvPr/>
        </p:nvPicPr>
        <p:blipFill rotWithShape="1">
          <a:blip r:embed="rId9">
            <a:extLst>
              <a:ext uri="{28A0092B-C50C-407E-A947-70E740481C1C}">
                <a14:useLocalDpi xmlns:a14="http://schemas.microsoft.com/office/drawing/2010/main" val="0"/>
              </a:ext>
            </a:extLst>
          </a:blip>
          <a:srcRect r="15077"/>
          <a:stretch/>
        </p:blipFill>
        <p:spPr>
          <a:xfrm>
            <a:off x="6694925" y="4565328"/>
            <a:ext cx="1431734" cy="1717720"/>
          </a:xfrm>
          <a:prstGeom prst="rect">
            <a:avLst/>
          </a:prstGeom>
        </p:spPr>
      </p:pic>
      <p:pic>
        <p:nvPicPr>
          <p:cNvPr id="16" name="Picture 15"/>
          <p:cNvPicPr>
            <a:picLocks noChangeAspect="1"/>
          </p:cNvPicPr>
          <p:nvPr/>
        </p:nvPicPr>
        <p:blipFill rotWithShape="1">
          <a:blip r:embed="rId10">
            <a:extLst>
              <a:ext uri="{28A0092B-C50C-407E-A947-70E740481C1C}">
                <a14:useLocalDpi xmlns:a14="http://schemas.microsoft.com/office/drawing/2010/main" val="0"/>
              </a:ext>
            </a:extLst>
          </a:blip>
          <a:srcRect l="15471" t="14611" r="21019" b="59362"/>
          <a:stretch/>
        </p:blipFill>
        <p:spPr>
          <a:xfrm>
            <a:off x="256973" y="327055"/>
            <a:ext cx="3920157" cy="1070992"/>
          </a:xfrm>
          <a:prstGeom prst="rect">
            <a:avLst/>
          </a:prstGeom>
        </p:spPr>
      </p:pic>
      <p:grpSp>
        <p:nvGrpSpPr>
          <p:cNvPr id="17" name="Group 16"/>
          <p:cNvGrpSpPr/>
          <p:nvPr/>
        </p:nvGrpSpPr>
        <p:grpSpPr>
          <a:xfrm>
            <a:off x="7002520" y="2400489"/>
            <a:ext cx="1583065" cy="1830981"/>
            <a:chOff x="6693683" y="2417764"/>
            <a:chExt cx="1583065" cy="1830981"/>
          </a:xfrm>
        </p:grpSpPr>
        <p:pic>
          <p:nvPicPr>
            <p:cNvPr id="2" name="Picture 1"/>
            <p:cNvPicPr>
              <a:picLocks noChangeAspect="1"/>
            </p:cNvPicPr>
            <p:nvPr/>
          </p:nvPicPr>
          <p:blipFill rotWithShape="1">
            <a:blip r:embed="rId11">
              <a:extLst>
                <a:ext uri="{28A0092B-C50C-407E-A947-70E740481C1C}">
                  <a14:useLocalDpi xmlns:a14="http://schemas.microsoft.com/office/drawing/2010/main" val="0"/>
                </a:ext>
              </a:extLst>
            </a:blip>
            <a:srcRect r="11410"/>
            <a:stretch/>
          </p:blipFill>
          <p:spPr>
            <a:xfrm>
              <a:off x="6693683" y="2513751"/>
              <a:ext cx="1269470" cy="1734994"/>
            </a:xfrm>
            <a:prstGeom prst="rect">
              <a:avLst/>
            </a:prstGeom>
          </p:spPr>
        </p:pic>
        <p:sp>
          <p:nvSpPr>
            <p:cNvPr id="4" name="Rectangle 3"/>
            <p:cNvSpPr/>
            <p:nvPr/>
          </p:nvSpPr>
          <p:spPr>
            <a:xfrm>
              <a:off x="7864965" y="2417764"/>
              <a:ext cx="411783" cy="1338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3778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8"/>
                                        </p:tgtEl>
                                      </p:cBhvr>
                                      <p:by x="80000" y="80000"/>
                                    </p:animScale>
                                  </p:childTnLst>
                                </p:cTn>
                              </p:par>
                              <p:par>
                                <p:cTn id="7" presetID="6" presetClass="emph" presetSubtype="0" fill="hold" nodeType="withEffect">
                                  <p:stCondLst>
                                    <p:cond delay="0"/>
                                  </p:stCondLst>
                                  <p:childTnLst>
                                    <p:animScale>
                                      <p:cBhvr>
                                        <p:cTn id="8" dur="1000" fill="hold"/>
                                        <p:tgtEl>
                                          <p:spTgt spid="11"/>
                                        </p:tgtEl>
                                      </p:cBhvr>
                                      <p:by x="80000" y="80000"/>
                                    </p:animScale>
                                  </p:childTnLst>
                                </p:cTn>
                              </p:par>
                              <p:par>
                                <p:cTn id="9" presetID="6" presetClass="emph" presetSubtype="0" fill="hold" nodeType="withEffect">
                                  <p:stCondLst>
                                    <p:cond delay="0"/>
                                  </p:stCondLst>
                                  <p:childTnLst>
                                    <p:animScale>
                                      <p:cBhvr>
                                        <p:cTn id="10" dur="1000" fill="hold"/>
                                        <p:tgtEl>
                                          <p:spTgt spid="17"/>
                                        </p:tgtEl>
                                      </p:cBhvr>
                                      <p:by x="80000" y="80000"/>
                                    </p:animScale>
                                  </p:childTnLst>
                                </p:cTn>
                              </p:par>
                              <p:par>
                                <p:cTn id="11" presetID="6" presetClass="emph" presetSubtype="0" fill="hold" nodeType="withEffect">
                                  <p:stCondLst>
                                    <p:cond delay="0"/>
                                  </p:stCondLst>
                                  <p:childTnLst>
                                    <p:animScale>
                                      <p:cBhvr>
                                        <p:cTn id="12" dur="1000" fill="hold"/>
                                        <p:tgtEl>
                                          <p:spTgt spid="14"/>
                                        </p:tgtEl>
                                      </p:cBhvr>
                                      <p:by x="80000" y="80000"/>
                                    </p:animScale>
                                  </p:childTnLst>
                                </p:cTn>
                              </p:par>
                              <p:par>
                                <p:cTn id="13" presetID="6" presetClass="emph" presetSubtype="0" fill="hold" nodeType="withEffect">
                                  <p:stCondLst>
                                    <p:cond delay="0"/>
                                  </p:stCondLst>
                                  <p:childTnLst>
                                    <p:animScale>
                                      <p:cBhvr>
                                        <p:cTn id="14" dur="1000" fill="hold"/>
                                        <p:tgtEl>
                                          <p:spTgt spid="13"/>
                                        </p:tgtEl>
                                      </p:cBhvr>
                                      <p:by x="80000" y="80000"/>
                                    </p:animScale>
                                  </p:childTnLst>
                                </p:cTn>
                              </p:par>
                              <p:par>
                                <p:cTn id="15" presetID="6" presetClass="emph" presetSubtype="0" fill="hold" nodeType="withEffect">
                                  <p:stCondLst>
                                    <p:cond delay="0"/>
                                  </p:stCondLst>
                                  <p:childTnLst>
                                    <p:animScale>
                                      <p:cBhvr>
                                        <p:cTn id="16" dur="1000" fill="hold"/>
                                        <p:tgtEl>
                                          <p:spTgt spid="10"/>
                                        </p:tgtEl>
                                      </p:cBhvr>
                                      <p:by x="80000" y="80000"/>
                                    </p:animScale>
                                  </p:childTnLst>
                                </p:cTn>
                              </p:par>
                              <p:par>
                                <p:cTn id="17" presetID="6" presetClass="emph" presetSubtype="0" fill="hold" nodeType="withEffect">
                                  <p:stCondLst>
                                    <p:cond delay="0"/>
                                  </p:stCondLst>
                                  <p:childTnLst>
                                    <p:animScale>
                                      <p:cBhvr>
                                        <p:cTn id="18" dur="1000" fill="hold"/>
                                        <p:tgtEl>
                                          <p:spTgt spid="12"/>
                                        </p:tgtEl>
                                      </p:cBhvr>
                                      <p:by x="80000" y="80000"/>
                                    </p:animScale>
                                  </p:childTnLst>
                                </p:cTn>
                              </p:par>
                              <p:par>
                                <p:cTn id="19" presetID="6" presetClass="emph" presetSubtype="0" fill="hold" nodeType="withEffect">
                                  <p:stCondLst>
                                    <p:cond delay="0"/>
                                  </p:stCondLst>
                                  <p:childTnLst>
                                    <p:animScale>
                                      <p:cBhvr>
                                        <p:cTn id="20" dur="1000" fill="hold"/>
                                        <p:tgtEl>
                                          <p:spTgt spid="9"/>
                                        </p:tgtEl>
                                      </p:cBhvr>
                                      <p:by x="80000" y="80000"/>
                                    </p:animScale>
                                  </p:childTnLst>
                                </p:cTn>
                              </p:par>
                              <p:par>
                                <p:cTn id="21" presetID="6" presetClass="emph" presetSubtype="0" fill="hold" nodeType="withEffect">
                                  <p:stCondLst>
                                    <p:cond delay="0"/>
                                  </p:stCondLst>
                                  <p:childTnLst>
                                    <p:animScale>
                                      <p:cBhvr>
                                        <p:cTn id="22" dur="1000" fill="hold"/>
                                        <p:tgtEl>
                                          <p:spTgt spid="7"/>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t>To learn more about MS COCO:</a:t>
            </a:r>
          </a:p>
          <a:p>
            <a:pPr marL="0" indent="0">
              <a:buNone/>
            </a:pPr>
            <a:endParaRPr lang="en-US" dirty="0" smtClean="0"/>
          </a:p>
          <a:p>
            <a:pPr marL="0" indent="0">
              <a:buNone/>
            </a:pPr>
            <a:r>
              <a:rPr lang="en-US" sz="3200" dirty="0" smtClean="0"/>
              <a:t>Scene Understanding Workshop, 5:15pm</a:t>
            </a:r>
            <a:endParaRPr lang="en-US" sz="3200" dirty="0"/>
          </a:p>
        </p:txBody>
      </p:sp>
      <p:sp>
        <p:nvSpPr>
          <p:cNvPr id="4" name="Title 1"/>
          <p:cNvSpPr txBox="1">
            <a:spLocks/>
          </p:cNvSpPr>
          <p:nvPr/>
        </p:nvSpPr>
        <p:spPr>
          <a:xfrm>
            <a:off x="2290435" y="4306490"/>
            <a:ext cx="52164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olidFill>
                  <a:srgbClr val="C00000"/>
                </a:solidFill>
                <a:latin typeface="Segoe UI Semilight" panose="020B0402040204020203" pitchFamily="34" charset="0"/>
                <a:cs typeface="Segoe UI Semilight" panose="020B0402040204020203" pitchFamily="34" charset="0"/>
              </a:rPr>
              <a:t>http://mscoco.org</a:t>
            </a:r>
            <a:endParaRPr lang="en-US" dirty="0">
              <a:solidFill>
                <a:srgbClr val="C00000"/>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3362690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2475</TotalTime>
  <Words>980</Words>
  <Application>Microsoft Office PowerPoint</Application>
  <PresentationFormat>On-screen Show (4:3)</PresentationFormat>
  <Paragraphs>176</Paragraphs>
  <Slides>50</Slides>
  <Notes>6</Notes>
  <HiddenSlides>3</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Calibri</vt:lpstr>
      <vt:lpstr>Calibri Light</vt:lpstr>
      <vt:lpstr>Segoe UI</vt:lpstr>
      <vt:lpstr>Segoe UI Semilight</vt:lpstr>
      <vt:lpstr>Snap ITC</vt:lpstr>
      <vt:lpstr>Stencil</vt:lpstr>
      <vt:lpstr>Office Theme</vt:lpstr>
      <vt:lpstr>Building Large Datasets to Represent the World </vt:lpstr>
      <vt:lpstr>PowerPoint Presentation</vt:lpstr>
      <vt:lpstr>PowerPoint Presentation</vt:lpstr>
      <vt:lpstr>A crazy zebra climbing the neck of a giraffe.</vt:lpstr>
      <vt:lpstr>PowerPoint Presentation</vt:lpstr>
      <vt:lpstr>PowerPoint Presentation</vt:lpstr>
      <vt:lpstr>PowerPoint Presentation</vt:lpstr>
      <vt:lpstr>PowerPoint Presentation</vt:lpstr>
      <vt:lpstr>PowerPoint Presentation</vt:lpstr>
      <vt:lpstr>PowerPoint Presentation</vt:lpstr>
      <vt:lpstr>Iconic object images</vt:lpstr>
      <vt:lpstr>Iconic scene images</vt:lpstr>
      <vt:lpstr>Non-iconic images</vt:lpstr>
      <vt:lpstr>MS COCO Stats</vt:lpstr>
      <vt:lpstr>Lessons</vt:lpstr>
      <vt:lpstr>PowerPoint Presentation</vt:lpstr>
      <vt:lpstr>Choosing categories</vt:lpstr>
      <vt:lpstr>PowerPoint Presentation</vt:lpstr>
      <vt:lpstr>Pipeline</vt:lpstr>
      <vt:lpstr>PowerPoint Presentation</vt:lpstr>
      <vt:lpstr>Ambiguity</vt:lpstr>
      <vt:lpstr>Pipeline</vt:lpstr>
      <vt:lpstr>Stage 2: Label all instances of people:</vt:lpstr>
      <vt:lpstr>Stage 1: Are their any people?</vt:lpstr>
      <vt:lpstr>Stage 2: Label all instances of people:</vt:lpstr>
      <vt:lpstr>Stage 2: Label all instances of people:</vt:lpstr>
      <vt:lpstr>Pipeline</vt:lpstr>
      <vt:lpstr>Segmentation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Lessons</vt:lpstr>
      <vt:lpstr>PowerPoint Presentation</vt:lpstr>
      <vt:lpstr>PowerPoint Presentation</vt:lpstr>
      <vt:lpstr>PowerPoint Presentation</vt:lpstr>
      <vt:lpstr>PowerPoint Presentation</vt:lpstr>
      <vt:lpstr>Avoiding laziness</vt:lpstr>
      <vt:lpstr>Summary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Seeing into the future</dc:title>
  <dc:creator>Larry Zitnick</dc:creator>
  <cp:lastModifiedBy>Larry Zitnick</cp:lastModifiedBy>
  <cp:revision>79</cp:revision>
  <dcterms:created xsi:type="dcterms:W3CDTF">2014-06-02T16:55:53Z</dcterms:created>
  <dcterms:modified xsi:type="dcterms:W3CDTF">2014-06-23T12:49:46Z</dcterms:modified>
</cp:coreProperties>
</file>