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1"/>
  </p:notesMasterIdLst>
  <p:sldIdLst>
    <p:sldId id="269" r:id="rId3"/>
    <p:sldId id="268" r:id="rId4"/>
    <p:sldId id="295" r:id="rId5"/>
    <p:sldId id="296" r:id="rId6"/>
    <p:sldId id="297" r:id="rId7"/>
    <p:sldId id="305" r:id="rId8"/>
    <p:sldId id="279" r:id="rId9"/>
    <p:sldId id="280" r:id="rId10"/>
    <p:sldId id="318" r:id="rId11"/>
    <p:sldId id="299" r:id="rId12"/>
    <p:sldId id="298" r:id="rId13"/>
    <p:sldId id="293" r:id="rId14"/>
    <p:sldId id="309" r:id="rId15"/>
    <p:sldId id="308" r:id="rId16"/>
    <p:sldId id="286" r:id="rId17"/>
    <p:sldId id="304" r:id="rId18"/>
    <p:sldId id="301" r:id="rId19"/>
    <p:sldId id="300" r:id="rId20"/>
    <p:sldId id="310" r:id="rId21"/>
    <p:sldId id="311" r:id="rId22"/>
    <p:sldId id="312" r:id="rId23"/>
    <p:sldId id="313" r:id="rId24"/>
    <p:sldId id="314" r:id="rId25"/>
    <p:sldId id="317" r:id="rId26"/>
    <p:sldId id="289" r:id="rId27"/>
    <p:sldId id="306" r:id="rId28"/>
    <p:sldId id="287" r:id="rId29"/>
    <p:sldId id="307" r:id="rId30"/>
  </p:sldIdLst>
  <p:sldSz cx="24384000" cy="13716000"/>
  <p:notesSz cx="6858000" cy="9144000"/>
  <p:defaultTextStyle>
    <a:lvl1pPr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594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189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783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377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2971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566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160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754" algn="ctr" defTabSz="457189">
      <a:lnSpc>
        <a:spcPct val="110000"/>
      </a:lnSpc>
      <a:defRPr sz="91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91C"/>
    <a:srgbClr val="F1F1F1"/>
    <a:srgbClr val="829CD3"/>
    <a:srgbClr val="4365AD"/>
    <a:srgbClr val="ADB2BB"/>
    <a:srgbClr val="FFFFFF"/>
    <a:srgbClr val="E6E6E6"/>
    <a:srgbClr val="DDDEE3"/>
    <a:srgbClr val="898F9C"/>
    <a:srgbClr val="575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9" autoAdjust="0"/>
    <p:restoredTop sz="94720" autoAdjust="0"/>
  </p:normalViewPr>
  <p:slideViewPr>
    <p:cSldViewPr snapToGrid="0" snapToObjects="1" showGuides="1">
      <p:cViewPr varScale="1">
        <p:scale>
          <a:sx n="48" d="100"/>
          <a:sy n="48" d="100"/>
        </p:scale>
        <p:origin x="69" y="486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088">
      <a:defRPr sz="2900">
        <a:latin typeface="Lucida Grande"/>
        <a:ea typeface="Lucida Grande"/>
        <a:cs typeface="Lucida Grande"/>
        <a:sym typeface="Lucida Grande"/>
      </a:defRPr>
    </a:lvl1pPr>
    <a:lvl2pPr indent="228594" defTabSz="546088">
      <a:defRPr sz="2900">
        <a:latin typeface="Lucida Grande"/>
        <a:ea typeface="Lucida Grande"/>
        <a:cs typeface="Lucida Grande"/>
        <a:sym typeface="Lucida Grande"/>
      </a:defRPr>
    </a:lvl2pPr>
    <a:lvl3pPr indent="457189" defTabSz="546088">
      <a:defRPr sz="2900">
        <a:latin typeface="Lucida Grande"/>
        <a:ea typeface="Lucida Grande"/>
        <a:cs typeface="Lucida Grande"/>
        <a:sym typeface="Lucida Grande"/>
      </a:defRPr>
    </a:lvl3pPr>
    <a:lvl4pPr indent="685783" defTabSz="546088">
      <a:defRPr sz="2900">
        <a:latin typeface="Lucida Grande"/>
        <a:ea typeface="Lucida Grande"/>
        <a:cs typeface="Lucida Grande"/>
        <a:sym typeface="Lucida Grande"/>
      </a:defRPr>
    </a:lvl4pPr>
    <a:lvl5pPr indent="914377" defTabSz="546088">
      <a:defRPr sz="2900">
        <a:latin typeface="Lucida Grande"/>
        <a:ea typeface="Lucida Grande"/>
        <a:cs typeface="Lucida Grande"/>
        <a:sym typeface="Lucida Grande"/>
      </a:defRPr>
    </a:lvl5pPr>
    <a:lvl6pPr indent="1142971" defTabSz="546088">
      <a:defRPr sz="2900">
        <a:latin typeface="Lucida Grande"/>
        <a:ea typeface="Lucida Grande"/>
        <a:cs typeface="Lucida Grande"/>
        <a:sym typeface="Lucida Grande"/>
      </a:defRPr>
    </a:lvl6pPr>
    <a:lvl7pPr indent="1371566" defTabSz="546088">
      <a:defRPr sz="2900">
        <a:latin typeface="Lucida Grande"/>
        <a:ea typeface="Lucida Grande"/>
        <a:cs typeface="Lucida Grande"/>
        <a:sym typeface="Lucida Grande"/>
      </a:defRPr>
    </a:lvl7pPr>
    <a:lvl8pPr indent="1600160" defTabSz="546088">
      <a:defRPr sz="2900">
        <a:latin typeface="Lucida Grande"/>
        <a:ea typeface="Lucida Grande"/>
        <a:cs typeface="Lucida Grande"/>
        <a:sym typeface="Lucida Grande"/>
      </a:defRPr>
    </a:lvl8pPr>
    <a:lvl9pPr indent="1828754" defTabSz="546088">
      <a:defRPr sz="29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NYU, MIT, Harvard</a:t>
            </a:r>
          </a:p>
        </p:txBody>
      </p:sp>
    </p:spTree>
    <p:extLst>
      <p:ext uri="{BB962C8B-B14F-4D97-AF65-F5344CB8AC3E}">
        <p14:creationId xmlns:p14="http://schemas.microsoft.com/office/powerpoint/2010/main" val="203547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—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243834" tIns="121917" rIns="243834" bIns="121917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0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33017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6173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7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3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algn="l" defTabSz="1219170" rtl="0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+mn-ea"/>
                <a:cs typeface="+mn-cs"/>
              </a:rPr>
              <a:pPr algn="l" defTabSz="1219170" rtl="0">
                <a:lnSpc>
                  <a:spcPct val="100000"/>
                </a:lnSpc>
              </a:pPr>
              <a:t>7/28/2016</a:t>
            </a:fld>
            <a:endParaRPr lang="en-US" sz="4800" kern="1200">
              <a:solidFill>
                <a:srgbClr val="505050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algn="l" defTabSz="1219170" rtl="0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algn="l" defTabSz="1219170" rtl="0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+mn-ea"/>
                <a:cs typeface="+mn-cs"/>
              </a:rPr>
              <a:pPr algn="l" defTabSz="1219170" rtl="0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1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2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1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1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100">
                <a:latin typeface="FreightSansLFPro"/>
                <a:cs typeface="FreightSansLFPro"/>
              </a:defRPr>
            </a:lvl2pPr>
            <a:lvl3pPr algn="l">
              <a:defRPr sz="5100">
                <a:latin typeface="FreightSansLFPro"/>
                <a:cs typeface="FreightSansLFPro"/>
              </a:defRPr>
            </a:lvl3pPr>
            <a:lvl4pPr algn="l">
              <a:defRPr sz="5100">
                <a:latin typeface="FreightSansLFPro"/>
                <a:cs typeface="FreightSansLFPro"/>
              </a:defRPr>
            </a:lvl4pPr>
            <a:lvl5pPr algn="l">
              <a:defRPr sz="51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3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487" indent="-571487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243834" tIns="121917" rIns="243834" bIns="121917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4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243834" tIns="121917" rIns="243834" bIns="121917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243834" tIns="121917" rIns="243834" bIns="121917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50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678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243834" tIns="121917" rIns="243834" bIns="121917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98" y="5080000"/>
            <a:ext cx="10106525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61" r:id="rId4"/>
  </p:sldLayoutIdLst>
  <p:transition spd="med"/>
  <p:txStyles>
    <p:titleStyle>
      <a:lvl1pPr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59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189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783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377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2971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566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160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75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295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890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182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478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59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189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783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377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2971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566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160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75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243834" tIns="121917" rIns="243834" bIns="1219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spcBef>
          <a:spcPct val="0"/>
        </a:spcBef>
        <a:buNone/>
        <a:defRPr sz="10700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377" indent="-914377" algn="l" defTabSz="1219170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5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150" indent="-761981" algn="l" defTabSz="1219170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7924" indent="-609585" algn="l" defTabSz="1219170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093" indent="-609585" algn="l" defTabSz="1219170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263" indent="-609585" algn="l" defTabSz="1219170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432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602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771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941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39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09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67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84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017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187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356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19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322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16228147" y="1394986"/>
            <a:ext cx="1189712" cy="534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5423" y="6647214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8847" y="8765524"/>
            <a:ext cx="367379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0108" y="5906707"/>
            <a:ext cx="434943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97276" y="2566028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2048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39979" y="1549596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645796" y="4452913"/>
            <a:ext cx="618836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More 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More Compute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</p:spTree>
    <p:extLst>
      <p:ext uri="{BB962C8B-B14F-4D97-AF65-F5344CB8AC3E}">
        <p14:creationId xmlns:p14="http://schemas.microsoft.com/office/powerpoint/2010/main" val="28690526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5423" y="6647214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8847" y="8765524"/>
            <a:ext cx="367379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0108" y="5906707"/>
            <a:ext cx="434943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75373" y="6104801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98365" y="2722284"/>
            <a:ext cx="914715" cy="1645773"/>
            <a:chOff x="18593063" y="9198448"/>
            <a:chExt cx="1507726" cy="21498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9382657" y="10511292"/>
            <a:ext cx="1144920" cy="1782893"/>
            <a:chOff x="18593063" y="9198448"/>
            <a:chExt cx="1507726" cy="21498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2262988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21138192">
            <a:off x="17025543" y="5350340"/>
            <a:ext cx="1144920" cy="1782893"/>
            <a:chOff x="18593063" y="9198448"/>
            <a:chExt cx="1507726" cy="214985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0684689" y="8052436"/>
            <a:ext cx="1737816" cy="1737816"/>
            <a:chOff x="18207238" y="9252803"/>
            <a:chExt cx="2288501" cy="20955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670589">
              <a:off x="18665381" y="9101948"/>
              <a:ext cx="1372216" cy="228850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891887" y="9067563"/>
            <a:ext cx="1187363" cy="1767888"/>
            <a:chOff x="18593063" y="9216540"/>
            <a:chExt cx="1563617" cy="213176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58080" y="9216540"/>
              <a:ext cx="1498600" cy="193264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 rot="649118">
            <a:off x="16342631" y="723687"/>
            <a:ext cx="1144920" cy="1782893"/>
            <a:chOff x="18593063" y="9198448"/>
            <a:chExt cx="1507726" cy="21498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193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5567275"/>
            <a:ext cx="21336000" cy="183832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LEARNING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026504" y="1139608"/>
            <a:ext cx="0" cy="10679765"/>
          </a:xfrm>
          <a:prstGeom prst="line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76121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2 at 1.52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39" y="3089296"/>
            <a:ext cx="9475453" cy="7130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8886" y="3909966"/>
            <a:ext cx="618778" cy="12358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777" y="3882477"/>
            <a:ext cx="1062567" cy="2034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889" y="10022357"/>
            <a:ext cx="1158522" cy="226578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71678" y="7388977"/>
            <a:ext cx="6083877" cy="2061030"/>
            <a:chOff x="971678" y="7388977"/>
            <a:chExt cx="6083877" cy="2061030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971678" y="7388977"/>
              <a:ext cx="6083877" cy="2061030"/>
            </a:xfrm>
            <a:prstGeom prst="wedgeRoundRectCallout">
              <a:avLst>
                <a:gd name="adj1" fmla="val 5799"/>
                <a:gd name="adj2" fmla="val 91256"/>
                <a:gd name="adj3" fmla="val 16667"/>
              </a:avLst>
            </a:prstGeom>
            <a:noFill/>
            <a:ln w="12700" cap="flat">
              <a:solidFill>
                <a:srgbClr val="292C3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8605" y="7552607"/>
              <a:ext cx="5810249" cy="160428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l"/>
              <a:r>
                <a:rPr lang="en-US" sz="4500" dirty="0">
                  <a:solidFill>
                    <a:schemeClr val="bg1"/>
                  </a:solidFill>
                  <a:latin typeface="FreightSans Pro Medium"/>
                  <a:cs typeface="FreightSans Pro Medium"/>
                </a:rPr>
                <a:t>I didn’t look closely but I think there’s a cat.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4978" y="1044355"/>
            <a:ext cx="4914136" cy="2061030"/>
            <a:chOff x="814978" y="1044355"/>
            <a:chExt cx="4914136" cy="2061030"/>
          </a:xfrm>
        </p:grpSpPr>
        <p:sp>
          <p:nvSpPr>
            <p:cNvPr id="23" name="Rectangle 22"/>
            <p:cNvSpPr/>
            <p:nvPr/>
          </p:nvSpPr>
          <p:spPr>
            <a:xfrm>
              <a:off x="1379090" y="1171133"/>
              <a:ext cx="4068302" cy="160428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l"/>
              <a:r>
                <a:rPr lang="en-US" sz="4500" dirty="0">
                  <a:solidFill>
                    <a:schemeClr val="bg1"/>
                  </a:solidFill>
                  <a:latin typeface="FreightSans Pro Medium"/>
                  <a:cs typeface="FreightSans Pro Medium"/>
                </a:rPr>
                <a:t>There is a cat in this image.</a:t>
              </a:r>
            </a:p>
          </p:txBody>
        </p:sp>
        <p:sp>
          <p:nvSpPr>
            <p:cNvPr id="24" name="Rounded Rectangular Callout 23"/>
            <p:cNvSpPr/>
            <p:nvPr/>
          </p:nvSpPr>
          <p:spPr>
            <a:xfrm>
              <a:off x="814978" y="1044355"/>
              <a:ext cx="4914136" cy="2061030"/>
            </a:xfrm>
            <a:prstGeom prst="wedgeRoundRectCallout">
              <a:avLst>
                <a:gd name="adj1" fmla="val -9973"/>
                <a:gd name="adj2" fmla="val 92625"/>
                <a:gd name="adj3" fmla="val 16667"/>
              </a:avLst>
            </a:prstGeom>
            <a:noFill/>
            <a:ln w="12700" cap="flat">
              <a:solidFill>
                <a:srgbClr val="292C3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811992" y="6959600"/>
            <a:ext cx="5259542" cy="1774667"/>
            <a:chOff x="17811992" y="7052405"/>
            <a:chExt cx="5259542" cy="2104485"/>
          </a:xfrm>
        </p:grpSpPr>
        <p:sp>
          <p:nvSpPr>
            <p:cNvPr id="25" name="Rectangle 24"/>
            <p:cNvSpPr/>
            <p:nvPr/>
          </p:nvSpPr>
          <p:spPr>
            <a:xfrm>
              <a:off x="18224891" y="7052405"/>
              <a:ext cx="4653138" cy="160428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l"/>
              <a:r>
                <a:rPr lang="en-US" sz="4500" dirty="0">
                  <a:solidFill>
                    <a:schemeClr val="bg1"/>
                  </a:solidFill>
                  <a:latin typeface="FreightSans Pro Medium"/>
                  <a:cs typeface="FreightSans Pro Medium"/>
                </a:rPr>
                <a:t>I’m not telling you anything!!!</a:t>
              </a:r>
            </a:p>
          </p:txBody>
        </p:sp>
        <p:sp>
          <p:nvSpPr>
            <p:cNvPr id="27" name="Rounded Rectangular Callout 26"/>
            <p:cNvSpPr/>
            <p:nvPr/>
          </p:nvSpPr>
          <p:spPr>
            <a:xfrm>
              <a:off x="17811992" y="7095860"/>
              <a:ext cx="5259542" cy="2061030"/>
            </a:xfrm>
            <a:prstGeom prst="wedgeRoundRectCallout">
              <a:avLst>
                <a:gd name="adj1" fmla="val 8997"/>
                <a:gd name="adj2" fmla="val 91406"/>
                <a:gd name="adj3" fmla="val 16667"/>
              </a:avLst>
            </a:prstGeom>
            <a:noFill/>
            <a:ln w="12700" cap="flat">
              <a:solidFill>
                <a:srgbClr val="292C3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420932" y="981530"/>
            <a:ext cx="5947067" cy="2061030"/>
            <a:chOff x="17420932" y="1180762"/>
            <a:chExt cx="5947067" cy="2061030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7420932" y="1180762"/>
              <a:ext cx="5947067" cy="2061030"/>
            </a:xfrm>
            <a:prstGeom prst="wedgeRoundRectCallout">
              <a:avLst>
                <a:gd name="adj1" fmla="val -9973"/>
                <a:gd name="adj2" fmla="val 92625"/>
                <a:gd name="adj3" fmla="val 16667"/>
              </a:avLst>
            </a:prstGeom>
            <a:noFill/>
            <a:ln w="12700" cap="flat">
              <a:solidFill>
                <a:srgbClr val="292C3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737072" y="1400347"/>
              <a:ext cx="5243651" cy="160428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l"/>
              <a:r>
                <a:rPr lang="en-US" sz="4500" dirty="0">
                  <a:solidFill>
                    <a:schemeClr val="bg1"/>
                  </a:solidFill>
                  <a:latin typeface="FreightSans Pro Medium"/>
                  <a:cs typeface="FreightSans Pro Medium"/>
                </a:rPr>
                <a:t>I’ll give you a $</a:t>
              </a:r>
              <a:r>
                <a:rPr lang="en-US" sz="4500" dirty="0">
                  <a:solidFill>
                    <a:schemeClr val="bg1"/>
                  </a:solidFill>
                  <a:latin typeface="+mj-lt"/>
                  <a:cs typeface="FreightSans Pro Medium"/>
                </a:rPr>
                <a:t>1</a:t>
              </a:r>
              <a:r>
                <a:rPr lang="en-US" sz="4500" dirty="0">
                  <a:solidFill>
                    <a:schemeClr val="bg1"/>
                  </a:solidFill>
                  <a:latin typeface="FreightSans Pro Medium"/>
                  <a:cs typeface="FreightSans Pro Medium"/>
                </a:rPr>
                <a:t> if you find a cat image.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20929" y="4846969"/>
            <a:ext cx="4068302" cy="8425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Supervised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14439" y="11879026"/>
            <a:ext cx="4068302" cy="8425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Semi-supervised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493466" y="12160497"/>
            <a:ext cx="4068302" cy="8425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Unsupervised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57625" y="5573857"/>
            <a:ext cx="4068302" cy="8425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Reinforcement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777" y="9155948"/>
            <a:ext cx="1456973" cy="3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73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Supervised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003" y="3068266"/>
            <a:ext cx="13704463" cy="9150584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1524000" y="4241918"/>
            <a:ext cx="6069620" cy="7395453"/>
            <a:chOff x="1524000" y="4241918"/>
            <a:chExt cx="6069620" cy="7395453"/>
          </a:xfrm>
        </p:grpSpPr>
        <p:grpSp>
          <p:nvGrpSpPr>
            <p:cNvPr id="11" name="Group 10"/>
            <p:cNvGrpSpPr/>
            <p:nvPr/>
          </p:nvGrpSpPr>
          <p:grpSpPr>
            <a:xfrm>
              <a:off x="1524000" y="4241918"/>
              <a:ext cx="6069620" cy="1273705"/>
              <a:chOff x="2392253" y="3541796"/>
              <a:chExt cx="7472099" cy="156801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92253" y="3541796"/>
                <a:ext cx="7472099" cy="1568014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6200" tIns="76200" rIns="76200" bIns="762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2013" y="3853903"/>
                <a:ext cx="6817000" cy="939232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1524000" y="9998610"/>
              <a:ext cx="6027634" cy="1638761"/>
              <a:chOff x="11134313" y="3337622"/>
              <a:chExt cx="9428724" cy="256343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9" t="14612" r="21019" b="60759"/>
              <a:stretch/>
            </p:blipFill>
            <p:spPr>
              <a:xfrm>
                <a:off x="11134313" y="3337622"/>
                <a:ext cx="9428724" cy="256343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08" t="21094" r="21019" b="68406"/>
              <a:stretch/>
            </p:blipFill>
            <p:spPr>
              <a:xfrm>
                <a:off x="13662126" y="4054305"/>
                <a:ext cx="3024578" cy="109284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6545234" y="3597054"/>
                <a:ext cx="3863393" cy="1336949"/>
              </a:xfrm>
              <a:prstGeom prst="rect">
                <a:avLst/>
              </a:prstGeom>
              <a:solidFill>
                <a:srgbClr val="16191C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6200" tIns="76200" rIns="76200" bIns="762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0" y="8015826"/>
              <a:ext cx="3968592" cy="152190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524000" y="5976499"/>
              <a:ext cx="4590240" cy="1578451"/>
              <a:chOff x="1524000" y="6000538"/>
              <a:chExt cx="4590240" cy="157845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524000" y="6000538"/>
                <a:ext cx="4590240" cy="15784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6200" tIns="76200" rIns="76200" bIns="762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2712" y="6000538"/>
                <a:ext cx="4491528" cy="15784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936167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Semi-supervised learning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9" b="37345"/>
          <a:stretch/>
        </p:blipFill>
        <p:spPr>
          <a:xfrm>
            <a:off x="13364143" y="5828731"/>
            <a:ext cx="7987629" cy="5974309"/>
          </a:xfrm>
          <a:prstGeom prst="rect">
            <a:avLst/>
          </a:prstGeom>
          <a:ln w="38100" cmpd="sng">
            <a:solidFill>
              <a:srgbClr val="575D6A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3364143" y="3836687"/>
            <a:ext cx="8615693" cy="16154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 Pro Medium"/>
                <a:cs typeface="FreightSans Pro Medium"/>
              </a:rPr>
              <a:t>A store display that has a lot of bananas on sale.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238" b="30584"/>
          <a:stretch/>
        </p:blipFill>
        <p:spPr>
          <a:xfrm>
            <a:off x="2620909" y="5826447"/>
            <a:ext cx="7636432" cy="5976595"/>
          </a:xfrm>
          <a:prstGeom prst="rect">
            <a:avLst/>
          </a:prstGeom>
          <a:ln w="38100" cmpd="sng">
            <a:solidFill>
              <a:srgbClr val="575D6A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620911" y="3738471"/>
            <a:ext cx="7636430" cy="16154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 Pro Medium"/>
                <a:cs typeface="FreightSans Pro Medium"/>
              </a:rPr>
              <a:t>A </a:t>
            </a:r>
            <a:r>
              <a:rPr lang="en-US" sz="4500" b="1" dirty="0">
                <a:solidFill>
                  <a:schemeClr val="accent4">
                    <a:lumMod val="50000"/>
                  </a:schemeClr>
                </a:solidFill>
                <a:latin typeface="FreightSans Pro Medium"/>
                <a:cs typeface="FreightSans Pro Medium"/>
              </a:rPr>
              <a:t>yellow</a:t>
            </a:r>
            <a:r>
              <a:rPr lang="en-US" sz="45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 </a:t>
            </a:r>
            <a:r>
              <a:rPr lang="en-US" sz="4500" dirty="0">
                <a:solidFill>
                  <a:schemeClr val="bg1"/>
                </a:solidFill>
                <a:latin typeface="FreightSans Pro Medium"/>
                <a:cs typeface="FreightSans Pro Medium"/>
              </a:rPr>
              <a:t>Vespa parked in a lot with other cars.</a:t>
            </a:r>
          </a:p>
        </p:txBody>
      </p:sp>
    </p:spTree>
    <p:extLst>
      <p:ext uri="{BB962C8B-B14F-4D97-AF65-F5344CB8AC3E}">
        <p14:creationId xmlns:p14="http://schemas.microsoft.com/office/powerpoint/2010/main" val="20412073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352031" y="3881204"/>
            <a:ext cx="2909812" cy="5006369"/>
            <a:chOff x="-244359" y="774306"/>
            <a:chExt cx="762260" cy="1966546"/>
          </a:xfrm>
        </p:grpSpPr>
        <p:sp>
          <p:nvSpPr>
            <p:cNvPr id="75" name="TextBox 74"/>
            <p:cNvSpPr txBox="1"/>
            <p:nvPr/>
          </p:nvSpPr>
          <p:spPr>
            <a:xfrm>
              <a:off x="-244359" y="774306"/>
              <a:ext cx="762260" cy="32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75D6A"/>
                  </a:solidFill>
                  <a:latin typeface="Segoe UI"/>
                  <a:ea typeface="CMU Serif" panose="02000603000000000000" pitchFamily="2" charset="0"/>
                  <a:cs typeface="CMU Serif" panose="02000603000000000000" pitchFamily="2" charset="0"/>
                </a:rPr>
                <a:t>fence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244359" y="2414429"/>
              <a:ext cx="762260" cy="32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75D6A"/>
                  </a:solidFill>
                  <a:latin typeface="Segoe UI"/>
                  <a:ea typeface="CMU Serif" panose="02000603000000000000" pitchFamily="2" charset="0"/>
                  <a:cs typeface="CMU Serif" panose="02000603000000000000" pitchFamily="2" charset="0"/>
                </a:rPr>
                <a:t>pink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10490" y="2419747"/>
            <a:ext cx="19514731" cy="7711367"/>
            <a:chOff x="4582763" y="1400763"/>
            <a:chExt cx="15307437" cy="6048829"/>
          </a:xfrm>
        </p:grpSpPr>
        <p:pic>
          <p:nvPicPr>
            <p:cNvPr id="49" name="Picture 48" descr="https://lh3.googleusercontent.com/S5PAr_bl9kwdHP5_OKFq4ZAwYn2xXigCUyNfmBGLAg2lNd2IB8zirvwOkDEfmXkT3hKnAb8edYPOOcJzTfHbCOCNAF-DhVN2qerFrh0wNhPTS1jVDa_JG4BZ-ZSyfvQoEsqZafJ76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63" y="1400763"/>
              <a:ext cx="4318396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https://lh5.googleusercontent.com/LBuAZwj2o39HIaJqwyex4TUds6RuBG6InT46vrmuJDRLX5dZA3H0raPmghHFEkxxWS05Jub9Nlhp3-2Xbg0iu6Lw8-alXAV3oOmpuxUyYlrXQksLrVDz7tNM_j4FNPeWj_xulNMAF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2145" y="1400763"/>
              <a:ext cx="4288055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0" descr="https://lh3.googleusercontent.com/n6ZkA9es6XPhZqfUSV2V-226vvkFKMEuWqyMrr8FFYEiH6RQHY0OnPHIOgTckAiAiAs0RqZtjMuY4fhTh7U6cv3yAH7wipbaLLryoX924M2YZXK67KUaKO624u8dsd11EQJnkqKYU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7072" y="1400763"/>
              <a:ext cx="1931131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https://lh3.googleusercontent.com/_CYLTqpcFjr7oE-j6IB4OsAnCF5nsh1Em4KAzLmcPW5ZEXuCJNaOa5ADoflXAc5MiL_D2HsHxSYsEcEBP5nU5QF27516pILlif6GRR1MkAYhvbRHpyTiF0jxSA2E16fp873rO_PQ2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097" y="1400763"/>
              <a:ext cx="4278032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8" descr="https://lh6.googleusercontent.com/2qqyNUbcHET4tNVKcjc8l-iolCaf9daL2-n0ZphJU6r2qBaX6AeOJi_z2iyyj9jZSFzkX1ByZja0VgBWjwo2G63WcoshEutjq8ihD6J3nfG9ivMNnY22fJrI5A-K4FV5qbA03rMt6Q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045" y="4588656"/>
              <a:ext cx="2860936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9" descr="https://lh4.googleusercontent.com/kEWuk8EyjUAcfSLAmqoAtSHANl-3DwdamJSYATsHzhWE36pW9rN_gFfZGHS0AOjrDwGs9uxq25EmyEQYuLtvAYds1QpT4HgLzRw3ckvJCQN4VzYFAU3irIp7yGSv9M7T8XDwCDt52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2082" y="4588656"/>
              <a:ext cx="4298118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1" descr="https://lh6.googleusercontent.com/d6DAgr9YoDuiFHVJfR8GNc3WiDIbDIU5v2mUpZDVb7qiuycks4hHvVAWqQa8WYvEtjg7evE3wHxR2gjFm8hlAmd2IgEGC3UbyYb1ndJQB3neHioXHpTf6-1xyW_WoNUTr8jGnt_d2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63" y="4588656"/>
              <a:ext cx="3814583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3" descr="https://lh6.googleusercontent.com/lxG6WpYGtozddv-qZlxbHWu1NUPDcYFD5R3vTHKzsUpwqWTF9Bn3TB6txrH2yoioutQvadaIelUKttndUdgO25wPkVrVevH6Tn_nIHsJRi4wBRWM0CpVxNdM0H_mWDWsUrHoYvxdr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6"/>
            <a:stretch/>
          </p:blipFill>
          <p:spPr bwMode="auto">
            <a:xfrm>
              <a:off x="11523680" y="4588656"/>
              <a:ext cx="3935698" cy="2860936"/>
            </a:xfrm>
            <a:prstGeom prst="rect">
              <a:avLst/>
            </a:prstGeom>
            <a:noFill/>
            <a:ln>
              <a:solidFill>
                <a:srgbClr val="575D6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TextBox 108"/>
          <p:cNvSpPr txBox="1"/>
          <p:nvPr/>
        </p:nvSpPr>
        <p:spPr>
          <a:xfrm>
            <a:off x="4718476" y="960291"/>
            <a:ext cx="3565005" cy="984885"/>
          </a:xfrm>
          <a:prstGeom prst="rect">
            <a:avLst/>
          </a:prstGeom>
          <a:noFill/>
        </p:spPr>
        <p:txBody>
          <a:bodyPr wrap="square" lIns="243829" tIns="121914" rIns="243829" bIns="121914" rtlCol="0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en-US" sz="4800" kern="1200" dirty="0">
                <a:solidFill>
                  <a:srgbClr val="575D6A"/>
                </a:solidFill>
                <a:latin typeface="Segoe UI"/>
                <a:ea typeface="+mn-ea"/>
                <a:cs typeface="+mn-cs"/>
              </a:rPr>
              <a:t>Unlikely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9423715" y="960291"/>
            <a:ext cx="2387208" cy="984885"/>
          </a:xfrm>
          <a:prstGeom prst="rect">
            <a:avLst/>
          </a:prstGeom>
          <a:noFill/>
        </p:spPr>
        <p:txBody>
          <a:bodyPr wrap="square" lIns="243829" tIns="121914" rIns="243829" bIns="121914" rtlCol="0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en-US" sz="4800" kern="1200" dirty="0">
                <a:solidFill>
                  <a:srgbClr val="575D6A"/>
                </a:solidFill>
                <a:latin typeface="Segoe UI"/>
                <a:ea typeface="+mn-ea"/>
                <a:cs typeface="+mn-cs"/>
              </a:rPr>
              <a:t>Likely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8507751" y="1452734"/>
            <a:ext cx="9367776" cy="0"/>
          </a:xfrm>
          <a:prstGeom prst="straightConnector1">
            <a:avLst/>
          </a:prstGeom>
          <a:ln w="152400" cmpd="sng">
            <a:solidFill>
              <a:srgbClr val="575D6A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08187" y="11915963"/>
            <a:ext cx="13875490" cy="157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Learning Visual Classifiers using Human-centric Annotations Misra et al., CVPR 2016</a:t>
            </a:r>
          </a:p>
        </p:txBody>
      </p:sp>
    </p:spTree>
    <p:extLst>
      <p:ext uri="{BB962C8B-B14F-4D97-AF65-F5344CB8AC3E}">
        <p14:creationId xmlns:p14="http://schemas.microsoft.com/office/powerpoint/2010/main" val="18535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Reinforcement learning</a:t>
            </a:r>
          </a:p>
        </p:txBody>
      </p:sp>
      <p:pic>
        <p:nvPicPr>
          <p:cNvPr id="4" name="Picture 3" descr="Screen Shot 2016-05-11 at 6.28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2888" r="52068" b="4441"/>
          <a:stretch/>
        </p:blipFill>
        <p:spPr>
          <a:xfrm>
            <a:off x="11462725" y="3756102"/>
            <a:ext cx="9389160" cy="6675465"/>
          </a:xfrm>
          <a:prstGeom prst="rect">
            <a:avLst/>
          </a:prstGeom>
          <a:ln w="38100" cmpd="sng">
            <a:solidFill>
              <a:srgbClr val="575D6A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498622" y="5569733"/>
            <a:ext cx="7636430" cy="328012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5400" dirty="0" err="1">
                <a:solidFill>
                  <a:schemeClr val="bg1"/>
                </a:solidFill>
                <a:latin typeface="FreightSans Pro Medium"/>
                <a:cs typeface="FreightSans Pro Medium"/>
              </a:rPr>
              <a:t>MazeBase</a:t>
            </a:r>
            <a:r>
              <a:rPr lang="en-US" sz="5400" dirty="0">
                <a:solidFill>
                  <a:schemeClr val="bg1"/>
                </a:solidFill>
                <a:latin typeface="FreightSans Pro Medium"/>
                <a:cs typeface="FreightSans Pro Medium"/>
              </a:rPr>
              <a:t>: </a:t>
            </a:r>
          </a:p>
          <a:p>
            <a:pPr algn="l"/>
            <a:r>
              <a:rPr lang="en-US" sz="4500" dirty="0">
                <a:solidFill>
                  <a:schemeClr val="bg1"/>
                </a:solidFill>
                <a:latin typeface="FreightSans Pro Medium"/>
                <a:cs typeface="FreightSans Pro Medium"/>
              </a:rPr>
              <a:t>A sandbox for experimenting with reinforcement learning, reasoning, and planning.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66245" y="11886426"/>
            <a:ext cx="11394635" cy="157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solidFill>
                  <a:srgbClr val="898F9C"/>
                </a:solidFill>
                <a:latin typeface="FreightSansLFPro"/>
                <a:cs typeface="FreightSansLFPro"/>
              </a:rPr>
              <a:t>MazeBase</a:t>
            </a:r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: A Sandbox for Learning From Games</a:t>
            </a:r>
          </a:p>
          <a:p>
            <a:pPr algn="l"/>
            <a:r>
              <a:rPr lang="en-US" sz="4400" dirty="0" err="1">
                <a:solidFill>
                  <a:srgbClr val="898F9C"/>
                </a:solidFill>
                <a:latin typeface="FreightSansLFPro"/>
                <a:cs typeface="FreightSansLFPro"/>
              </a:rPr>
              <a:t>Sukhbaatar</a:t>
            </a:r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 et al., </a:t>
            </a:r>
            <a:r>
              <a:rPr lang="en-US" sz="4400" dirty="0" err="1">
                <a:solidFill>
                  <a:srgbClr val="898F9C"/>
                </a:solidFill>
                <a:latin typeface="FreightSansLFPro"/>
                <a:cs typeface="FreightSansLFPro"/>
              </a:rPr>
              <a:t>arXiv</a:t>
            </a:r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2837773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Unsupervised learning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27931" y="3313554"/>
            <a:ext cx="15582175" cy="3827137"/>
            <a:chOff x="11237589" y="7088754"/>
            <a:chExt cx="14176756" cy="3481952"/>
          </a:xfrm>
        </p:grpSpPr>
        <p:pic>
          <p:nvPicPr>
            <p:cNvPr id="4" name="Picture 3" descr="https://lh4.googleusercontent.com/o9BcSk979TTXd1P1xtGjfyPI-F7cDnd9R_-iqS-MkwgHBrUYNTntU0T19QlG0MEsyTzV0mj-F-5ivY0GSjyn4aIurf0ttXXBwdj-1PWgqh2Znw4VvNrXjCQc3CalmeohWczem-mCBg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9102" y="7088754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lh6.googleusercontent.com/oEUrX7x1CrL-n0jBbkSFgxvQudS2DbCrbXq0NabrKidfNAJZPBdAuhUUO5bn5FD-f1bz_JDkWBOTSPRQuAiALNFadlcyXPnDFZ0wKOBT-f3FW1EorVOH-b8iZJKYoYhYwf3G-bVgt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9878" y="7088754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lh5.googleusercontent.com/2npF0tbSu-b8kzqbhIg0QK8A7upl5OJwXztEUftqUfULjHtNhChsDnNe4sQzA6doPm8Sqzcefvk23LPisbYY33lXLK2LwsHo_m8GQ-F271Pkx7Peg5jE2NxALQ71Asomms84ShRoG_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7589" y="7088754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029924" y="7714496"/>
            <a:ext cx="15609716" cy="3827136"/>
            <a:chOff x="15908690" y="3549095"/>
            <a:chExt cx="14201813" cy="3481952"/>
          </a:xfrm>
        </p:grpSpPr>
        <p:pic>
          <p:nvPicPr>
            <p:cNvPr id="12" name="Picture 11" descr="https://lh4.googleusercontent.com/o9BcSk979TTXd1P1xtGjfyPI-F7cDnd9R_-iqS-MkwgHBrUYNTntU0T19QlG0MEsyTzV0mj-F-5ivY0GSjyn4aIurf0ttXXBwdj-1PWgqh2Znw4VvNrXjCQc3CalmeohWczem-mCBg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6036" y="3549095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s://lh6.googleusercontent.com/oEUrX7x1CrL-n0jBbkSFgxvQudS2DbCrbXq0NabrKidfNAJZPBdAuhUUO5bn5FD-f1bz_JDkWBOTSPRQuAiALNFadlcyXPnDFZ0wKOBT-f3FW1EorVOH-b8iZJKYoYhYwf3G-bVgt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0203" y="3549095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lh5.googleusercontent.com/2npF0tbSu-b8kzqbhIg0QK8A7upl5OJwXztEUftqUfULjHtNhChsDnNe4sQzA6doPm8Sqzcefvk23LPisbYY33lXLK2LwsHo_m8GQ-F271Pkx7Peg5jE2NxALQ71Asomms84ShRoG_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8690" y="3549095"/>
              <a:ext cx="4624467" cy="34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1033690" y="4491526"/>
            <a:ext cx="3544078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FreightSans Pro Medium"/>
                <a:ea typeface="Vista Sans OT Medium"/>
                <a:cs typeface="FreightSans Pro Medium"/>
                <a:sym typeface="Vista Sans OT Medium"/>
              </a:rPr>
              <a:t>Correct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8591" y="9011847"/>
            <a:ext cx="3544078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FreightSans Pro Medium"/>
                <a:ea typeface="Vista Sans OT Medium"/>
                <a:cs typeface="FreightSans Pro Medium"/>
                <a:sym typeface="Vista Sans OT Medium"/>
              </a:rPr>
              <a:t>Wrong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287469" y="11896300"/>
            <a:ext cx="12872027" cy="157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Unsupervised Learning using Sequential Verification for Action Recognition, Misra et al., </a:t>
            </a:r>
            <a:r>
              <a:rPr lang="en-US" sz="4400" dirty="0" err="1">
                <a:solidFill>
                  <a:srgbClr val="898F9C"/>
                </a:solidFill>
                <a:latin typeface="FreightSansLFPro"/>
                <a:cs typeface="FreightSansLFPro"/>
              </a:rPr>
              <a:t>arXiv</a:t>
            </a:r>
            <a:r>
              <a:rPr lang="en-US" sz="4400" dirty="0">
                <a:solidFill>
                  <a:srgbClr val="898F9C"/>
                </a:solidFill>
                <a:latin typeface="FreightSansLFPro"/>
                <a:cs typeface="FreightSansLFPro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2837773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1773" y="5567275"/>
            <a:ext cx="8551333" cy="183832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REASONING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026504" y="1139608"/>
            <a:ext cx="0" cy="10679765"/>
          </a:xfrm>
          <a:prstGeom prst="line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/>
          <p:cNvSpPr txBox="1"/>
          <p:nvPr/>
        </p:nvSpPr>
        <p:spPr>
          <a:xfrm rot="20336204">
            <a:off x="-868527" y="3726567"/>
            <a:ext cx="7046895" cy="15004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Noteworthy Light"/>
                <a:ea typeface="Vista Sans OT Medium"/>
                <a:cs typeface="Noteworthy Light"/>
                <a:sym typeface="Vista Sans OT Medium"/>
              </a:rPr>
              <a:t>Visual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5031" y="5377894"/>
            <a:ext cx="1886461" cy="3317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99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Noteworthy Light"/>
                <a:ea typeface="Vista Sans OT Medium"/>
                <a:cs typeface="Noteworthy Light"/>
                <a:sym typeface="Vista Sans OT Medium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41127859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435" y="4464632"/>
            <a:ext cx="21336000" cy="1838325"/>
          </a:xfrm>
        </p:spPr>
        <p:txBody>
          <a:bodyPr/>
          <a:lstStyle/>
          <a:p>
            <a:r>
              <a:rPr lang="en-US" b="0" dirty="0"/>
              <a:t>A Visual Stepping Stone to AI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47879" y="10364736"/>
            <a:ext cx="6324472" cy="1117600"/>
          </a:xfrm>
        </p:spPr>
        <p:txBody>
          <a:bodyPr/>
          <a:lstStyle/>
          <a:p>
            <a:r>
              <a:rPr lang="en-US" dirty="0"/>
              <a:t>Larry Zitnick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000" y="11430001"/>
            <a:ext cx="7301461" cy="736600"/>
          </a:xfrm>
        </p:spPr>
        <p:txBody>
          <a:bodyPr/>
          <a:lstStyle/>
          <a:p>
            <a:r>
              <a:rPr lang="en-US" dirty="0"/>
              <a:t>Facebook AI Research</a:t>
            </a:r>
          </a:p>
        </p:txBody>
      </p:sp>
      <p:sp>
        <p:nvSpPr>
          <p:cNvPr id="5" name="Oval 4"/>
          <p:cNvSpPr/>
          <p:nvPr/>
        </p:nvSpPr>
        <p:spPr>
          <a:xfrm>
            <a:off x="15583794" y="8223007"/>
            <a:ext cx="3546714" cy="1097515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198" tIns="76198" rIns="76198" bIns="76198" numCol="1" spcCol="38100" rtlCol="0" anchor="ctr">
            <a:spAutoFit/>
          </a:bodyPr>
          <a:lstStyle/>
          <a:p>
            <a:pPr defTabSz="584185" rtl="0" latinLnBrk="1" hangingPunct="0">
              <a:lnSpc>
                <a:spcPct val="100000"/>
              </a:lnSpc>
            </a:pPr>
            <a:endParaRPr lang="en-US" sz="6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8" name="Picture 7" descr="Screen Shot 2016-05-10 at 12.15.26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447" y="11909245"/>
            <a:ext cx="1775308" cy="164298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979829" y="10337157"/>
            <a:ext cx="5080339" cy="1572088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198" tIns="76198" rIns="76198" bIns="76198" numCol="1" spcCol="38100" rtlCol="0" anchor="ctr">
            <a:spAutoFit/>
          </a:bodyPr>
          <a:lstStyle/>
          <a:p>
            <a:pPr defTabSz="584185" rtl="0" latinLnBrk="1" hangingPunct="0">
              <a:lnSpc>
                <a:spcPct val="100000"/>
              </a:lnSpc>
            </a:pPr>
            <a:endParaRPr lang="en-US" sz="6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484232" y="6675043"/>
            <a:ext cx="2397040" cy="741753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198" tIns="76198" rIns="76198" bIns="76198" numCol="1" spcCol="38100" rtlCol="0" anchor="ctr">
            <a:spAutoFit/>
          </a:bodyPr>
          <a:lstStyle/>
          <a:p>
            <a:pPr defTabSz="584185" rtl="0" latinLnBrk="1" hangingPunct="0">
              <a:lnSpc>
                <a:spcPct val="100000"/>
              </a:lnSpc>
            </a:pPr>
            <a:endParaRPr lang="en-US" sz="6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50485" y="4317967"/>
            <a:ext cx="15894875" cy="494904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7200" b="1" dirty="0">
                <a:solidFill>
                  <a:srgbClr val="53585F"/>
                </a:solidFill>
                <a:latin typeface="FreightSans Pro Light"/>
                <a:cs typeface="FreightSans Pro Light"/>
              </a:rPr>
              <a:t>Mary went to the hallway. </a:t>
            </a:r>
          </a:p>
          <a:p>
            <a:pPr algn="l"/>
            <a:r>
              <a:rPr lang="en-US" sz="7200" b="1" dirty="0">
                <a:solidFill>
                  <a:srgbClr val="53585F"/>
                </a:solidFill>
                <a:latin typeface="FreightSans Pro Light"/>
                <a:cs typeface="FreightSans Pro Light"/>
              </a:rPr>
              <a:t>John moved to the bathroom. </a:t>
            </a:r>
          </a:p>
          <a:p>
            <a:pPr algn="l"/>
            <a:r>
              <a:rPr lang="en-US" sz="7200" b="1" dirty="0">
                <a:solidFill>
                  <a:srgbClr val="53585F"/>
                </a:solidFill>
                <a:latin typeface="FreightSans Pro Light"/>
                <a:cs typeface="FreightSans Pro Light"/>
              </a:rPr>
              <a:t>Mary travelled to the kitchen. </a:t>
            </a:r>
          </a:p>
          <a:p>
            <a:pPr algn="l"/>
            <a:r>
              <a:rPr lang="en-US" sz="7200" b="1" dirty="0">
                <a:solidFill>
                  <a:srgbClr val="53585F"/>
                </a:solidFill>
                <a:latin typeface="FreightSans Pro Light"/>
                <a:cs typeface="FreightSans Pro Light"/>
              </a:rPr>
              <a:t>Where is Mary?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64979" y="11925011"/>
            <a:ext cx="7163008" cy="143628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latin typeface="FreightSansLFPro"/>
                <a:cs typeface="FreightSansLFPro"/>
              </a:rPr>
              <a:t>Dialog-based Language Learning, Weston, </a:t>
            </a:r>
            <a:r>
              <a:rPr lang="en-US" sz="4000" dirty="0" err="1">
                <a:solidFill>
                  <a:schemeClr val="bg2"/>
                </a:solidFill>
                <a:latin typeface="FreightSansLFPro"/>
                <a:cs typeface="FreightSansLFPro"/>
              </a:rPr>
              <a:t>ArXiv</a:t>
            </a:r>
            <a:r>
              <a:rPr lang="en-US" sz="4000" dirty="0">
                <a:solidFill>
                  <a:schemeClr val="bg2"/>
                </a:solidFill>
                <a:latin typeface="FreightSansLFPro"/>
                <a:cs typeface="FreightSansLFPro"/>
              </a:rPr>
              <a:t> 1604.06045, 2016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96037" y="846040"/>
            <a:ext cx="21336000" cy="1838325"/>
          </a:xfrm>
        </p:spPr>
        <p:txBody>
          <a:bodyPr/>
          <a:lstStyle/>
          <a:p>
            <a:r>
              <a:rPr lang="en-US" b="0" dirty="0"/>
              <a:t>UNDERSTANDING</a:t>
            </a:r>
          </a:p>
        </p:txBody>
      </p:sp>
    </p:spTree>
    <p:extLst>
      <p:ext uri="{BB962C8B-B14F-4D97-AF65-F5344CB8AC3E}">
        <p14:creationId xmlns:p14="http://schemas.microsoft.com/office/powerpoint/2010/main" val="236287161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816" y="12023130"/>
            <a:ext cx="11355965" cy="143628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000" dirty="0">
                <a:latin typeface="FreightSansLFPro"/>
                <a:cs typeface="FreightSansLFPro"/>
              </a:rPr>
              <a:t>Learning Physical Intuition of Block Towers by Example</a:t>
            </a:r>
          </a:p>
          <a:p>
            <a:pPr algn="l"/>
            <a:r>
              <a:rPr lang="en-US" sz="4000" dirty="0" err="1">
                <a:latin typeface="FreightSansLFPro"/>
                <a:cs typeface="FreightSansLFPro"/>
              </a:rPr>
              <a:t>Lerer</a:t>
            </a:r>
            <a:r>
              <a:rPr lang="en-US" sz="4000" dirty="0">
                <a:latin typeface="FreightSansLFPro"/>
                <a:cs typeface="FreightSansLFPro"/>
              </a:rPr>
              <a:t> et al., </a:t>
            </a:r>
            <a:r>
              <a:rPr lang="en-US" sz="4000" dirty="0" err="1">
                <a:latin typeface="FreightSansLFPro"/>
                <a:cs typeface="FreightSansLFPro"/>
              </a:rPr>
              <a:t>arXiv</a:t>
            </a:r>
            <a:r>
              <a:rPr lang="en-US" sz="4000" dirty="0">
                <a:latin typeface="FreightSansLFPro"/>
                <a:cs typeface="FreightSansLFPro"/>
              </a:rPr>
              <a:t> 1603.01312, 2016</a:t>
            </a:r>
          </a:p>
        </p:txBody>
      </p:sp>
      <p:pic>
        <p:nvPicPr>
          <p:cNvPr id="6" name="Picture 5" descr="Screen Shot 2016-05-04 at 1.18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06" y="3612249"/>
            <a:ext cx="19526493" cy="6595731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96037" y="846040"/>
            <a:ext cx="21336000" cy="1838325"/>
          </a:xfrm>
        </p:spPr>
        <p:txBody>
          <a:bodyPr/>
          <a:lstStyle/>
          <a:p>
            <a:r>
              <a:rPr lang="en-US" b="0" dirty="0"/>
              <a:t>PREDICTING</a:t>
            </a:r>
          </a:p>
        </p:txBody>
      </p:sp>
    </p:spTree>
    <p:extLst>
      <p:ext uri="{BB962C8B-B14F-4D97-AF65-F5344CB8AC3E}">
        <p14:creationId xmlns:p14="http://schemas.microsoft.com/office/powerpoint/2010/main" val="33971989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197373" y="11968245"/>
            <a:ext cx="11629806" cy="1682192"/>
          </a:xfrm>
        </p:spPr>
        <p:txBody>
          <a:bodyPr/>
          <a:lstStyle/>
          <a:p>
            <a:r>
              <a:rPr lang="en-US" sz="4000" dirty="0">
                <a:solidFill>
                  <a:srgbClr val="7D8490"/>
                </a:solidFill>
              </a:rPr>
              <a:t>We Are Humor Beings: Understanding and Predicting Visual Humor, </a:t>
            </a:r>
            <a:r>
              <a:rPr lang="en-US" sz="4000" dirty="0" err="1">
                <a:solidFill>
                  <a:srgbClr val="7D8490"/>
                </a:solidFill>
              </a:rPr>
              <a:t>Chandrasekaran</a:t>
            </a:r>
            <a:r>
              <a:rPr lang="en-US" sz="4000" dirty="0">
                <a:solidFill>
                  <a:srgbClr val="7D8490"/>
                </a:solidFill>
              </a:rPr>
              <a:t> et al., CVPR 2016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775576"/>
            <a:ext cx="21336000" cy="1838325"/>
          </a:xfrm>
        </p:spPr>
        <p:txBody>
          <a:bodyPr/>
          <a:lstStyle/>
          <a:p>
            <a:r>
              <a:rPr lang="en-US" b="0" dirty="0"/>
              <a:t>DATA</a:t>
            </a:r>
          </a:p>
        </p:txBody>
      </p:sp>
      <p:pic>
        <p:nvPicPr>
          <p:cNvPr id="5" name="Picture 4" descr="Screen Shot 2016-05-04 at 1.43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84" y="3109131"/>
            <a:ext cx="13944711" cy="7945655"/>
          </a:xfrm>
          <a:prstGeom prst="rect">
            <a:avLst/>
          </a:prstGeom>
          <a:ln>
            <a:solidFill>
              <a:srgbClr val="292C30"/>
            </a:solidFill>
          </a:ln>
        </p:spPr>
      </p:pic>
    </p:spTree>
    <p:extLst>
      <p:ext uri="{BB962C8B-B14F-4D97-AF65-F5344CB8AC3E}">
        <p14:creationId xmlns:p14="http://schemas.microsoft.com/office/powerpoint/2010/main" val="36566985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5105" y="2182253"/>
            <a:ext cx="21336000" cy="1838325"/>
          </a:xfrm>
        </p:spPr>
        <p:txBody>
          <a:bodyPr/>
          <a:lstStyle/>
          <a:p>
            <a:r>
              <a:rPr lang="en-US" sz="6000" b="0" dirty="0">
                <a:solidFill>
                  <a:srgbClr val="5890FF"/>
                </a:solidFill>
              </a:rPr>
              <a:t>Visual Question Answering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6037" y="491608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10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b="0" dirty="0">
                <a:solidFill>
                  <a:srgbClr val="3B5998"/>
                </a:solidFill>
                <a:ea typeface="Helvetica"/>
              </a:rPr>
              <a:t>MEASURING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206866" y="12018053"/>
            <a:ext cx="7539040" cy="1682192"/>
          </a:xfrm>
        </p:spPr>
        <p:txBody>
          <a:bodyPr/>
          <a:lstStyle/>
          <a:p>
            <a:r>
              <a:rPr lang="en-US" sz="4000" dirty="0">
                <a:solidFill>
                  <a:srgbClr val="7D8490"/>
                </a:solidFill>
              </a:rPr>
              <a:t>VQA: Visual Question Answering</a:t>
            </a:r>
          </a:p>
          <a:p>
            <a:r>
              <a:rPr lang="en-US" sz="4000" dirty="0" err="1">
                <a:solidFill>
                  <a:srgbClr val="7D8490"/>
                </a:solidFill>
              </a:rPr>
              <a:t>Antol</a:t>
            </a:r>
            <a:r>
              <a:rPr lang="en-US" sz="4000" dirty="0">
                <a:solidFill>
                  <a:srgbClr val="7D8490"/>
                </a:solidFill>
              </a:rPr>
              <a:t> et al., ICCV 2015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214207" y="3969715"/>
            <a:ext cx="6151734" cy="1050197"/>
          </a:xfrm>
        </p:spPr>
        <p:txBody>
          <a:bodyPr/>
          <a:lstStyle/>
          <a:p>
            <a:r>
              <a:rPr lang="en-US" sz="4800" dirty="0"/>
              <a:t>Is this a vegetarian pizza?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14972" y="3989925"/>
            <a:ext cx="8581112" cy="1050197"/>
          </a:xfrm>
        </p:spPr>
        <p:txBody>
          <a:bodyPr/>
          <a:lstStyle/>
          <a:p>
            <a:r>
              <a:rPr lang="en-US" sz="4800" dirty="0"/>
              <a:t>Does this person have 20/20 vision?</a:t>
            </a:r>
          </a:p>
        </p:txBody>
      </p:sp>
      <p:pic>
        <p:nvPicPr>
          <p:cNvPr id="12" name="Picture 20" descr="https://vqa.cloudcv.org/vqa/data/mscoco/images/train2014/COCO_train2014_0000005197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6"/>
          <a:stretch/>
        </p:blipFill>
        <p:spPr bwMode="auto">
          <a:xfrm>
            <a:off x="13214972" y="5049448"/>
            <a:ext cx="7920582" cy="5966431"/>
          </a:xfrm>
          <a:prstGeom prst="rect">
            <a:avLst/>
          </a:prstGeom>
          <a:noFill/>
          <a:ln w="12700">
            <a:solidFill>
              <a:srgbClr val="292C3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vqa.cloudcv.org/vqa/data/mscoco/images/train2014/COCO_train2014_0000003183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07" y="5049448"/>
            <a:ext cx="7955239" cy="596643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874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5567275"/>
            <a:ext cx="10357556" cy="183832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Looking forward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026504" y="1139608"/>
            <a:ext cx="0" cy="10679765"/>
          </a:xfrm>
          <a:prstGeom prst="line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283273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9719" y="7462932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7652" y="3104878"/>
            <a:ext cx="3214515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1081" y="3095767"/>
            <a:ext cx="618836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chemeClr val="accent1"/>
                </a:solidFill>
                <a:latin typeface="FreightSans Pro Medium"/>
                <a:cs typeface="FreightSans Pro Medium"/>
              </a:rPr>
              <a:t>Backprop</a:t>
            </a:r>
            <a:endParaRPr lang="en-US" sz="5300" dirty="0">
              <a:solidFill>
                <a:schemeClr val="accent1"/>
              </a:solidFill>
              <a:latin typeface="FreightSans Pro Medium"/>
              <a:cs typeface="FreightSans Pro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7915" y="2364371"/>
            <a:ext cx="456819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41977" y="7504988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2048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41973" y="6555897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62202" y="3694444"/>
            <a:ext cx="6188365" cy="1780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Learning</a:t>
            </a:r>
          </a:p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Reasoning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5652496" y="3360226"/>
            <a:ext cx="1189712" cy="5319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72974">
            <a:off x="13212345" y="3053433"/>
            <a:ext cx="1189712" cy="53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29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9719" y="7462932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7652" y="3104878"/>
            <a:ext cx="3214515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1081" y="3095767"/>
            <a:ext cx="618836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chemeClr val="accent1"/>
                </a:solidFill>
                <a:latin typeface="FreightSans Pro Medium"/>
                <a:cs typeface="FreightSans Pro Medium"/>
              </a:rPr>
              <a:t>Backprop</a:t>
            </a:r>
            <a:endParaRPr lang="en-US" sz="5300" dirty="0">
              <a:solidFill>
                <a:schemeClr val="accent1"/>
              </a:solidFill>
              <a:latin typeface="FreightSans Pro Medium"/>
              <a:cs typeface="FreightSans Pro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7915" y="2364371"/>
            <a:ext cx="456819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74220" y="7221209"/>
            <a:ext cx="3379113" cy="883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Reasoning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5652496" y="3360226"/>
            <a:ext cx="1189712" cy="53191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72974">
            <a:off x="13212345" y="3053433"/>
            <a:ext cx="1189712" cy="53191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941977" y="7504988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2048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41973" y="6555897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42003" y="4391989"/>
            <a:ext cx="6188365" cy="883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 Pro Medium"/>
                <a:cs typeface="FreightSans Pro Medium"/>
              </a:rPr>
              <a:t>Learning</a:t>
            </a:r>
          </a:p>
        </p:txBody>
      </p:sp>
      <p:grpSp>
        <p:nvGrpSpPr>
          <p:cNvPr id="22" name="Group 21"/>
          <p:cNvGrpSpPr/>
          <p:nvPr/>
        </p:nvGrpSpPr>
        <p:grpSpPr>
          <a:xfrm rot="20634434">
            <a:off x="4270828" y="7479758"/>
            <a:ext cx="12280527" cy="2372751"/>
            <a:chOff x="7629273" y="5948770"/>
            <a:chExt cx="12280527" cy="23727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t="15719" r="-125"/>
            <a:stretch/>
          </p:blipFill>
          <p:spPr>
            <a:xfrm rot="6399992">
              <a:off x="12462791" y="1115252"/>
              <a:ext cx="1191202" cy="1085823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399992">
              <a:off x="16463222" y="4874942"/>
              <a:ext cx="1189712" cy="5703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0242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9719" y="781856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9457" y="4398297"/>
            <a:ext cx="3214515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766" y="3657792"/>
            <a:ext cx="456819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01876" y="8325153"/>
            <a:ext cx="3068109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dirty="0"/>
              <a:t>20**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01875" y="7376062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10095" y="4196676"/>
            <a:ext cx="6188365" cy="1780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LFPro Med"/>
                <a:cs typeface="FreightSansLFPro Med"/>
              </a:rPr>
              <a:t>Learning</a:t>
            </a:r>
          </a:p>
          <a:p>
            <a:pPr algn="l" rtl="0" latinLnBrk="1" hangingPunct="0"/>
            <a:r>
              <a:rPr lang="en-US" sz="5300" dirty="0">
                <a:solidFill>
                  <a:schemeClr val="accent1"/>
                </a:solidFill>
                <a:latin typeface="FreightSansLFPro Med"/>
                <a:cs typeface="FreightSansLFPro Med"/>
              </a:rPr>
              <a:t>Reasoning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-1" r="552" b="38214"/>
          <a:stretch/>
        </p:blipFill>
        <p:spPr>
          <a:xfrm rot="2273208">
            <a:off x="3065835" y="5617022"/>
            <a:ext cx="1183140" cy="27317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9273" y="5948770"/>
            <a:ext cx="12280527" cy="2372751"/>
            <a:chOff x="7629273" y="5948770"/>
            <a:chExt cx="12280527" cy="23727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t="15719" r="-125"/>
            <a:stretch/>
          </p:blipFill>
          <p:spPr>
            <a:xfrm rot="6399992">
              <a:off x="12462791" y="1115252"/>
              <a:ext cx="1191202" cy="108582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399992">
              <a:off x="16463222" y="4874942"/>
              <a:ext cx="1189712" cy="5703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572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431951" y="7146305"/>
            <a:ext cx="1378215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12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9600" b="0" dirty="0">
                <a:latin typeface="FreightSansLFPro"/>
                <a:cs typeface="FreightSansLFPro"/>
              </a:rPr>
              <a:t>Facebook AI Research</a:t>
            </a:r>
          </a:p>
        </p:txBody>
      </p:sp>
      <p:pic>
        <p:nvPicPr>
          <p:cNvPr id="7" name="Picture 6" descr="Screen Shot 2016-05-10 at 12.15.26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65" y="4051177"/>
            <a:ext cx="3520311" cy="32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7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pic>
        <p:nvPicPr>
          <p:cNvPr id="7" name="Picture 6" descr="Screen Shot 2016-05-03 at 1.02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" y="6175500"/>
            <a:ext cx="6564805" cy="279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3608" y="8949197"/>
            <a:ext cx="3302000" cy="489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sz="2900" dirty="0" err="1">
                <a:latin typeface="+mj-lt"/>
              </a:rPr>
              <a:t>Neocognitron</a:t>
            </a:r>
            <a:r>
              <a:rPr lang="en-US" sz="2900" dirty="0">
                <a:latin typeface="+mj-lt"/>
              </a:rPr>
              <a:t>, 1983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0104" y="5906707"/>
            <a:ext cx="5031584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Recognition?</a:t>
            </a:r>
          </a:p>
        </p:txBody>
      </p:sp>
    </p:spTree>
    <p:extLst>
      <p:ext uri="{BB962C8B-B14F-4D97-AF65-F5344CB8AC3E}">
        <p14:creationId xmlns:p14="http://schemas.microsoft.com/office/powerpoint/2010/main" val="3143538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140" y="3142020"/>
            <a:ext cx="7262171" cy="2395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pic>
        <p:nvPicPr>
          <p:cNvPr id="7" name="Picture 6" descr="Screen Shot 2016-05-03 at 1.02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" y="6175500"/>
            <a:ext cx="6564805" cy="279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5423" y="6647214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8847" y="8765524"/>
            <a:ext cx="367379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3608" y="8949197"/>
            <a:ext cx="3302000" cy="489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sz="2900" dirty="0" err="1">
                <a:latin typeface="+mj-lt"/>
              </a:rPr>
              <a:t>Neocognitron</a:t>
            </a:r>
            <a:r>
              <a:rPr lang="en-US" sz="2900" dirty="0">
                <a:latin typeface="+mj-lt"/>
              </a:rPr>
              <a:t>, 1983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19264" y="5339221"/>
            <a:ext cx="3302000" cy="489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sz="2900" dirty="0" err="1">
                <a:latin typeface="+mj-lt"/>
              </a:rPr>
              <a:t>AlexNet</a:t>
            </a:r>
            <a:r>
              <a:rPr lang="en-US" sz="2900" dirty="0">
                <a:latin typeface="+mj-lt"/>
              </a:rPr>
              <a:t>, 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0108" y="5906707"/>
            <a:ext cx="434943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</p:spTree>
    <p:extLst>
      <p:ext uri="{BB962C8B-B14F-4D97-AF65-F5344CB8AC3E}">
        <p14:creationId xmlns:p14="http://schemas.microsoft.com/office/powerpoint/2010/main" val="31435383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16228147" y="1394986"/>
            <a:ext cx="1189712" cy="534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5423" y="6647214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8847" y="8765524"/>
            <a:ext cx="367379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0108" y="5906707"/>
            <a:ext cx="434943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97276" y="2566028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2048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39979" y="1549596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</p:spTree>
    <p:extLst>
      <p:ext uri="{BB962C8B-B14F-4D97-AF65-F5344CB8AC3E}">
        <p14:creationId xmlns:p14="http://schemas.microsoft.com/office/powerpoint/2010/main" val="31435383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7893120" y="5981922"/>
            <a:ext cx="1189712" cy="5319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16228147" y="1394986"/>
            <a:ext cx="1189712" cy="534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4468" y="9557076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1984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5423" y="6647214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8847" y="8765524"/>
            <a:ext cx="367379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GPUs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0108" y="5906707"/>
            <a:ext cx="4349432" cy="1022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100" dirty="0"/>
              <a:t>Recognition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97276" y="2566028"/>
            <a:ext cx="4595091" cy="1517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2048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39979" y="1549596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8000" dirty="0"/>
              <a:t>AI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86728" y="4393841"/>
            <a:ext cx="6188365" cy="2728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More data</a:t>
            </a:r>
          </a:p>
          <a:p>
            <a:pPr algn="l" rtl="0" latinLnBrk="1" hangingPunct="0"/>
            <a:r>
              <a:rPr lang="en-US" sz="5300" dirty="0">
                <a:solidFill>
                  <a:srgbClr val="3B5998"/>
                </a:solidFill>
                <a:latin typeface="FreightSansLFPro Med"/>
                <a:cs typeface="FreightSansLFPro Med"/>
              </a:rPr>
              <a:t>More compute</a:t>
            </a:r>
          </a:p>
          <a:p>
            <a:pPr algn="l" rtl="0" latinLnBrk="1" hangingPunct="0"/>
            <a:r>
              <a:rPr lang="en-US" sz="5300" dirty="0" err="1">
                <a:solidFill>
                  <a:srgbClr val="3B5998"/>
                </a:solidFill>
                <a:latin typeface="FreightSansLFPro Med"/>
                <a:cs typeface="FreightSansLFPro Med"/>
              </a:rPr>
              <a:t>Backprop</a:t>
            </a:r>
            <a:endParaRPr lang="en-US" sz="5300" dirty="0">
              <a:solidFill>
                <a:srgbClr val="3B5998"/>
              </a:solidFill>
              <a:latin typeface="FreightSansLFPro Med"/>
              <a:cs typeface="FreightSansLFPro Med"/>
            </a:endParaRPr>
          </a:p>
        </p:txBody>
      </p:sp>
    </p:spTree>
    <p:extLst>
      <p:ext uri="{BB962C8B-B14F-4D97-AF65-F5344CB8AC3E}">
        <p14:creationId xmlns:p14="http://schemas.microsoft.com/office/powerpoint/2010/main" val="32825710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4723" y="8206079"/>
            <a:ext cx="8048939" cy="161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LFPro Med"/>
                <a:cs typeface="FreightSansLFPro Med"/>
              </a:rPr>
              <a:t>A man riding a wave on a surfboard in the water.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23" y="2726608"/>
            <a:ext cx="8048939" cy="54475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254" y="2367464"/>
            <a:ext cx="6593157" cy="90580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141254" y="504471"/>
            <a:ext cx="6593157" cy="161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LFPro Med"/>
                <a:cs typeface="FreightSansLFPro Med"/>
              </a:rPr>
              <a:t>A giraffe standing in the grass next to a tree.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44447" y="12093548"/>
            <a:ext cx="12257277" cy="143629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Mind’s Eye: A Recurrent Visual Representation for Image Caption Generation, Chen and Zitnick, CVPR 2015.</a:t>
            </a:r>
          </a:p>
        </p:txBody>
      </p:sp>
    </p:spTree>
    <p:extLst>
      <p:ext uri="{BB962C8B-B14F-4D97-AF65-F5344CB8AC3E}">
        <p14:creationId xmlns:p14="http://schemas.microsoft.com/office/powerpoint/2010/main" val="24092659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5-04 at 12.11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894" r="2873" b="2477"/>
          <a:stretch/>
        </p:blipFill>
        <p:spPr>
          <a:xfrm>
            <a:off x="1641596" y="1266383"/>
            <a:ext cx="6637320" cy="7424984"/>
          </a:xfrm>
          <a:prstGeom prst="rect">
            <a:avLst/>
          </a:prstGeom>
          <a:ln>
            <a:solidFill>
              <a:srgbClr val="292C30"/>
            </a:solidFill>
          </a:ln>
        </p:spPr>
      </p:pic>
      <p:pic>
        <p:nvPicPr>
          <p:cNvPr id="6" name="Picture 5" descr="Screen Shot 2016-05-04 at 12.12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631" y="3937969"/>
            <a:ext cx="10956552" cy="65412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641592" y="8658272"/>
            <a:ext cx="12192000" cy="1705083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FreightSansLFPro Med"/>
                <a:cs typeface="FreightSansLFPro Med"/>
              </a:rPr>
              <a:t>A man riding a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FreightSansLFPro Med"/>
                <a:cs typeface="FreightSansLFPro Med"/>
              </a:rPr>
              <a:t>motorcycle on a beach.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5633" y="2091005"/>
            <a:ext cx="9330547" cy="17050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800" dirty="0">
                <a:solidFill>
                  <a:srgbClr val="53585F"/>
                </a:solidFill>
                <a:latin typeface="FreightSansLFPro Med"/>
                <a:cs typeface="FreightSansLFPro Med"/>
              </a:rPr>
              <a:t>An airplane is parked on the</a:t>
            </a:r>
          </a:p>
          <a:p>
            <a:pPr algn="l"/>
            <a:r>
              <a:rPr lang="en-US" sz="4800" dirty="0">
                <a:solidFill>
                  <a:srgbClr val="53585F"/>
                </a:solidFill>
                <a:latin typeface="FreightSansLFPro Med"/>
                <a:cs typeface="FreightSansLFPro Med"/>
              </a:rPr>
              <a:t>tarmac at an airport.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03996" y="12093548"/>
            <a:ext cx="11423554" cy="143629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Building Machines That Learn and Think Like People,</a:t>
            </a:r>
          </a:p>
          <a:p>
            <a:pPr algn="l"/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Lake et al., </a:t>
            </a:r>
            <a:r>
              <a:rPr lang="en-US" sz="4000" dirty="0" err="1">
                <a:solidFill>
                  <a:schemeClr val="bg2"/>
                </a:solidFill>
                <a:latin typeface="FreightSansLFPro Med"/>
                <a:cs typeface="FreightSansLFPro Med"/>
              </a:rPr>
              <a:t>ArXiv</a:t>
            </a:r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 1604.00289, 2016</a:t>
            </a:r>
          </a:p>
        </p:txBody>
      </p:sp>
    </p:spTree>
    <p:extLst>
      <p:ext uri="{BB962C8B-B14F-4D97-AF65-F5344CB8AC3E}">
        <p14:creationId xmlns:p14="http://schemas.microsoft.com/office/powerpoint/2010/main" val="36613338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6" y="3122221"/>
            <a:ext cx="6920405" cy="7785456"/>
          </a:xfrm>
          <a:prstGeom prst="rect">
            <a:avLst/>
          </a:prstGeom>
          <a:ln>
            <a:solidFill>
              <a:srgbClr val="292C3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875"/>
          <a:stretch/>
        </p:blipFill>
        <p:spPr>
          <a:xfrm>
            <a:off x="14513611" y="2657613"/>
            <a:ext cx="8245973" cy="9357120"/>
          </a:xfrm>
          <a:prstGeom prst="rect">
            <a:avLst/>
          </a:prstGeom>
          <a:ln>
            <a:solidFill>
              <a:srgbClr val="292C30"/>
            </a:solidFill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05240" y="487878"/>
            <a:ext cx="21336000" cy="1838325"/>
          </a:xfrm>
        </p:spPr>
        <p:txBody>
          <a:bodyPr/>
          <a:lstStyle/>
          <a:p>
            <a:r>
              <a:rPr lang="en-US" b="0" dirty="0"/>
              <a:t>MIRROR</a:t>
            </a:r>
          </a:p>
        </p:txBody>
      </p:sp>
    </p:spTree>
    <p:extLst>
      <p:ext uri="{BB962C8B-B14F-4D97-AF65-F5344CB8AC3E}">
        <p14:creationId xmlns:p14="http://schemas.microsoft.com/office/powerpoint/2010/main" val="786583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11240</TotalTime>
  <Words>425</Words>
  <Application>Microsoft Office PowerPoint</Application>
  <PresentationFormat>Custom</PresentationFormat>
  <Paragraphs>138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CMU Serif</vt:lpstr>
      <vt:lpstr>FreightSans Pro Light</vt:lpstr>
      <vt:lpstr>FreightSans Pro Medium</vt:lpstr>
      <vt:lpstr>FreightSansLFPro</vt:lpstr>
      <vt:lpstr>FreightSansLFPro Med</vt:lpstr>
      <vt:lpstr>FreightSansLFPro SmBd</vt:lpstr>
      <vt:lpstr>Gill Sans</vt:lpstr>
      <vt:lpstr>Helvetica</vt:lpstr>
      <vt:lpstr>Lucida Grande</vt:lpstr>
      <vt:lpstr>Noteworthy Light</vt:lpstr>
      <vt:lpstr>Segoe UI</vt:lpstr>
      <vt:lpstr>Segoe UI Light</vt:lpstr>
      <vt:lpstr>Vista Sans OT Medium</vt:lpstr>
      <vt:lpstr>White</vt:lpstr>
      <vt:lpstr>1_Faculty Summit 2015</vt:lpstr>
      <vt:lpstr>PowerPoint Presentation</vt:lpstr>
      <vt:lpstr>A Visual Stepping Stone to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MIRROR</vt:lpstr>
      <vt:lpstr>PowerPoint Presentation</vt:lpstr>
      <vt:lpstr>PowerPoint Presentation</vt:lpstr>
      <vt:lpstr>LEARNING</vt:lpstr>
      <vt:lpstr>PowerPoint Presentation</vt:lpstr>
      <vt:lpstr>Supervised</vt:lpstr>
      <vt:lpstr>Semi-supervised learning</vt:lpstr>
      <vt:lpstr>PowerPoint Presentation</vt:lpstr>
      <vt:lpstr>Reinforcement learning</vt:lpstr>
      <vt:lpstr>Unsupervised learning</vt:lpstr>
      <vt:lpstr>REASONING</vt:lpstr>
      <vt:lpstr>UNDERSTANDING</vt:lpstr>
      <vt:lpstr>PREDICTING</vt:lpstr>
      <vt:lpstr>DATA</vt:lpstr>
      <vt:lpstr>Visual Question Answering</vt:lpstr>
      <vt:lpstr>Looking forward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Larry Zitnick</cp:lastModifiedBy>
  <cp:revision>82</cp:revision>
  <dcterms:modified xsi:type="dcterms:W3CDTF">2016-07-29T04:08:45Z</dcterms:modified>
</cp:coreProperties>
</file>