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82" r:id="rId4"/>
  </p:sldMasterIdLst>
  <p:notesMasterIdLst>
    <p:notesMasterId r:id="rId60"/>
  </p:notesMasterIdLst>
  <p:handoutMasterIdLst>
    <p:handoutMasterId r:id="rId61"/>
  </p:handoutMasterIdLst>
  <p:sldIdLst>
    <p:sldId id="1135" r:id="rId5"/>
    <p:sldId id="1053" r:id="rId6"/>
    <p:sldId id="1062" r:id="rId7"/>
    <p:sldId id="1063" r:id="rId8"/>
    <p:sldId id="1147" r:id="rId9"/>
    <p:sldId id="1154" r:id="rId10"/>
    <p:sldId id="1149" r:id="rId11"/>
    <p:sldId id="1150" r:id="rId12"/>
    <p:sldId id="1151" r:id="rId13"/>
    <p:sldId id="1152" r:id="rId14"/>
    <p:sldId id="1153" r:id="rId15"/>
    <p:sldId id="1155" r:id="rId16"/>
    <p:sldId id="1156" r:id="rId17"/>
    <p:sldId id="1157" r:id="rId18"/>
    <p:sldId id="1158" r:id="rId19"/>
    <p:sldId id="1159" r:id="rId20"/>
    <p:sldId id="1160" r:id="rId21"/>
    <p:sldId id="1161" r:id="rId22"/>
    <p:sldId id="1162" r:id="rId23"/>
    <p:sldId id="1163" r:id="rId24"/>
    <p:sldId id="1164" r:id="rId25"/>
    <p:sldId id="1165" r:id="rId26"/>
    <p:sldId id="1166" r:id="rId27"/>
    <p:sldId id="1167" r:id="rId28"/>
    <p:sldId id="1168" r:id="rId29"/>
    <p:sldId id="1170" r:id="rId30"/>
    <p:sldId id="1171" r:id="rId31"/>
    <p:sldId id="1172" r:id="rId32"/>
    <p:sldId id="1173" r:id="rId33"/>
    <p:sldId id="1174" r:id="rId34"/>
    <p:sldId id="1175" r:id="rId35"/>
    <p:sldId id="1176" r:id="rId36"/>
    <p:sldId id="1177" r:id="rId37"/>
    <p:sldId id="1178" r:id="rId38"/>
    <p:sldId id="1179" r:id="rId39"/>
    <p:sldId id="1180" r:id="rId40"/>
    <p:sldId id="1181" r:id="rId41"/>
    <p:sldId id="1182" r:id="rId42"/>
    <p:sldId id="1184" r:id="rId43"/>
    <p:sldId id="1188" r:id="rId44"/>
    <p:sldId id="1187" r:id="rId45"/>
    <p:sldId id="1189" r:id="rId46"/>
    <p:sldId id="1185" r:id="rId47"/>
    <p:sldId id="1186" r:id="rId48"/>
    <p:sldId id="1190" r:id="rId49"/>
    <p:sldId id="1191" r:id="rId50"/>
    <p:sldId id="1192" r:id="rId51"/>
    <p:sldId id="1193" r:id="rId52"/>
    <p:sldId id="1194" r:id="rId53"/>
    <p:sldId id="1198" r:id="rId54"/>
    <p:sldId id="1199" r:id="rId55"/>
    <p:sldId id="1200" r:id="rId56"/>
    <p:sldId id="1201" r:id="rId57"/>
    <p:sldId id="1202" r:id="rId58"/>
    <p:sldId id="1146" r:id="rId59"/>
  </p:sldIdLst>
  <p:sldSz cx="12436475" cy="6994525"/>
  <p:notesSz cx="6858000" cy="9144000"/>
  <p:embeddedFontLst>
    <p:embeddedFont>
      <p:font typeface="Consolas" panose="020B0609020204030204" pitchFamily="49" charset="0"/>
      <p:regular r:id="rId62"/>
      <p:bold r:id="rId63"/>
      <p:italic r:id="rId64"/>
      <p:boldItalic r:id="rId65"/>
    </p:embeddedFont>
    <p:embeddedFont>
      <p:font typeface="Segoe UI Light" panose="020B0502040204020203" pitchFamily="34" charset="0"/>
      <p:regular r:id="rId66"/>
      <p:italic r:id="rId67"/>
    </p:embeddedFont>
    <p:embeddedFont>
      <p:font typeface="Segoe UI" panose="020B0502040204020203" pitchFamily="34" charset="0"/>
      <p:regular r:id="rId68"/>
      <p:bold r:id="rId69"/>
      <p:italic r:id="rId70"/>
      <p:boldItalic r:id="rId71"/>
    </p:embeddedFont>
    <p:embeddedFont>
      <p:font typeface="Segoe UI Semilight" panose="020B0402040204020203" pitchFamily="34" charset="0"/>
      <p:regular r:id="rId72"/>
      <p:italic r:id="rId73"/>
    </p:embeddedFont>
    <p:embeddedFont>
      <p:font typeface="Buxton Sketch" panose="03080500000500000004" pitchFamily="66" charset="0"/>
      <p:regular r:id="rId74"/>
    </p:embeddedFont>
    <p:embeddedFont>
      <p:font typeface="Arial Black" panose="020B0A04020102020204" pitchFamily="34" charset="0"/>
      <p:bold r:id="rId75"/>
    </p:embeddedFont>
  </p:embeddedFontLst>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layouts" id="{6DD5C800-9A2C-4823-B056-4AFFC9A97500}">
          <p14:sldIdLst>
            <p14:sldId id="1135"/>
            <p14:sldId id="1053"/>
            <p14:sldId id="1062"/>
            <p14:sldId id="1063"/>
            <p14:sldId id="1147"/>
            <p14:sldId id="1154"/>
            <p14:sldId id="1149"/>
            <p14:sldId id="1150"/>
            <p14:sldId id="1151"/>
            <p14:sldId id="1152"/>
            <p14:sldId id="1153"/>
            <p14:sldId id="1155"/>
            <p14:sldId id="1156"/>
            <p14:sldId id="1157"/>
            <p14:sldId id="1158"/>
            <p14:sldId id="1159"/>
            <p14:sldId id="1160"/>
            <p14:sldId id="1161"/>
            <p14:sldId id="1162"/>
            <p14:sldId id="1163"/>
            <p14:sldId id="1164"/>
            <p14:sldId id="1165"/>
            <p14:sldId id="1166"/>
            <p14:sldId id="1167"/>
            <p14:sldId id="1168"/>
            <p14:sldId id="1170"/>
            <p14:sldId id="1171"/>
            <p14:sldId id="1172"/>
            <p14:sldId id="1173"/>
            <p14:sldId id="1174"/>
            <p14:sldId id="1175"/>
            <p14:sldId id="1176"/>
            <p14:sldId id="1177"/>
            <p14:sldId id="1178"/>
            <p14:sldId id="1179"/>
            <p14:sldId id="1180"/>
            <p14:sldId id="1181"/>
            <p14:sldId id="1182"/>
            <p14:sldId id="1184"/>
            <p14:sldId id="1188"/>
            <p14:sldId id="1187"/>
            <p14:sldId id="1189"/>
            <p14:sldId id="1185"/>
            <p14:sldId id="1186"/>
            <p14:sldId id="1190"/>
            <p14:sldId id="1191"/>
            <p14:sldId id="1192"/>
            <p14:sldId id="1193"/>
            <p14:sldId id="1194"/>
            <p14:sldId id="1198"/>
            <p14:sldId id="1199"/>
            <p14:sldId id="1200"/>
            <p14:sldId id="1201"/>
            <p14:sldId id="1202"/>
            <p14:sldId id="114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00"/>
    <a:srgbClr val="33CCCC"/>
    <a:srgbClr val="CC00CC"/>
    <a:srgbClr val="FFFFFF"/>
    <a:srgbClr val="00FFFF"/>
    <a:srgbClr val="442359"/>
    <a:srgbClr val="333333"/>
    <a:srgbClr val="505050"/>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4" autoAdjust="0"/>
    <p:restoredTop sz="96305" autoAdjust="0"/>
  </p:normalViewPr>
  <p:slideViewPr>
    <p:cSldViewPr>
      <p:cViewPr varScale="1">
        <p:scale>
          <a:sx n="113" d="100"/>
          <a:sy n="113" d="100"/>
        </p:scale>
        <p:origin x="246" y="96"/>
      </p:cViewPr>
      <p:guideLst>
        <p:guide orient="horz" pos="2203"/>
        <p:guide pos="3917"/>
      </p:guideLst>
    </p:cSldViewPr>
  </p:slideViewPr>
  <p:outlineViewPr>
    <p:cViewPr>
      <p:scale>
        <a:sx n="33" d="100"/>
        <a:sy n="33" d="100"/>
      </p:scale>
      <p:origin x="0" y="-4008"/>
    </p:cViewPr>
  </p:outlineViewPr>
  <p:notesTextViewPr>
    <p:cViewPr>
      <p:scale>
        <a:sx n="100" d="100"/>
        <a:sy n="100" d="100"/>
      </p:scale>
      <p:origin x="0" y="0"/>
    </p:cViewPr>
  </p:notesTextViewPr>
  <p:sorterViewPr>
    <p:cViewPr varScale="1">
      <p:scale>
        <a:sx n="1" d="1"/>
        <a:sy n="1" d="1"/>
      </p:scale>
      <p:origin x="0" y="0"/>
    </p:cViewPr>
  </p:sorterViewPr>
  <p:notesViewPr>
    <p:cSldViewPr showGuides="1">
      <p:cViewPr varScale="1">
        <p:scale>
          <a:sx n="83" d="100"/>
          <a:sy n="83" d="100"/>
        </p:scale>
        <p:origin x="3132"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1.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28575">
              <a:solidFill>
                <a:schemeClr val="bg1"/>
              </a:solidFill>
            </a:ln>
          </c:spPr>
          <c:dPt>
            <c:idx val="0"/>
            <c:bubble3D val="0"/>
            <c:spPr>
              <a:solidFill>
                <a:schemeClr val="accent1"/>
              </a:solidFill>
              <a:ln w="28575">
                <a:solidFill>
                  <a:schemeClr val="bg1"/>
                </a:solidFill>
              </a:ln>
              <a:effectLst>
                <a:outerShdw blurRad="63500" sx="102000" sy="102000" algn="ctr" rotWithShape="0">
                  <a:prstClr val="black">
                    <a:alpha val="20000"/>
                  </a:prstClr>
                </a:outerShdw>
              </a:effectLst>
            </c:spPr>
          </c:dPt>
          <c:dPt>
            <c:idx val="1"/>
            <c:bubble3D val="0"/>
            <c:spPr>
              <a:solidFill>
                <a:schemeClr val="accent2"/>
              </a:solidFill>
              <a:ln w="28575">
                <a:solidFill>
                  <a:schemeClr val="bg1"/>
                </a:solidFill>
              </a:ln>
              <a:effectLst>
                <a:outerShdw blurRad="63500" sx="102000" sy="102000" algn="ctr" rotWithShape="0">
                  <a:prstClr val="black">
                    <a:alpha val="20000"/>
                  </a:prstClr>
                </a:outerShdw>
              </a:effectLst>
            </c:spPr>
          </c:dPt>
          <c:dLbls>
            <c:dLbl>
              <c:idx val="0"/>
              <c:spPr>
                <a:noFill/>
                <a:ln>
                  <a:noFill/>
                </a:ln>
                <a:effectLst/>
              </c:spPr>
              <c:txPr>
                <a:bodyPr rot="0" spcFirstLastPara="1" vertOverflow="ellipsis" vert="horz" wrap="square" anchor="ctr" anchorCtr="1"/>
                <a:lstStyle/>
                <a:p>
                  <a:pPr>
                    <a:defRPr sz="28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dLbl>
            <c:dLbl>
              <c:idx val="1"/>
              <c:spPr>
                <a:noFill/>
                <a:ln>
                  <a:noFill/>
                </a:ln>
                <a:effectLst/>
              </c:spPr>
              <c:txPr>
                <a:bodyPr rot="0" spcFirstLastPara="1" vertOverflow="ellipsis" vert="horz" wrap="square" anchor="ctr" anchorCtr="1"/>
                <a:lstStyle/>
                <a:p>
                  <a:pPr>
                    <a:defRPr sz="28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Sheet1!$I$3:$J$3</c:f>
              <c:strCache>
                <c:ptCount val="2"/>
                <c:pt idx="0">
                  <c:v>flightless bird</c:v>
                </c:pt>
                <c:pt idx="1">
                  <c:v>flying bird</c:v>
                </c:pt>
              </c:strCache>
            </c:strRef>
          </c:cat>
          <c:val>
            <c:numRef>
              <c:f>Sheet1!$I$4:$J$4</c:f>
              <c:numCache>
                <c:formatCode>#,##0</c:formatCode>
                <c:ptCount val="2"/>
                <c:pt idx="0">
                  <c:v>542000</c:v>
                </c:pt>
                <c:pt idx="1">
                  <c:v>587000</c:v>
                </c:pt>
              </c:numCache>
            </c:numRef>
          </c:val>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28575" cap="flat" cmpd="sng" algn="ctr">
      <a:noFill/>
      <a:round/>
    </a:ln>
    <a:effectLst/>
  </c:spPr>
  <c:txPr>
    <a:bodyPr/>
    <a:lstStyle/>
    <a:p>
      <a:pPr>
        <a:defRPr sz="2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0">
                      <a:prstClr val="black"/>
                    </a:gs>
                    <a:gs pos="100000">
                      <a:prstClr val="black"/>
                    </a:gs>
                  </a:gsLst>
                  <a:lin ang="5400000" scaled="0"/>
                </a:gradFill>
                <a:latin typeface="Segoe UI" pitchFamily="34" charset="0"/>
              </a:rPr>
              <a:t>MS Research Faculty Summit 2013</a:t>
            </a:r>
            <a:endParaRPr lang="en-US" dirty="0">
              <a:gradFill>
                <a:gsLst>
                  <a:gs pos="0">
                    <a:prstClr val="black"/>
                  </a:gs>
                  <a:gs pos="100000">
                    <a:prstClr val="black"/>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7/10/2013 1:58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0">
                      <a:prstClr val="black"/>
                    </a:gs>
                    <a:gs pos="100000">
                      <a:prstClr val="black"/>
                    </a:gs>
                  </a:gsLst>
                  <a:lin ang="5400000" scaled="0"/>
                </a:gradFill>
                <a:latin typeface="Segoe UI" pitchFamily="34" charset="0"/>
              </a:defRPr>
            </a:lvl1pPr>
          </a:lstStyle>
          <a:p>
            <a:r>
              <a:rPr lang="en-US" dirty="0" smtClean="0"/>
              <a:t>MS Research Faculty Summit 2013</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7/10/2013 1:58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7/10/2013 1:58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22729718-D09D-45C7-B2CD-A62DB18B932F}" type="datetime8">
              <a:rPr lang="en-US" smtClean="0"/>
              <a:t>7/10/2013 1:58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509722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3</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7/10/2013 1:58 PM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2685513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4</a:t>
            </a:fld>
            <a:endParaRPr lang="en-US" dirty="0"/>
          </a:p>
        </p:txBody>
      </p:sp>
      <p:sp>
        <p:nvSpPr>
          <p:cNvPr id="10" name="Date Placeholder 9"/>
          <p:cNvSpPr>
            <a:spLocks noGrp="1"/>
          </p:cNvSpPr>
          <p:nvPr>
            <p:ph type="dt" idx="13"/>
          </p:nvPr>
        </p:nvSpPr>
        <p:spPr/>
        <p:txBody>
          <a:bodyPr/>
          <a:lstStyle/>
          <a:p>
            <a:fld id="{495562DE-B93B-4FA5-ACB5-9EF3421E072B}" type="datetime8">
              <a:rPr lang="en-US" smtClean="0"/>
              <a:t>7/10/2013 1:58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480325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55</a:t>
            </a:fld>
            <a:endParaRPr lang="en-US" dirty="0">
              <a:solidFill>
                <a:prstClr val="black"/>
              </a:solidFill>
            </a:endParaRPr>
          </a:p>
        </p:txBody>
      </p:sp>
      <p:sp>
        <p:nvSpPr>
          <p:cNvPr id="11" name="Date Placeholder 10"/>
          <p:cNvSpPr>
            <a:spLocks noGrp="1"/>
          </p:cNvSpPr>
          <p:nvPr>
            <p:ph type="dt" idx="14"/>
          </p:nvPr>
        </p:nvSpPr>
        <p:spPr/>
        <p:txBody>
          <a:bodyPr/>
          <a:lstStyle/>
          <a:p>
            <a:fld id="{F36D15E8-9E44-475B-B240-50E4F6A7879C}" type="datetime8">
              <a:rPr lang="en-US" smtClean="0"/>
              <a:t>7/10/2013 1:58 PM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40198873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solidFill>
          <a:schemeClr val="bg1"/>
        </a:solidFill>
        <a:effectLst/>
      </p:bgPr>
    </p:bg>
    <p:spTree>
      <p:nvGrpSpPr>
        <p:cNvPr id="1" name=""/>
        <p:cNvGrpSpPr/>
        <p:nvPr/>
      </p:nvGrpSpPr>
      <p:grpSpPr>
        <a:xfrm>
          <a:off x="0" y="0"/>
          <a:ext cx="0" cy="0"/>
          <a:chOff x="0" y="0"/>
          <a:chExt cx="0" cy="0"/>
        </a:xfrm>
      </p:grpSpPr>
      <p:sp>
        <p:nvSpPr>
          <p:cNvPr id="7" name="Freeform 6"/>
          <p:cNvSpPr>
            <a:spLocks noEditPoints="1"/>
          </p:cNvSpPr>
          <p:nvPr userDrawn="1"/>
        </p:nvSpPr>
        <p:spPr bwMode="auto">
          <a:xfrm>
            <a:off x="8157354" y="5822531"/>
            <a:ext cx="2495550" cy="900113"/>
          </a:xfrm>
          <a:custGeom>
            <a:avLst/>
            <a:gdLst>
              <a:gd name="T0" fmla="*/ 188 w 203"/>
              <a:gd name="T1" fmla="*/ 35 h 73"/>
              <a:gd name="T2" fmla="*/ 201 w 203"/>
              <a:gd name="T3" fmla="*/ 17 h 73"/>
              <a:gd name="T4" fmla="*/ 179 w 203"/>
              <a:gd name="T5" fmla="*/ 0 h 73"/>
              <a:gd name="T6" fmla="*/ 163 w 203"/>
              <a:gd name="T7" fmla="*/ 16 h 73"/>
              <a:gd name="T8" fmla="*/ 186 w 203"/>
              <a:gd name="T9" fmla="*/ 20 h 73"/>
              <a:gd name="T10" fmla="*/ 167 w 203"/>
              <a:gd name="T11" fmla="*/ 30 h 73"/>
              <a:gd name="T12" fmla="*/ 173 w 203"/>
              <a:gd name="T13" fmla="*/ 42 h 73"/>
              <a:gd name="T14" fmla="*/ 188 w 203"/>
              <a:gd name="T15" fmla="*/ 51 h 73"/>
              <a:gd name="T16" fmla="*/ 176 w 203"/>
              <a:gd name="T17" fmla="*/ 61 h 73"/>
              <a:gd name="T18" fmla="*/ 160 w 203"/>
              <a:gd name="T19" fmla="*/ 70 h 73"/>
              <a:gd name="T20" fmla="*/ 197 w 203"/>
              <a:gd name="T21" fmla="*/ 67 h 73"/>
              <a:gd name="T22" fmla="*/ 199 w 203"/>
              <a:gd name="T23" fmla="*/ 41 h 73"/>
              <a:gd name="T24" fmla="*/ 138 w 203"/>
              <a:gd name="T25" fmla="*/ 60 h 73"/>
              <a:gd name="T26" fmla="*/ 108 w 203"/>
              <a:gd name="T27" fmla="*/ 6 h 73"/>
              <a:gd name="T28" fmla="*/ 123 w 203"/>
              <a:gd name="T29" fmla="*/ 15 h 73"/>
              <a:gd name="T30" fmla="*/ 109 w 203"/>
              <a:gd name="T31" fmla="*/ 60 h 73"/>
              <a:gd name="T32" fmla="*/ 151 w 203"/>
              <a:gd name="T33" fmla="*/ 72 h 73"/>
              <a:gd name="T34" fmla="*/ 76 w 203"/>
              <a:gd name="T35" fmla="*/ 61 h 73"/>
              <a:gd name="T36" fmla="*/ 76 w 203"/>
              <a:gd name="T37" fmla="*/ 12 h 73"/>
              <a:gd name="T38" fmla="*/ 76 w 203"/>
              <a:gd name="T39" fmla="*/ 61 h 73"/>
              <a:gd name="T40" fmla="*/ 58 w 203"/>
              <a:gd name="T41" fmla="*/ 9 h 73"/>
              <a:gd name="T42" fmla="*/ 75 w 203"/>
              <a:gd name="T43" fmla="*/ 73 h 73"/>
              <a:gd name="T44" fmla="*/ 100 w 203"/>
              <a:gd name="T45" fmla="*/ 36 h 73"/>
              <a:gd name="T46" fmla="*/ 45 w 203"/>
              <a:gd name="T47" fmla="*/ 59 h 73"/>
              <a:gd name="T48" fmla="*/ 18 w 203"/>
              <a:gd name="T49" fmla="*/ 59 h 73"/>
              <a:gd name="T50" fmla="*/ 46 w 203"/>
              <a:gd name="T51" fmla="*/ 20 h 73"/>
              <a:gd name="T52" fmla="*/ 24 w 203"/>
              <a:gd name="T53" fmla="*/ 0 h 73"/>
              <a:gd name="T54" fmla="*/ 4 w 203"/>
              <a:gd name="T55" fmla="*/ 20 h 73"/>
              <a:gd name="T56" fmla="*/ 30 w 203"/>
              <a:gd name="T57" fmla="*/ 22 h 73"/>
              <a:gd name="T58" fmla="*/ 20 w 203"/>
              <a:gd name="T59" fmla="*/ 40 h 73"/>
              <a:gd name="T60" fmla="*/ 0 w 203"/>
              <a:gd name="T61" fmla="*/ 72 h 73"/>
              <a:gd name="T62" fmla="*/ 45 w 203"/>
              <a:gd name="T63" fmla="*/ 5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3" h="73">
                <a:moveTo>
                  <a:pt x="199" y="41"/>
                </a:moveTo>
                <a:cubicBezTo>
                  <a:pt x="197" y="38"/>
                  <a:pt x="193" y="36"/>
                  <a:pt x="188" y="35"/>
                </a:cubicBezTo>
                <a:cubicBezTo>
                  <a:pt x="188" y="35"/>
                  <a:pt x="188" y="35"/>
                  <a:pt x="188" y="35"/>
                </a:cubicBezTo>
                <a:cubicBezTo>
                  <a:pt x="197" y="33"/>
                  <a:pt x="201" y="27"/>
                  <a:pt x="201" y="17"/>
                </a:cubicBezTo>
                <a:cubicBezTo>
                  <a:pt x="201" y="13"/>
                  <a:pt x="200" y="9"/>
                  <a:pt x="196" y="6"/>
                </a:cubicBezTo>
                <a:cubicBezTo>
                  <a:pt x="192" y="2"/>
                  <a:pt x="187" y="0"/>
                  <a:pt x="179" y="0"/>
                </a:cubicBezTo>
                <a:cubicBezTo>
                  <a:pt x="173" y="0"/>
                  <a:pt x="168" y="1"/>
                  <a:pt x="163" y="4"/>
                </a:cubicBezTo>
                <a:cubicBezTo>
                  <a:pt x="163" y="16"/>
                  <a:pt x="163" y="16"/>
                  <a:pt x="163" y="16"/>
                </a:cubicBezTo>
                <a:cubicBezTo>
                  <a:pt x="167" y="13"/>
                  <a:pt x="171" y="12"/>
                  <a:pt x="176" y="12"/>
                </a:cubicBezTo>
                <a:cubicBezTo>
                  <a:pt x="183" y="12"/>
                  <a:pt x="186" y="15"/>
                  <a:pt x="186" y="20"/>
                </a:cubicBezTo>
                <a:cubicBezTo>
                  <a:pt x="186" y="27"/>
                  <a:pt x="182" y="30"/>
                  <a:pt x="173" y="30"/>
                </a:cubicBezTo>
                <a:cubicBezTo>
                  <a:pt x="167" y="30"/>
                  <a:pt x="167" y="30"/>
                  <a:pt x="167" y="30"/>
                </a:cubicBezTo>
                <a:cubicBezTo>
                  <a:pt x="167" y="42"/>
                  <a:pt x="167" y="42"/>
                  <a:pt x="167" y="42"/>
                </a:cubicBezTo>
                <a:cubicBezTo>
                  <a:pt x="173" y="42"/>
                  <a:pt x="173" y="42"/>
                  <a:pt x="173" y="42"/>
                </a:cubicBezTo>
                <a:cubicBezTo>
                  <a:pt x="178" y="42"/>
                  <a:pt x="181" y="42"/>
                  <a:pt x="184" y="44"/>
                </a:cubicBezTo>
                <a:cubicBezTo>
                  <a:pt x="187" y="46"/>
                  <a:pt x="188" y="48"/>
                  <a:pt x="188" y="51"/>
                </a:cubicBezTo>
                <a:cubicBezTo>
                  <a:pt x="188" y="54"/>
                  <a:pt x="187" y="57"/>
                  <a:pt x="185" y="59"/>
                </a:cubicBezTo>
                <a:cubicBezTo>
                  <a:pt x="183" y="60"/>
                  <a:pt x="180" y="61"/>
                  <a:pt x="176" y="61"/>
                </a:cubicBezTo>
                <a:cubicBezTo>
                  <a:pt x="170" y="61"/>
                  <a:pt x="165" y="59"/>
                  <a:pt x="160" y="56"/>
                </a:cubicBezTo>
                <a:cubicBezTo>
                  <a:pt x="160" y="70"/>
                  <a:pt x="160" y="70"/>
                  <a:pt x="160" y="70"/>
                </a:cubicBezTo>
                <a:cubicBezTo>
                  <a:pt x="165" y="72"/>
                  <a:pt x="170" y="73"/>
                  <a:pt x="177" y="73"/>
                </a:cubicBezTo>
                <a:cubicBezTo>
                  <a:pt x="186" y="73"/>
                  <a:pt x="192" y="71"/>
                  <a:pt x="197" y="67"/>
                </a:cubicBezTo>
                <a:cubicBezTo>
                  <a:pt x="201" y="63"/>
                  <a:pt x="203" y="58"/>
                  <a:pt x="203" y="52"/>
                </a:cubicBezTo>
                <a:cubicBezTo>
                  <a:pt x="203" y="47"/>
                  <a:pt x="202" y="44"/>
                  <a:pt x="199" y="41"/>
                </a:cubicBezTo>
                <a:moveTo>
                  <a:pt x="151" y="60"/>
                </a:moveTo>
                <a:cubicBezTo>
                  <a:pt x="138" y="60"/>
                  <a:pt x="138" y="60"/>
                  <a:pt x="138" y="60"/>
                </a:cubicBezTo>
                <a:cubicBezTo>
                  <a:pt x="138" y="0"/>
                  <a:pt x="138" y="0"/>
                  <a:pt x="138" y="0"/>
                </a:cubicBezTo>
                <a:cubicBezTo>
                  <a:pt x="108" y="6"/>
                  <a:pt x="108" y="6"/>
                  <a:pt x="108" y="6"/>
                </a:cubicBezTo>
                <a:cubicBezTo>
                  <a:pt x="108" y="19"/>
                  <a:pt x="108" y="19"/>
                  <a:pt x="108" y="19"/>
                </a:cubicBezTo>
                <a:cubicBezTo>
                  <a:pt x="123" y="15"/>
                  <a:pt x="123" y="15"/>
                  <a:pt x="123" y="15"/>
                </a:cubicBezTo>
                <a:cubicBezTo>
                  <a:pt x="123" y="60"/>
                  <a:pt x="123" y="60"/>
                  <a:pt x="123" y="60"/>
                </a:cubicBezTo>
                <a:cubicBezTo>
                  <a:pt x="109" y="60"/>
                  <a:pt x="109" y="60"/>
                  <a:pt x="109" y="60"/>
                </a:cubicBezTo>
                <a:cubicBezTo>
                  <a:pt x="109" y="72"/>
                  <a:pt x="109" y="72"/>
                  <a:pt x="109" y="72"/>
                </a:cubicBezTo>
                <a:cubicBezTo>
                  <a:pt x="151" y="72"/>
                  <a:pt x="151" y="72"/>
                  <a:pt x="151" y="72"/>
                </a:cubicBezTo>
                <a:lnTo>
                  <a:pt x="151" y="60"/>
                </a:lnTo>
                <a:close/>
                <a:moveTo>
                  <a:pt x="76" y="61"/>
                </a:moveTo>
                <a:cubicBezTo>
                  <a:pt x="70" y="61"/>
                  <a:pt x="66" y="53"/>
                  <a:pt x="66" y="37"/>
                </a:cubicBezTo>
                <a:cubicBezTo>
                  <a:pt x="66" y="20"/>
                  <a:pt x="70" y="12"/>
                  <a:pt x="76" y="12"/>
                </a:cubicBezTo>
                <a:cubicBezTo>
                  <a:pt x="82" y="12"/>
                  <a:pt x="85" y="20"/>
                  <a:pt x="85" y="36"/>
                </a:cubicBezTo>
                <a:cubicBezTo>
                  <a:pt x="85" y="53"/>
                  <a:pt x="82" y="61"/>
                  <a:pt x="76" y="61"/>
                </a:cubicBezTo>
                <a:moveTo>
                  <a:pt x="77" y="0"/>
                </a:moveTo>
                <a:cubicBezTo>
                  <a:pt x="69" y="0"/>
                  <a:pt x="62" y="3"/>
                  <a:pt x="58" y="9"/>
                </a:cubicBezTo>
                <a:cubicBezTo>
                  <a:pt x="54" y="16"/>
                  <a:pt x="51" y="25"/>
                  <a:pt x="51" y="38"/>
                </a:cubicBezTo>
                <a:cubicBezTo>
                  <a:pt x="51" y="61"/>
                  <a:pt x="59" y="73"/>
                  <a:pt x="75" y="73"/>
                </a:cubicBezTo>
                <a:cubicBezTo>
                  <a:pt x="83" y="73"/>
                  <a:pt x="89" y="70"/>
                  <a:pt x="94" y="64"/>
                </a:cubicBezTo>
                <a:cubicBezTo>
                  <a:pt x="98" y="57"/>
                  <a:pt x="100" y="48"/>
                  <a:pt x="100" y="36"/>
                </a:cubicBezTo>
                <a:cubicBezTo>
                  <a:pt x="100" y="12"/>
                  <a:pt x="92" y="0"/>
                  <a:pt x="77" y="0"/>
                </a:cubicBezTo>
                <a:moveTo>
                  <a:pt x="45" y="59"/>
                </a:moveTo>
                <a:cubicBezTo>
                  <a:pt x="18" y="59"/>
                  <a:pt x="18" y="59"/>
                  <a:pt x="18" y="59"/>
                </a:cubicBezTo>
                <a:cubicBezTo>
                  <a:pt x="18" y="59"/>
                  <a:pt x="18" y="59"/>
                  <a:pt x="18" y="59"/>
                </a:cubicBezTo>
                <a:cubicBezTo>
                  <a:pt x="31" y="46"/>
                  <a:pt x="31" y="46"/>
                  <a:pt x="31" y="46"/>
                </a:cubicBezTo>
                <a:cubicBezTo>
                  <a:pt x="41" y="37"/>
                  <a:pt x="46" y="28"/>
                  <a:pt x="46" y="20"/>
                </a:cubicBezTo>
                <a:cubicBezTo>
                  <a:pt x="46" y="14"/>
                  <a:pt x="44" y="9"/>
                  <a:pt x="40" y="6"/>
                </a:cubicBezTo>
                <a:cubicBezTo>
                  <a:pt x="36" y="2"/>
                  <a:pt x="31" y="0"/>
                  <a:pt x="24" y="0"/>
                </a:cubicBezTo>
                <a:cubicBezTo>
                  <a:pt x="16" y="0"/>
                  <a:pt x="10" y="2"/>
                  <a:pt x="4" y="6"/>
                </a:cubicBezTo>
                <a:cubicBezTo>
                  <a:pt x="4" y="20"/>
                  <a:pt x="4" y="20"/>
                  <a:pt x="4" y="20"/>
                </a:cubicBezTo>
                <a:cubicBezTo>
                  <a:pt x="9" y="15"/>
                  <a:pt x="15" y="12"/>
                  <a:pt x="20" y="12"/>
                </a:cubicBezTo>
                <a:cubicBezTo>
                  <a:pt x="27" y="12"/>
                  <a:pt x="30" y="16"/>
                  <a:pt x="30" y="22"/>
                </a:cubicBezTo>
                <a:cubicBezTo>
                  <a:pt x="30" y="25"/>
                  <a:pt x="30" y="28"/>
                  <a:pt x="28" y="30"/>
                </a:cubicBezTo>
                <a:cubicBezTo>
                  <a:pt x="27" y="33"/>
                  <a:pt x="24" y="36"/>
                  <a:pt x="20" y="40"/>
                </a:cubicBezTo>
                <a:cubicBezTo>
                  <a:pt x="0" y="60"/>
                  <a:pt x="0" y="60"/>
                  <a:pt x="0" y="60"/>
                </a:cubicBezTo>
                <a:cubicBezTo>
                  <a:pt x="0" y="72"/>
                  <a:pt x="0" y="72"/>
                  <a:pt x="0" y="72"/>
                </a:cubicBezTo>
                <a:cubicBezTo>
                  <a:pt x="45" y="72"/>
                  <a:pt x="45" y="72"/>
                  <a:pt x="45" y="72"/>
                </a:cubicBezTo>
                <a:lnTo>
                  <a:pt x="45" y="59"/>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noEditPoints="1"/>
          </p:cNvSpPr>
          <p:nvPr userDrawn="1"/>
        </p:nvSpPr>
        <p:spPr bwMode="auto">
          <a:xfrm>
            <a:off x="5736417" y="4185819"/>
            <a:ext cx="4929188" cy="1281113"/>
          </a:xfrm>
          <a:custGeom>
            <a:avLst/>
            <a:gdLst>
              <a:gd name="T0" fmla="*/ 392 w 401"/>
              <a:gd name="T1" fmla="*/ 97 h 104"/>
              <a:gd name="T2" fmla="*/ 382 w 401"/>
              <a:gd name="T3" fmla="*/ 83 h 104"/>
              <a:gd name="T4" fmla="*/ 401 w 401"/>
              <a:gd name="T5" fmla="*/ 36 h 104"/>
              <a:gd name="T6" fmla="*/ 382 w 401"/>
              <a:gd name="T7" fmla="*/ 31 h 104"/>
              <a:gd name="T8" fmla="*/ 379 w 401"/>
              <a:gd name="T9" fmla="*/ 11 h 104"/>
              <a:gd name="T10" fmla="*/ 376 w 401"/>
              <a:gd name="T11" fmla="*/ 31 h 104"/>
              <a:gd name="T12" fmla="*/ 363 w 401"/>
              <a:gd name="T13" fmla="*/ 36 h 104"/>
              <a:gd name="T14" fmla="*/ 376 w 401"/>
              <a:gd name="T15" fmla="*/ 84 h 104"/>
              <a:gd name="T16" fmla="*/ 401 w 401"/>
              <a:gd name="T17" fmla="*/ 101 h 104"/>
              <a:gd name="T18" fmla="*/ 355 w 401"/>
              <a:gd name="T19" fmla="*/ 31 h 104"/>
              <a:gd name="T20" fmla="*/ 349 w 401"/>
              <a:gd name="T21" fmla="*/ 102 h 104"/>
              <a:gd name="T22" fmla="*/ 355 w 401"/>
              <a:gd name="T23" fmla="*/ 31 h 104"/>
              <a:gd name="T24" fmla="*/ 358 w 401"/>
              <a:gd name="T25" fmla="*/ 7 h 104"/>
              <a:gd name="T26" fmla="*/ 352 w 401"/>
              <a:gd name="T27" fmla="*/ 2 h 104"/>
              <a:gd name="T28" fmla="*/ 347 w 401"/>
              <a:gd name="T29" fmla="*/ 7 h 104"/>
              <a:gd name="T30" fmla="*/ 352 w 401"/>
              <a:gd name="T31" fmla="*/ 13 h 104"/>
              <a:gd name="T32" fmla="*/ 336 w 401"/>
              <a:gd name="T33" fmla="*/ 102 h 104"/>
              <a:gd name="T34" fmla="*/ 313 w 401"/>
              <a:gd name="T35" fmla="*/ 29 h 104"/>
              <a:gd name="T36" fmla="*/ 290 w 401"/>
              <a:gd name="T37" fmla="*/ 45 h 104"/>
              <a:gd name="T38" fmla="*/ 269 w 401"/>
              <a:gd name="T39" fmla="*/ 29 h 104"/>
              <a:gd name="T40" fmla="*/ 247 w 401"/>
              <a:gd name="T41" fmla="*/ 42 h 104"/>
              <a:gd name="T42" fmla="*/ 240 w 401"/>
              <a:gd name="T43" fmla="*/ 31 h 104"/>
              <a:gd name="T44" fmla="*/ 247 w 401"/>
              <a:gd name="T45" fmla="*/ 102 h 104"/>
              <a:gd name="T46" fmla="*/ 253 w 401"/>
              <a:gd name="T47" fmla="*/ 42 h 104"/>
              <a:gd name="T48" fmla="*/ 285 w 401"/>
              <a:gd name="T49" fmla="*/ 58 h 104"/>
              <a:gd name="T50" fmla="*/ 292 w 401"/>
              <a:gd name="T51" fmla="*/ 102 h 104"/>
              <a:gd name="T52" fmla="*/ 298 w 401"/>
              <a:gd name="T53" fmla="*/ 42 h 104"/>
              <a:gd name="T54" fmla="*/ 326 w 401"/>
              <a:gd name="T55" fmla="*/ 40 h 104"/>
              <a:gd name="T56" fmla="*/ 330 w 401"/>
              <a:gd name="T57" fmla="*/ 102 h 104"/>
              <a:gd name="T58" fmla="*/ 228 w 401"/>
              <a:gd name="T59" fmla="*/ 102 h 104"/>
              <a:gd name="T60" fmla="*/ 204 w 401"/>
              <a:gd name="T61" fmla="*/ 29 h 104"/>
              <a:gd name="T62" fmla="*/ 181 w 401"/>
              <a:gd name="T63" fmla="*/ 45 h 104"/>
              <a:gd name="T64" fmla="*/ 160 w 401"/>
              <a:gd name="T65" fmla="*/ 29 h 104"/>
              <a:gd name="T66" fmla="*/ 138 w 401"/>
              <a:gd name="T67" fmla="*/ 42 h 104"/>
              <a:gd name="T68" fmla="*/ 132 w 401"/>
              <a:gd name="T69" fmla="*/ 31 h 104"/>
              <a:gd name="T70" fmla="*/ 138 w 401"/>
              <a:gd name="T71" fmla="*/ 102 h 104"/>
              <a:gd name="T72" fmla="*/ 144 w 401"/>
              <a:gd name="T73" fmla="*/ 42 h 104"/>
              <a:gd name="T74" fmla="*/ 177 w 401"/>
              <a:gd name="T75" fmla="*/ 58 h 104"/>
              <a:gd name="T76" fmla="*/ 183 w 401"/>
              <a:gd name="T77" fmla="*/ 102 h 104"/>
              <a:gd name="T78" fmla="*/ 189 w 401"/>
              <a:gd name="T79" fmla="*/ 42 h 104"/>
              <a:gd name="T80" fmla="*/ 217 w 401"/>
              <a:gd name="T81" fmla="*/ 40 h 104"/>
              <a:gd name="T82" fmla="*/ 221 w 401"/>
              <a:gd name="T83" fmla="*/ 102 h 104"/>
              <a:gd name="T84" fmla="*/ 118 w 401"/>
              <a:gd name="T85" fmla="*/ 102 h 104"/>
              <a:gd name="T86" fmla="*/ 111 w 401"/>
              <a:gd name="T87" fmla="*/ 31 h 104"/>
              <a:gd name="T88" fmla="*/ 105 w 401"/>
              <a:gd name="T89" fmla="*/ 90 h 104"/>
              <a:gd name="T90" fmla="*/ 74 w 401"/>
              <a:gd name="T91" fmla="*/ 91 h 104"/>
              <a:gd name="T92" fmla="*/ 69 w 401"/>
              <a:gd name="T93" fmla="*/ 31 h 104"/>
              <a:gd name="T94" fmla="*/ 63 w 401"/>
              <a:gd name="T95" fmla="*/ 72 h 104"/>
              <a:gd name="T96" fmla="*/ 111 w 401"/>
              <a:gd name="T97" fmla="*/ 89 h 104"/>
              <a:gd name="T98" fmla="*/ 111 w 401"/>
              <a:gd name="T99" fmla="*/ 102 h 104"/>
              <a:gd name="T100" fmla="*/ 10 w 401"/>
              <a:gd name="T101" fmla="*/ 102 h 104"/>
              <a:gd name="T102" fmla="*/ 45 w 401"/>
              <a:gd name="T103" fmla="*/ 96 h 104"/>
              <a:gd name="T104" fmla="*/ 48 w 401"/>
              <a:gd name="T105" fmla="*/ 63 h 104"/>
              <a:gd name="T106" fmla="*/ 12 w 401"/>
              <a:gd name="T107" fmla="*/ 37 h 104"/>
              <a:gd name="T108" fmla="*/ 14 w 401"/>
              <a:gd name="T109" fmla="*/ 12 h 104"/>
              <a:gd name="T110" fmla="*/ 49 w 401"/>
              <a:gd name="T111" fmla="*/ 11 h 104"/>
              <a:gd name="T112" fmla="*/ 31 w 401"/>
              <a:gd name="T113" fmla="*/ 0 h 104"/>
              <a:gd name="T114" fmla="*/ 1 w 401"/>
              <a:gd name="T115" fmla="*/ 26 h 104"/>
              <a:gd name="T116" fmla="*/ 24 w 401"/>
              <a:gd name="T117" fmla="*/ 54 h 104"/>
              <a:gd name="T118" fmla="*/ 46 w 401"/>
              <a:gd name="T119" fmla="*/ 79 h 104"/>
              <a:gd name="T120" fmla="*/ 22 w 401"/>
              <a:gd name="T121" fmla="*/ 97 h 104"/>
              <a:gd name="T122" fmla="*/ 0 w 401"/>
              <a:gd name="T123" fmla="*/ 9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1" h="104">
                <a:moveTo>
                  <a:pt x="401" y="95"/>
                </a:moveTo>
                <a:cubicBezTo>
                  <a:pt x="398" y="97"/>
                  <a:pt x="395" y="97"/>
                  <a:pt x="392" y="97"/>
                </a:cubicBezTo>
                <a:cubicBezTo>
                  <a:pt x="388" y="97"/>
                  <a:pt x="386" y="96"/>
                  <a:pt x="384" y="94"/>
                </a:cubicBezTo>
                <a:cubicBezTo>
                  <a:pt x="383" y="92"/>
                  <a:pt x="382" y="88"/>
                  <a:pt x="382" y="83"/>
                </a:cubicBezTo>
                <a:cubicBezTo>
                  <a:pt x="382" y="36"/>
                  <a:pt x="382" y="36"/>
                  <a:pt x="382" y="36"/>
                </a:cubicBezTo>
                <a:cubicBezTo>
                  <a:pt x="401" y="36"/>
                  <a:pt x="401" y="36"/>
                  <a:pt x="401" y="36"/>
                </a:cubicBezTo>
                <a:cubicBezTo>
                  <a:pt x="401" y="31"/>
                  <a:pt x="401" y="31"/>
                  <a:pt x="401" y="31"/>
                </a:cubicBezTo>
                <a:cubicBezTo>
                  <a:pt x="382" y="31"/>
                  <a:pt x="382" y="31"/>
                  <a:pt x="382" y="31"/>
                </a:cubicBezTo>
                <a:cubicBezTo>
                  <a:pt x="382" y="10"/>
                  <a:pt x="382" y="10"/>
                  <a:pt x="382" y="10"/>
                </a:cubicBezTo>
                <a:cubicBezTo>
                  <a:pt x="381" y="10"/>
                  <a:pt x="380" y="11"/>
                  <a:pt x="379" y="11"/>
                </a:cubicBezTo>
                <a:cubicBezTo>
                  <a:pt x="378" y="11"/>
                  <a:pt x="377" y="12"/>
                  <a:pt x="376" y="12"/>
                </a:cubicBezTo>
                <a:cubicBezTo>
                  <a:pt x="376" y="31"/>
                  <a:pt x="376" y="31"/>
                  <a:pt x="376" y="31"/>
                </a:cubicBezTo>
                <a:cubicBezTo>
                  <a:pt x="363" y="31"/>
                  <a:pt x="363" y="31"/>
                  <a:pt x="363" y="31"/>
                </a:cubicBezTo>
                <a:cubicBezTo>
                  <a:pt x="363" y="36"/>
                  <a:pt x="363" y="36"/>
                  <a:pt x="363" y="36"/>
                </a:cubicBezTo>
                <a:cubicBezTo>
                  <a:pt x="376" y="36"/>
                  <a:pt x="376" y="36"/>
                  <a:pt x="376" y="36"/>
                </a:cubicBezTo>
                <a:cubicBezTo>
                  <a:pt x="376" y="84"/>
                  <a:pt x="376" y="84"/>
                  <a:pt x="376" y="84"/>
                </a:cubicBezTo>
                <a:cubicBezTo>
                  <a:pt x="376" y="97"/>
                  <a:pt x="381" y="103"/>
                  <a:pt x="391" y="103"/>
                </a:cubicBezTo>
                <a:cubicBezTo>
                  <a:pt x="394" y="103"/>
                  <a:pt x="397" y="102"/>
                  <a:pt x="401" y="101"/>
                </a:cubicBezTo>
                <a:lnTo>
                  <a:pt x="401" y="95"/>
                </a:lnTo>
                <a:close/>
                <a:moveTo>
                  <a:pt x="355" y="31"/>
                </a:moveTo>
                <a:cubicBezTo>
                  <a:pt x="349" y="31"/>
                  <a:pt x="349" y="31"/>
                  <a:pt x="349" y="31"/>
                </a:cubicBezTo>
                <a:cubicBezTo>
                  <a:pt x="349" y="102"/>
                  <a:pt x="349" y="102"/>
                  <a:pt x="349" y="102"/>
                </a:cubicBezTo>
                <a:cubicBezTo>
                  <a:pt x="355" y="102"/>
                  <a:pt x="355" y="102"/>
                  <a:pt x="355" y="102"/>
                </a:cubicBezTo>
                <a:lnTo>
                  <a:pt x="355" y="31"/>
                </a:lnTo>
                <a:close/>
                <a:moveTo>
                  <a:pt x="356" y="11"/>
                </a:moveTo>
                <a:cubicBezTo>
                  <a:pt x="357" y="10"/>
                  <a:pt x="358" y="9"/>
                  <a:pt x="358" y="7"/>
                </a:cubicBezTo>
                <a:cubicBezTo>
                  <a:pt x="358" y="6"/>
                  <a:pt x="357" y="4"/>
                  <a:pt x="356" y="3"/>
                </a:cubicBezTo>
                <a:cubicBezTo>
                  <a:pt x="355" y="3"/>
                  <a:pt x="354" y="2"/>
                  <a:pt x="352" y="2"/>
                </a:cubicBezTo>
                <a:cubicBezTo>
                  <a:pt x="351" y="2"/>
                  <a:pt x="350" y="3"/>
                  <a:pt x="348" y="3"/>
                </a:cubicBezTo>
                <a:cubicBezTo>
                  <a:pt x="347" y="4"/>
                  <a:pt x="347" y="6"/>
                  <a:pt x="347" y="7"/>
                </a:cubicBezTo>
                <a:cubicBezTo>
                  <a:pt x="347" y="9"/>
                  <a:pt x="347" y="10"/>
                  <a:pt x="348" y="11"/>
                </a:cubicBezTo>
                <a:cubicBezTo>
                  <a:pt x="350" y="12"/>
                  <a:pt x="351" y="13"/>
                  <a:pt x="352" y="13"/>
                </a:cubicBezTo>
                <a:cubicBezTo>
                  <a:pt x="354" y="13"/>
                  <a:pt x="355" y="12"/>
                  <a:pt x="356" y="11"/>
                </a:cubicBezTo>
                <a:moveTo>
                  <a:pt x="336" y="102"/>
                </a:moveTo>
                <a:cubicBezTo>
                  <a:pt x="336" y="58"/>
                  <a:pt x="336" y="58"/>
                  <a:pt x="336" y="58"/>
                </a:cubicBezTo>
                <a:cubicBezTo>
                  <a:pt x="336" y="38"/>
                  <a:pt x="328" y="29"/>
                  <a:pt x="313" y="29"/>
                </a:cubicBezTo>
                <a:cubicBezTo>
                  <a:pt x="308" y="29"/>
                  <a:pt x="303" y="30"/>
                  <a:pt x="299" y="33"/>
                </a:cubicBezTo>
                <a:cubicBezTo>
                  <a:pt x="295" y="36"/>
                  <a:pt x="292" y="40"/>
                  <a:pt x="290" y="45"/>
                </a:cubicBezTo>
                <a:cubicBezTo>
                  <a:pt x="288" y="40"/>
                  <a:pt x="286" y="36"/>
                  <a:pt x="282" y="33"/>
                </a:cubicBezTo>
                <a:cubicBezTo>
                  <a:pt x="279" y="30"/>
                  <a:pt x="274" y="29"/>
                  <a:pt x="269" y="29"/>
                </a:cubicBezTo>
                <a:cubicBezTo>
                  <a:pt x="259" y="29"/>
                  <a:pt x="252" y="33"/>
                  <a:pt x="247" y="42"/>
                </a:cubicBezTo>
                <a:cubicBezTo>
                  <a:pt x="247" y="42"/>
                  <a:pt x="247" y="42"/>
                  <a:pt x="247" y="42"/>
                </a:cubicBezTo>
                <a:cubicBezTo>
                  <a:pt x="247" y="31"/>
                  <a:pt x="247" y="31"/>
                  <a:pt x="247" y="31"/>
                </a:cubicBezTo>
                <a:cubicBezTo>
                  <a:pt x="240" y="31"/>
                  <a:pt x="240" y="31"/>
                  <a:pt x="240" y="31"/>
                </a:cubicBezTo>
                <a:cubicBezTo>
                  <a:pt x="240" y="102"/>
                  <a:pt x="240" y="102"/>
                  <a:pt x="240" y="102"/>
                </a:cubicBezTo>
                <a:cubicBezTo>
                  <a:pt x="247" y="102"/>
                  <a:pt x="247" y="102"/>
                  <a:pt x="247" y="102"/>
                </a:cubicBezTo>
                <a:cubicBezTo>
                  <a:pt x="247" y="61"/>
                  <a:pt x="247" y="61"/>
                  <a:pt x="247" y="61"/>
                </a:cubicBezTo>
                <a:cubicBezTo>
                  <a:pt x="247" y="53"/>
                  <a:pt x="249" y="47"/>
                  <a:pt x="253" y="42"/>
                </a:cubicBezTo>
                <a:cubicBezTo>
                  <a:pt x="256" y="37"/>
                  <a:pt x="261" y="35"/>
                  <a:pt x="267" y="35"/>
                </a:cubicBezTo>
                <a:cubicBezTo>
                  <a:pt x="279" y="35"/>
                  <a:pt x="285" y="43"/>
                  <a:pt x="285" y="58"/>
                </a:cubicBezTo>
                <a:cubicBezTo>
                  <a:pt x="285" y="102"/>
                  <a:pt x="285" y="102"/>
                  <a:pt x="285" y="102"/>
                </a:cubicBezTo>
                <a:cubicBezTo>
                  <a:pt x="292" y="102"/>
                  <a:pt x="292" y="102"/>
                  <a:pt x="292" y="102"/>
                </a:cubicBezTo>
                <a:cubicBezTo>
                  <a:pt x="292" y="60"/>
                  <a:pt x="292" y="60"/>
                  <a:pt x="292" y="60"/>
                </a:cubicBezTo>
                <a:cubicBezTo>
                  <a:pt x="292" y="53"/>
                  <a:pt x="294" y="47"/>
                  <a:pt x="298" y="42"/>
                </a:cubicBezTo>
                <a:cubicBezTo>
                  <a:pt x="302" y="37"/>
                  <a:pt x="307" y="35"/>
                  <a:pt x="312" y="35"/>
                </a:cubicBezTo>
                <a:cubicBezTo>
                  <a:pt x="318" y="35"/>
                  <a:pt x="323" y="36"/>
                  <a:pt x="326" y="40"/>
                </a:cubicBezTo>
                <a:cubicBezTo>
                  <a:pt x="328" y="44"/>
                  <a:pt x="330" y="50"/>
                  <a:pt x="330" y="59"/>
                </a:cubicBezTo>
                <a:cubicBezTo>
                  <a:pt x="330" y="102"/>
                  <a:pt x="330" y="102"/>
                  <a:pt x="330" y="102"/>
                </a:cubicBezTo>
                <a:lnTo>
                  <a:pt x="336" y="102"/>
                </a:lnTo>
                <a:close/>
                <a:moveTo>
                  <a:pt x="228" y="102"/>
                </a:moveTo>
                <a:cubicBezTo>
                  <a:pt x="228" y="58"/>
                  <a:pt x="228" y="58"/>
                  <a:pt x="228" y="58"/>
                </a:cubicBezTo>
                <a:cubicBezTo>
                  <a:pt x="228" y="38"/>
                  <a:pt x="220" y="29"/>
                  <a:pt x="204" y="29"/>
                </a:cubicBezTo>
                <a:cubicBezTo>
                  <a:pt x="199" y="29"/>
                  <a:pt x="195" y="30"/>
                  <a:pt x="191" y="33"/>
                </a:cubicBezTo>
                <a:cubicBezTo>
                  <a:pt x="187" y="36"/>
                  <a:pt x="183" y="40"/>
                  <a:pt x="181" y="45"/>
                </a:cubicBezTo>
                <a:cubicBezTo>
                  <a:pt x="180" y="40"/>
                  <a:pt x="177" y="36"/>
                  <a:pt x="174" y="33"/>
                </a:cubicBezTo>
                <a:cubicBezTo>
                  <a:pt x="170" y="30"/>
                  <a:pt x="166" y="29"/>
                  <a:pt x="160" y="29"/>
                </a:cubicBezTo>
                <a:cubicBezTo>
                  <a:pt x="151" y="29"/>
                  <a:pt x="144" y="33"/>
                  <a:pt x="139" y="42"/>
                </a:cubicBezTo>
                <a:cubicBezTo>
                  <a:pt x="138" y="42"/>
                  <a:pt x="138" y="42"/>
                  <a:pt x="138" y="42"/>
                </a:cubicBezTo>
                <a:cubicBezTo>
                  <a:pt x="138" y="31"/>
                  <a:pt x="138" y="31"/>
                  <a:pt x="138" y="31"/>
                </a:cubicBezTo>
                <a:cubicBezTo>
                  <a:pt x="132" y="31"/>
                  <a:pt x="132" y="31"/>
                  <a:pt x="132" y="31"/>
                </a:cubicBezTo>
                <a:cubicBezTo>
                  <a:pt x="132" y="102"/>
                  <a:pt x="132" y="102"/>
                  <a:pt x="132" y="102"/>
                </a:cubicBezTo>
                <a:cubicBezTo>
                  <a:pt x="138" y="102"/>
                  <a:pt x="138" y="102"/>
                  <a:pt x="138" y="102"/>
                </a:cubicBezTo>
                <a:cubicBezTo>
                  <a:pt x="138" y="61"/>
                  <a:pt x="138" y="61"/>
                  <a:pt x="138" y="61"/>
                </a:cubicBezTo>
                <a:cubicBezTo>
                  <a:pt x="138" y="53"/>
                  <a:pt x="140" y="47"/>
                  <a:pt x="144" y="42"/>
                </a:cubicBezTo>
                <a:cubicBezTo>
                  <a:pt x="148" y="37"/>
                  <a:pt x="153" y="35"/>
                  <a:pt x="159" y="35"/>
                </a:cubicBezTo>
                <a:cubicBezTo>
                  <a:pt x="171" y="35"/>
                  <a:pt x="177" y="43"/>
                  <a:pt x="177" y="58"/>
                </a:cubicBezTo>
                <a:cubicBezTo>
                  <a:pt x="177" y="102"/>
                  <a:pt x="177" y="102"/>
                  <a:pt x="177" y="102"/>
                </a:cubicBezTo>
                <a:cubicBezTo>
                  <a:pt x="183" y="102"/>
                  <a:pt x="183" y="102"/>
                  <a:pt x="183" y="102"/>
                </a:cubicBezTo>
                <a:cubicBezTo>
                  <a:pt x="183" y="60"/>
                  <a:pt x="183" y="60"/>
                  <a:pt x="183" y="60"/>
                </a:cubicBezTo>
                <a:cubicBezTo>
                  <a:pt x="183" y="53"/>
                  <a:pt x="185" y="47"/>
                  <a:pt x="189" y="42"/>
                </a:cubicBezTo>
                <a:cubicBezTo>
                  <a:pt x="193" y="37"/>
                  <a:pt x="198" y="35"/>
                  <a:pt x="204" y="35"/>
                </a:cubicBezTo>
                <a:cubicBezTo>
                  <a:pt x="210" y="35"/>
                  <a:pt x="214" y="36"/>
                  <a:pt x="217" y="40"/>
                </a:cubicBezTo>
                <a:cubicBezTo>
                  <a:pt x="220" y="44"/>
                  <a:pt x="221" y="50"/>
                  <a:pt x="221" y="59"/>
                </a:cubicBezTo>
                <a:cubicBezTo>
                  <a:pt x="221" y="102"/>
                  <a:pt x="221" y="102"/>
                  <a:pt x="221" y="102"/>
                </a:cubicBezTo>
                <a:lnTo>
                  <a:pt x="228" y="102"/>
                </a:lnTo>
                <a:close/>
                <a:moveTo>
                  <a:pt x="118" y="102"/>
                </a:moveTo>
                <a:cubicBezTo>
                  <a:pt x="118" y="31"/>
                  <a:pt x="118" y="31"/>
                  <a:pt x="118" y="31"/>
                </a:cubicBezTo>
                <a:cubicBezTo>
                  <a:pt x="111" y="31"/>
                  <a:pt x="111" y="31"/>
                  <a:pt x="111" y="31"/>
                </a:cubicBezTo>
                <a:cubicBezTo>
                  <a:pt x="111" y="71"/>
                  <a:pt x="111" y="71"/>
                  <a:pt x="111" y="71"/>
                </a:cubicBezTo>
                <a:cubicBezTo>
                  <a:pt x="111" y="79"/>
                  <a:pt x="109" y="86"/>
                  <a:pt x="105" y="90"/>
                </a:cubicBezTo>
                <a:cubicBezTo>
                  <a:pt x="101" y="95"/>
                  <a:pt x="96" y="98"/>
                  <a:pt x="89" y="98"/>
                </a:cubicBezTo>
                <a:cubicBezTo>
                  <a:pt x="82" y="98"/>
                  <a:pt x="77" y="96"/>
                  <a:pt x="74" y="91"/>
                </a:cubicBezTo>
                <a:cubicBezTo>
                  <a:pt x="71" y="87"/>
                  <a:pt x="69" y="80"/>
                  <a:pt x="69" y="70"/>
                </a:cubicBezTo>
                <a:cubicBezTo>
                  <a:pt x="69" y="31"/>
                  <a:pt x="69" y="31"/>
                  <a:pt x="69" y="31"/>
                </a:cubicBezTo>
                <a:cubicBezTo>
                  <a:pt x="63" y="31"/>
                  <a:pt x="63" y="31"/>
                  <a:pt x="63" y="31"/>
                </a:cubicBezTo>
                <a:cubicBezTo>
                  <a:pt x="63" y="72"/>
                  <a:pt x="63" y="72"/>
                  <a:pt x="63" y="72"/>
                </a:cubicBezTo>
                <a:cubicBezTo>
                  <a:pt x="63" y="93"/>
                  <a:pt x="71" y="104"/>
                  <a:pt x="88" y="104"/>
                </a:cubicBezTo>
                <a:cubicBezTo>
                  <a:pt x="98" y="104"/>
                  <a:pt x="106" y="99"/>
                  <a:pt x="111" y="89"/>
                </a:cubicBezTo>
                <a:cubicBezTo>
                  <a:pt x="111" y="89"/>
                  <a:pt x="111" y="89"/>
                  <a:pt x="111" y="89"/>
                </a:cubicBezTo>
                <a:cubicBezTo>
                  <a:pt x="111" y="102"/>
                  <a:pt x="111" y="102"/>
                  <a:pt x="111" y="102"/>
                </a:cubicBezTo>
                <a:lnTo>
                  <a:pt x="118" y="102"/>
                </a:lnTo>
                <a:close/>
                <a:moveTo>
                  <a:pt x="10" y="102"/>
                </a:moveTo>
                <a:cubicBezTo>
                  <a:pt x="15" y="103"/>
                  <a:pt x="19" y="104"/>
                  <a:pt x="22" y="104"/>
                </a:cubicBezTo>
                <a:cubicBezTo>
                  <a:pt x="32" y="104"/>
                  <a:pt x="40" y="101"/>
                  <a:pt x="45" y="96"/>
                </a:cubicBezTo>
                <a:cubicBezTo>
                  <a:pt x="50" y="91"/>
                  <a:pt x="53" y="85"/>
                  <a:pt x="53" y="78"/>
                </a:cubicBezTo>
                <a:cubicBezTo>
                  <a:pt x="53" y="72"/>
                  <a:pt x="51" y="68"/>
                  <a:pt x="48" y="63"/>
                </a:cubicBezTo>
                <a:cubicBezTo>
                  <a:pt x="45" y="59"/>
                  <a:pt x="39" y="55"/>
                  <a:pt x="30" y="49"/>
                </a:cubicBezTo>
                <a:cubicBezTo>
                  <a:pt x="21" y="44"/>
                  <a:pt x="15" y="40"/>
                  <a:pt x="12" y="37"/>
                </a:cubicBezTo>
                <a:cubicBezTo>
                  <a:pt x="9" y="34"/>
                  <a:pt x="8" y="30"/>
                  <a:pt x="8" y="25"/>
                </a:cubicBezTo>
                <a:cubicBezTo>
                  <a:pt x="8" y="20"/>
                  <a:pt x="10" y="15"/>
                  <a:pt x="14" y="12"/>
                </a:cubicBezTo>
                <a:cubicBezTo>
                  <a:pt x="18" y="8"/>
                  <a:pt x="23" y="7"/>
                  <a:pt x="30" y="7"/>
                </a:cubicBezTo>
                <a:cubicBezTo>
                  <a:pt x="37" y="7"/>
                  <a:pt x="43" y="8"/>
                  <a:pt x="49" y="11"/>
                </a:cubicBezTo>
                <a:cubicBezTo>
                  <a:pt x="49" y="3"/>
                  <a:pt x="49" y="3"/>
                  <a:pt x="49" y="3"/>
                </a:cubicBezTo>
                <a:cubicBezTo>
                  <a:pt x="43" y="1"/>
                  <a:pt x="37" y="0"/>
                  <a:pt x="31" y="0"/>
                </a:cubicBezTo>
                <a:cubicBezTo>
                  <a:pt x="22" y="0"/>
                  <a:pt x="14" y="3"/>
                  <a:pt x="9" y="8"/>
                </a:cubicBezTo>
                <a:cubicBezTo>
                  <a:pt x="4" y="13"/>
                  <a:pt x="1" y="19"/>
                  <a:pt x="1" y="26"/>
                </a:cubicBezTo>
                <a:cubicBezTo>
                  <a:pt x="1" y="31"/>
                  <a:pt x="2" y="35"/>
                  <a:pt x="5" y="39"/>
                </a:cubicBezTo>
                <a:cubicBezTo>
                  <a:pt x="8" y="43"/>
                  <a:pt x="14" y="48"/>
                  <a:pt x="24" y="54"/>
                </a:cubicBezTo>
                <a:cubicBezTo>
                  <a:pt x="33" y="59"/>
                  <a:pt x="39" y="64"/>
                  <a:pt x="42" y="67"/>
                </a:cubicBezTo>
                <a:cubicBezTo>
                  <a:pt x="44" y="70"/>
                  <a:pt x="46" y="74"/>
                  <a:pt x="46" y="79"/>
                </a:cubicBezTo>
                <a:cubicBezTo>
                  <a:pt x="46" y="85"/>
                  <a:pt x="44" y="89"/>
                  <a:pt x="40" y="92"/>
                </a:cubicBezTo>
                <a:cubicBezTo>
                  <a:pt x="36" y="96"/>
                  <a:pt x="30" y="97"/>
                  <a:pt x="22" y="97"/>
                </a:cubicBezTo>
                <a:cubicBezTo>
                  <a:pt x="15" y="97"/>
                  <a:pt x="7" y="95"/>
                  <a:pt x="0" y="90"/>
                </a:cubicBezTo>
                <a:cubicBezTo>
                  <a:pt x="0" y="98"/>
                  <a:pt x="0" y="98"/>
                  <a:pt x="0" y="98"/>
                </a:cubicBezTo>
                <a:cubicBezTo>
                  <a:pt x="3" y="100"/>
                  <a:pt x="6" y="101"/>
                  <a:pt x="10" y="10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noEditPoints="1"/>
          </p:cNvSpPr>
          <p:nvPr userDrawn="1"/>
        </p:nvSpPr>
        <p:spPr bwMode="auto">
          <a:xfrm>
            <a:off x="5772929" y="2622131"/>
            <a:ext cx="4314825" cy="1711325"/>
          </a:xfrm>
          <a:custGeom>
            <a:avLst/>
            <a:gdLst>
              <a:gd name="T0" fmla="*/ 344 w 351"/>
              <a:gd name="T1" fmla="*/ 34 h 139"/>
              <a:gd name="T2" fmla="*/ 319 w 351"/>
              <a:gd name="T3" fmla="*/ 97 h 139"/>
              <a:gd name="T4" fmla="*/ 318 w 351"/>
              <a:gd name="T5" fmla="*/ 95 h 139"/>
              <a:gd name="T6" fmla="*/ 296 w 351"/>
              <a:gd name="T7" fmla="*/ 34 h 139"/>
              <a:gd name="T8" fmla="*/ 316 w 351"/>
              <a:gd name="T9" fmla="*/ 105 h 139"/>
              <a:gd name="T10" fmla="*/ 296 w 351"/>
              <a:gd name="T11" fmla="*/ 133 h 139"/>
              <a:gd name="T12" fmla="*/ 290 w 351"/>
              <a:gd name="T13" fmla="*/ 138 h 139"/>
              <a:gd name="T14" fmla="*/ 307 w 351"/>
              <a:gd name="T15" fmla="*/ 134 h 139"/>
              <a:gd name="T16" fmla="*/ 351 w 351"/>
              <a:gd name="T17" fmla="*/ 34 h 139"/>
              <a:gd name="T18" fmla="*/ 282 w 351"/>
              <a:gd name="T19" fmla="*/ 101 h 139"/>
              <a:gd name="T20" fmla="*/ 272 w 351"/>
              <a:gd name="T21" fmla="*/ 87 h 139"/>
              <a:gd name="T22" fmla="*/ 290 w 351"/>
              <a:gd name="T23" fmla="*/ 40 h 139"/>
              <a:gd name="T24" fmla="*/ 272 w 351"/>
              <a:gd name="T25" fmla="*/ 34 h 139"/>
              <a:gd name="T26" fmla="*/ 268 w 351"/>
              <a:gd name="T27" fmla="*/ 15 h 139"/>
              <a:gd name="T28" fmla="*/ 265 w 351"/>
              <a:gd name="T29" fmla="*/ 34 h 139"/>
              <a:gd name="T30" fmla="*/ 252 w 351"/>
              <a:gd name="T31" fmla="*/ 40 h 139"/>
              <a:gd name="T32" fmla="*/ 265 w 351"/>
              <a:gd name="T33" fmla="*/ 88 h 139"/>
              <a:gd name="T34" fmla="*/ 290 w 351"/>
              <a:gd name="T35" fmla="*/ 104 h 139"/>
              <a:gd name="T36" fmla="*/ 245 w 351"/>
              <a:gd name="T37" fmla="*/ 0 h 139"/>
              <a:gd name="T38" fmla="*/ 239 w 351"/>
              <a:gd name="T39" fmla="*/ 105 h 139"/>
              <a:gd name="T40" fmla="*/ 245 w 351"/>
              <a:gd name="T41" fmla="*/ 0 h 139"/>
              <a:gd name="T42" fmla="*/ 224 w 351"/>
              <a:gd name="T43" fmla="*/ 34 h 139"/>
              <a:gd name="T44" fmla="*/ 218 w 351"/>
              <a:gd name="T45" fmla="*/ 75 h 139"/>
              <a:gd name="T46" fmla="*/ 196 w 351"/>
              <a:gd name="T47" fmla="*/ 101 h 139"/>
              <a:gd name="T48" fmla="*/ 176 w 351"/>
              <a:gd name="T49" fmla="*/ 74 h 139"/>
              <a:gd name="T50" fmla="*/ 169 w 351"/>
              <a:gd name="T51" fmla="*/ 34 h 139"/>
              <a:gd name="T52" fmla="*/ 195 w 351"/>
              <a:gd name="T53" fmla="*/ 107 h 139"/>
              <a:gd name="T54" fmla="*/ 218 w 351"/>
              <a:gd name="T55" fmla="*/ 93 h 139"/>
              <a:gd name="T56" fmla="*/ 224 w 351"/>
              <a:gd name="T57" fmla="*/ 105 h 139"/>
              <a:gd name="T58" fmla="*/ 138 w 351"/>
              <a:gd name="T59" fmla="*/ 101 h 139"/>
              <a:gd name="T60" fmla="*/ 112 w 351"/>
              <a:gd name="T61" fmla="*/ 71 h 139"/>
              <a:gd name="T62" fmla="*/ 140 w 351"/>
              <a:gd name="T63" fmla="*/ 38 h 139"/>
              <a:gd name="T64" fmla="*/ 157 w 351"/>
              <a:gd name="T65" fmla="*/ 36 h 139"/>
              <a:gd name="T66" fmla="*/ 115 w 351"/>
              <a:gd name="T67" fmla="*/ 43 h 139"/>
              <a:gd name="T68" fmla="*/ 114 w 351"/>
              <a:gd name="T69" fmla="*/ 97 h 139"/>
              <a:gd name="T70" fmla="*/ 157 w 351"/>
              <a:gd name="T71" fmla="*/ 102 h 139"/>
              <a:gd name="T72" fmla="*/ 91 w 351"/>
              <a:gd name="T73" fmla="*/ 67 h 139"/>
              <a:gd name="T74" fmla="*/ 84 w 351"/>
              <a:gd name="T75" fmla="*/ 94 h 139"/>
              <a:gd name="T76" fmla="*/ 56 w 351"/>
              <a:gd name="T77" fmla="*/ 97 h 139"/>
              <a:gd name="T78" fmla="*/ 56 w 351"/>
              <a:gd name="T79" fmla="*/ 75 h 139"/>
              <a:gd name="T80" fmla="*/ 91 w 351"/>
              <a:gd name="T81" fmla="*/ 67 h 139"/>
              <a:gd name="T82" fmla="*/ 98 w 351"/>
              <a:gd name="T83" fmla="*/ 59 h 139"/>
              <a:gd name="T84" fmla="*/ 75 w 351"/>
              <a:gd name="T85" fmla="*/ 32 h 139"/>
              <a:gd name="T86" fmla="*/ 51 w 351"/>
              <a:gd name="T87" fmla="*/ 40 h 139"/>
              <a:gd name="T88" fmla="*/ 74 w 351"/>
              <a:gd name="T89" fmla="*/ 38 h 139"/>
              <a:gd name="T90" fmla="*/ 69 w 351"/>
              <a:gd name="T91" fmla="*/ 65 h 139"/>
              <a:gd name="T92" fmla="*/ 51 w 351"/>
              <a:gd name="T93" fmla="*/ 101 h 139"/>
              <a:gd name="T94" fmla="*/ 81 w 351"/>
              <a:gd name="T95" fmla="*/ 103 h 139"/>
              <a:gd name="T96" fmla="*/ 91 w 351"/>
              <a:gd name="T97" fmla="*/ 91 h 139"/>
              <a:gd name="T98" fmla="*/ 98 w 351"/>
              <a:gd name="T99" fmla="*/ 105 h 139"/>
              <a:gd name="T100" fmla="*/ 47 w 351"/>
              <a:gd name="T101" fmla="*/ 6 h 139"/>
              <a:gd name="T102" fmla="*/ 0 w 351"/>
              <a:gd name="T103" fmla="*/ 105 h 139"/>
              <a:gd name="T104" fmla="*/ 7 w 351"/>
              <a:gd name="T105" fmla="*/ 59 h 139"/>
              <a:gd name="T106" fmla="*/ 44 w 351"/>
              <a:gd name="T107" fmla="*/ 53 h 139"/>
              <a:gd name="T108" fmla="*/ 7 w 351"/>
              <a:gd name="T109"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1" h="139">
                <a:moveTo>
                  <a:pt x="351" y="34"/>
                </a:moveTo>
                <a:cubicBezTo>
                  <a:pt x="344" y="34"/>
                  <a:pt x="344" y="34"/>
                  <a:pt x="344" y="34"/>
                </a:cubicBezTo>
                <a:cubicBezTo>
                  <a:pt x="321" y="93"/>
                  <a:pt x="321" y="93"/>
                  <a:pt x="321" y="93"/>
                </a:cubicBezTo>
                <a:cubicBezTo>
                  <a:pt x="319" y="97"/>
                  <a:pt x="319" y="97"/>
                  <a:pt x="319" y="97"/>
                </a:cubicBezTo>
                <a:cubicBezTo>
                  <a:pt x="319" y="97"/>
                  <a:pt x="319" y="97"/>
                  <a:pt x="319" y="97"/>
                </a:cubicBezTo>
                <a:cubicBezTo>
                  <a:pt x="319" y="97"/>
                  <a:pt x="319" y="96"/>
                  <a:pt x="318" y="95"/>
                </a:cubicBezTo>
                <a:cubicBezTo>
                  <a:pt x="318" y="94"/>
                  <a:pt x="318" y="93"/>
                  <a:pt x="317" y="92"/>
                </a:cubicBezTo>
                <a:cubicBezTo>
                  <a:pt x="296" y="34"/>
                  <a:pt x="296" y="34"/>
                  <a:pt x="296" y="34"/>
                </a:cubicBezTo>
                <a:cubicBezTo>
                  <a:pt x="289" y="34"/>
                  <a:pt x="289" y="34"/>
                  <a:pt x="289" y="34"/>
                </a:cubicBezTo>
                <a:cubicBezTo>
                  <a:pt x="316" y="105"/>
                  <a:pt x="316" y="105"/>
                  <a:pt x="316" y="105"/>
                </a:cubicBezTo>
                <a:cubicBezTo>
                  <a:pt x="309" y="121"/>
                  <a:pt x="309" y="121"/>
                  <a:pt x="309" y="121"/>
                </a:cubicBezTo>
                <a:cubicBezTo>
                  <a:pt x="306" y="129"/>
                  <a:pt x="301" y="133"/>
                  <a:pt x="296" y="133"/>
                </a:cubicBezTo>
                <a:cubicBezTo>
                  <a:pt x="293" y="133"/>
                  <a:pt x="291" y="132"/>
                  <a:pt x="290" y="132"/>
                </a:cubicBezTo>
                <a:cubicBezTo>
                  <a:pt x="290" y="138"/>
                  <a:pt x="290" y="138"/>
                  <a:pt x="290" y="138"/>
                </a:cubicBezTo>
                <a:cubicBezTo>
                  <a:pt x="291" y="139"/>
                  <a:pt x="293" y="139"/>
                  <a:pt x="295" y="139"/>
                </a:cubicBezTo>
                <a:cubicBezTo>
                  <a:pt x="300" y="139"/>
                  <a:pt x="304" y="137"/>
                  <a:pt x="307" y="134"/>
                </a:cubicBezTo>
                <a:cubicBezTo>
                  <a:pt x="311" y="131"/>
                  <a:pt x="314" y="126"/>
                  <a:pt x="316" y="120"/>
                </a:cubicBezTo>
                <a:lnTo>
                  <a:pt x="351" y="34"/>
                </a:lnTo>
                <a:close/>
                <a:moveTo>
                  <a:pt x="290" y="98"/>
                </a:moveTo>
                <a:cubicBezTo>
                  <a:pt x="287" y="100"/>
                  <a:pt x="284" y="101"/>
                  <a:pt x="282" y="101"/>
                </a:cubicBezTo>
                <a:cubicBezTo>
                  <a:pt x="278" y="101"/>
                  <a:pt x="275" y="100"/>
                  <a:pt x="274" y="98"/>
                </a:cubicBezTo>
                <a:cubicBezTo>
                  <a:pt x="272" y="96"/>
                  <a:pt x="272" y="92"/>
                  <a:pt x="272" y="87"/>
                </a:cubicBezTo>
                <a:cubicBezTo>
                  <a:pt x="272" y="40"/>
                  <a:pt x="272" y="40"/>
                  <a:pt x="272" y="40"/>
                </a:cubicBezTo>
                <a:cubicBezTo>
                  <a:pt x="290" y="40"/>
                  <a:pt x="290" y="40"/>
                  <a:pt x="290" y="40"/>
                </a:cubicBezTo>
                <a:cubicBezTo>
                  <a:pt x="290" y="34"/>
                  <a:pt x="290" y="34"/>
                  <a:pt x="290" y="34"/>
                </a:cubicBezTo>
                <a:cubicBezTo>
                  <a:pt x="272" y="34"/>
                  <a:pt x="272" y="34"/>
                  <a:pt x="272" y="34"/>
                </a:cubicBezTo>
                <a:cubicBezTo>
                  <a:pt x="272" y="14"/>
                  <a:pt x="272" y="14"/>
                  <a:pt x="272" y="14"/>
                </a:cubicBezTo>
                <a:cubicBezTo>
                  <a:pt x="270" y="14"/>
                  <a:pt x="269" y="14"/>
                  <a:pt x="268" y="15"/>
                </a:cubicBezTo>
                <a:cubicBezTo>
                  <a:pt x="267" y="15"/>
                  <a:pt x="266" y="15"/>
                  <a:pt x="265" y="16"/>
                </a:cubicBezTo>
                <a:cubicBezTo>
                  <a:pt x="265" y="34"/>
                  <a:pt x="265" y="34"/>
                  <a:pt x="265" y="34"/>
                </a:cubicBezTo>
                <a:cubicBezTo>
                  <a:pt x="252" y="34"/>
                  <a:pt x="252" y="34"/>
                  <a:pt x="252" y="34"/>
                </a:cubicBezTo>
                <a:cubicBezTo>
                  <a:pt x="252" y="40"/>
                  <a:pt x="252" y="40"/>
                  <a:pt x="252" y="40"/>
                </a:cubicBezTo>
                <a:cubicBezTo>
                  <a:pt x="265" y="40"/>
                  <a:pt x="265" y="40"/>
                  <a:pt x="265" y="40"/>
                </a:cubicBezTo>
                <a:cubicBezTo>
                  <a:pt x="265" y="88"/>
                  <a:pt x="265" y="88"/>
                  <a:pt x="265" y="88"/>
                </a:cubicBezTo>
                <a:cubicBezTo>
                  <a:pt x="265" y="101"/>
                  <a:pt x="270" y="107"/>
                  <a:pt x="281" y="107"/>
                </a:cubicBezTo>
                <a:cubicBezTo>
                  <a:pt x="284" y="107"/>
                  <a:pt x="287" y="106"/>
                  <a:pt x="290" y="104"/>
                </a:cubicBezTo>
                <a:lnTo>
                  <a:pt x="290" y="98"/>
                </a:lnTo>
                <a:close/>
                <a:moveTo>
                  <a:pt x="245" y="0"/>
                </a:moveTo>
                <a:cubicBezTo>
                  <a:pt x="239" y="0"/>
                  <a:pt x="239" y="0"/>
                  <a:pt x="239" y="0"/>
                </a:cubicBezTo>
                <a:cubicBezTo>
                  <a:pt x="239" y="105"/>
                  <a:pt x="239" y="105"/>
                  <a:pt x="239" y="105"/>
                </a:cubicBezTo>
                <a:cubicBezTo>
                  <a:pt x="245" y="105"/>
                  <a:pt x="245" y="105"/>
                  <a:pt x="245" y="105"/>
                </a:cubicBezTo>
                <a:lnTo>
                  <a:pt x="245" y="0"/>
                </a:lnTo>
                <a:close/>
                <a:moveTo>
                  <a:pt x="224" y="105"/>
                </a:moveTo>
                <a:cubicBezTo>
                  <a:pt x="224" y="34"/>
                  <a:pt x="224" y="34"/>
                  <a:pt x="224" y="34"/>
                </a:cubicBezTo>
                <a:cubicBezTo>
                  <a:pt x="218" y="34"/>
                  <a:pt x="218" y="34"/>
                  <a:pt x="218" y="34"/>
                </a:cubicBezTo>
                <a:cubicBezTo>
                  <a:pt x="218" y="75"/>
                  <a:pt x="218" y="75"/>
                  <a:pt x="218" y="75"/>
                </a:cubicBezTo>
                <a:cubicBezTo>
                  <a:pt x="218" y="83"/>
                  <a:pt x="216" y="89"/>
                  <a:pt x="212" y="94"/>
                </a:cubicBezTo>
                <a:cubicBezTo>
                  <a:pt x="208" y="99"/>
                  <a:pt x="202" y="101"/>
                  <a:pt x="196" y="101"/>
                </a:cubicBezTo>
                <a:cubicBezTo>
                  <a:pt x="189" y="101"/>
                  <a:pt x="184" y="99"/>
                  <a:pt x="181" y="95"/>
                </a:cubicBezTo>
                <a:cubicBezTo>
                  <a:pt x="177" y="90"/>
                  <a:pt x="176" y="83"/>
                  <a:pt x="176" y="74"/>
                </a:cubicBezTo>
                <a:cubicBezTo>
                  <a:pt x="176" y="34"/>
                  <a:pt x="176" y="34"/>
                  <a:pt x="176" y="34"/>
                </a:cubicBezTo>
                <a:cubicBezTo>
                  <a:pt x="169" y="34"/>
                  <a:pt x="169" y="34"/>
                  <a:pt x="169" y="34"/>
                </a:cubicBezTo>
                <a:cubicBezTo>
                  <a:pt x="169" y="75"/>
                  <a:pt x="169" y="75"/>
                  <a:pt x="169" y="75"/>
                </a:cubicBezTo>
                <a:cubicBezTo>
                  <a:pt x="169" y="97"/>
                  <a:pt x="178" y="107"/>
                  <a:pt x="195" y="107"/>
                </a:cubicBezTo>
                <a:cubicBezTo>
                  <a:pt x="205" y="107"/>
                  <a:pt x="213" y="102"/>
                  <a:pt x="218" y="93"/>
                </a:cubicBezTo>
                <a:cubicBezTo>
                  <a:pt x="218" y="93"/>
                  <a:pt x="218" y="93"/>
                  <a:pt x="218" y="93"/>
                </a:cubicBezTo>
                <a:cubicBezTo>
                  <a:pt x="218" y="105"/>
                  <a:pt x="218" y="105"/>
                  <a:pt x="218" y="105"/>
                </a:cubicBezTo>
                <a:lnTo>
                  <a:pt x="224" y="105"/>
                </a:lnTo>
                <a:close/>
                <a:moveTo>
                  <a:pt x="157" y="96"/>
                </a:moveTo>
                <a:cubicBezTo>
                  <a:pt x="151" y="99"/>
                  <a:pt x="145" y="101"/>
                  <a:pt x="138" y="101"/>
                </a:cubicBezTo>
                <a:cubicBezTo>
                  <a:pt x="130" y="101"/>
                  <a:pt x="124" y="99"/>
                  <a:pt x="119" y="93"/>
                </a:cubicBezTo>
                <a:cubicBezTo>
                  <a:pt x="114" y="87"/>
                  <a:pt x="112" y="80"/>
                  <a:pt x="112" y="71"/>
                </a:cubicBezTo>
                <a:cubicBezTo>
                  <a:pt x="112" y="61"/>
                  <a:pt x="115" y="53"/>
                  <a:pt x="120" y="47"/>
                </a:cubicBezTo>
                <a:cubicBezTo>
                  <a:pt x="125" y="41"/>
                  <a:pt x="132" y="38"/>
                  <a:pt x="140" y="38"/>
                </a:cubicBezTo>
                <a:cubicBezTo>
                  <a:pt x="146" y="38"/>
                  <a:pt x="152" y="40"/>
                  <a:pt x="157" y="43"/>
                </a:cubicBezTo>
                <a:cubicBezTo>
                  <a:pt x="157" y="36"/>
                  <a:pt x="157" y="36"/>
                  <a:pt x="157" y="36"/>
                </a:cubicBezTo>
                <a:cubicBezTo>
                  <a:pt x="152" y="34"/>
                  <a:pt x="147" y="32"/>
                  <a:pt x="141" y="32"/>
                </a:cubicBezTo>
                <a:cubicBezTo>
                  <a:pt x="131" y="32"/>
                  <a:pt x="122" y="36"/>
                  <a:pt x="115" y="43"/>
                </a:cubicBezTo>
                <a:cubicBezTo>
                  <a:pt x="109" y="51"/>
                  <a:pt x="105" y="60"/>
                  <a:pt x="105" y="71"/>
                </a:cubicBezTo>
                <a:cubicBezTo>
                  <a:pt x="105" y="82"/>
                  <a:pt x="108" y="91"/>
                  <a:pt x="114" y="97"/>
                </a:cubicBezTo>
                <a:cubicBezTo>
                  <a:pt x="120" y="104"/>
                  <a:pt x="128" y="107"/>
                  <a:pt x="138" y="107"/>
                </a:cubicBezTo>
                <a:cubicBezTo>
                  <a:pt x="145" y="107"/>
                  <a:pt x="151" y="106"/>
                  <a:pt x="157" y="102"/>
                </a:cubicBezTo>
                <a:lnTo>
                  <a:pt x="157" y="96"/>
                </a:lnTo>
                <a:close/>
                <a:moveTo>
                  <a:pt x="91" y="67"/>
                </a:moveTo>
                <a:cubicBezTo>
                  <a:pt x="91" y="74"/>
                  <a:pt x="91" y="74"/>
                  <a:pt x="91" y="74"/>
                </a:cubicBezTo>
                <a:cubicBezTo>
                  <a:pt x="91" y="82"/>
                  <a:pt x="89" y="89"/>
                  <a:pt x="84" y="94"/>
                </a:cubicBezTo>
                <a:cubicBezTo>
                  <a:pt x="80" y="99"/>
                  <a:pt x="74" y="101"/>
                  <a:pt x="67" y="101"/>
                </a:cubicBezTo>
                <a:cubicBezTo>
                  <a:pt x="62" y="101"/>
                  <a:pt x="58" y="100"/>
                  <a:pt x="56" y="97"/>
                </a:cubicBezTo>
                <a:cubicBezTo>
                  <a:pt x="53" y="95"/>
                  <a:pt x="51" y="91"/>
                  <a:pt x="51" y="87"/>
                </a:cubicBezTo>
                <a:cubicBezTo>
                  <a:pt x="51" y="81"/>
                  <a:pt x="53" y="78"/>
                  <a:pt x="56" y="75"/>
                </a:cubicBezTo>
                <a:cubicBezTo>
                  <a:pt x="59" y="73"/>
                  <a:pt x="64" y="71"/>
                  <a:pt x="72" y="70"/>
                </a:cubicBezTo>
                <a:lnTo>
                  <a:pt x="91" y="67"/>
                </a:lnTo>
                <a:close/>
                <a:moveTo>
                  <a:pt x="98" y="105"/>
                </a:moveTo>
                <a:cubicBezTo>
                  <a:pt x="98" y="59"/>
                  <a:pt x="98" y="59"/>
                  <a:pt x="98" y="59"/>
                </a:cubicBezTo>
                <a:cubicBezTo>
                  <a:pt x="98" y="50"/>
                  <a:pt x="96" y="44"/>
                  <a:pt x="92" y="39"/>
                </a:cubicBezTo>
                <a:cubicBezTo>
                  <a:pt x="88" y="35"/>
                  <a:pt x="82" y="32"/>
                  <a:pt x="75" y="32"/>
                </a:cubicBezTo>
                <a:cubicBezTo>
                  <a:pt x="71" y="32"/>
                  <a:pt x="66" y="33"/>
                  <a:pt x="62" y="35"/>
                </a:cubicBezTo>
                <a:cubicBezTo>
                  <a:pt x="57" y="36"/>
                  <a:pt x="54" y="38"/>
                  <a:pt x="51" y="40"/>
                </a:cubicBezTo>
                <a:cubicBezTo>
                  <a:pt x="51" y="48"/>
                  <a:pt x="51" y="48"/>
                  <a:pt x="51" y="48"/>
                </a:cubicBezTo>
                <a:cubicBezTo>
                  <a:pt x="59" y="41"/>
                  <a:pt x="66" y="38"/>
                  <a:pt x="74" y="38"/>
                </a:cubicBezTo>
                <a:cubicBezTo>
                  <a:pt x="85" y="38"/>
                  <a:pt x="91" y="46"/>
                  <a:pt x="91" y="61"/>
                </a:cubicBezTo>
                <a:cubicBezTo>
                  <a:pt x="69" y="65"/>
                  <a:pt x="69" y="65"/>
                  <a:pt x="69" y="65"/>
                </a:cubicBezTo>
                <a:cubicBezTo>
                  <a:pt x="53" y="67"/>
                  <a:pt x="45" y="75"/>
                  <a:pt x="45" y="87"/>
                </a:cubicBezTo>
                <a:cubicBezTo>
                  <a:pt x="45" y="93"/>
                  <a:pt x="47" y="98"/>
                  <a:pt x="51" y="101"/>
                </a:cubicBezTo>
                <a:cubicBezTo>
                  <a:pt x="54" y="105"/>
                  <a:pt x="60" y="107"/>
                  <a:pt x="67" y="107"/>
                </a:cubicBezTo>
                <a:cubicBezTo>
                  <a:pt x="72" y="107"/>
                  <a:pt x="77" y="106"/>
                  <a:pt x="81" y="103"/>
                </a:cubicBezTo>
                <a:cubicBezTo>
                  <a:pt x="85" y="100"/>
                  <a:pt x="89" y="96"/>
                  <a:pt x="91" y="91"/>
                </a:cubicBezTo>
                <a:cubicBezTo>
                  <a:pt x="91" y="91"/>
                  <a:pt x="91" y="91"/>
                  <a:pt x="91" y="91"/>
                </a:cubicBezTo>
                <a:cubicBezTo>
                  <a:pt x="91" y="105"/>
                  <a:pt x="91" y="105"/>
                  <a:pt x="91" y="105"/>
                </a:cubicBezTo>
                <a:lnTo>
                  <a:pt x="98" y="105"/>
                </a:lnTo>
                <a:close/>
                <a:moveTo>
                  <a:pt x="47" y="12"/>
                </a:moveTo>
                <a:cubicBezTo>
                  <a:pt x="47" y="6"/>
                  <a:pt x="47" y="6"/>
                  <a:pt x="47" y="6"/>
                </a:cubicBezTo>
                <a:cubicBezTo>
                  <a:pt x="0" y="6"/>
                  <a:pt x="0" y="6"/>
                  <a:pt x="0" y="6"/>
                </a:cubicBezTo>
                <a:cubicBezTo>
                  <a:pt x="0" y="105"/>
                  <a:pt x="0" y="105"/>
                  <a:pt x="0" y="105"/>
                </a:cubicBezTo>
                <a:cubicBezTo>
                  <a:pt x="7" y="105"/>
                  <a:pt x="7" y="105"/>
                  <a:pt x="7" y="105"/>
                </a:cubicBezTo>
                <a:cubicBezTo>
                  <a:pt x="7" y="59"/>
                  <a:pt x="7" y="59"/>
                  <a:pt x="7" y="59"/>
                </a:cubicBezTo>
                <a:cubicBezTo>
                  <a:pt x="44" y="59"/>
                  <a:pt x="44" y="59"/>
                  <a:pt x="44" y="59"/>
                </a:cubicBezTo>
                <a:cubicBezTo>
                  <a:pt x="44" y="53"/>
                  <a:pt x="44" y="53"/>
                  <a:pt x="44" y="53"/>
                </a:cubicBezTo>
                <a:cubicBezTo>
                  <a:pt x="7" y="53"/>
                  <a:pt x="7" y="53"/>
                  <a:pt x="7" y="53"/>
                </a:cubicBezTo>
                <a:cubicBezTo>
                  <a:pt x="7" y="12"/>
                  <a:pt x="7" y="12"/>
                  <a:pt x="7" y="12"/>
                </a:cubicBezTo>
                <a:lnTo>
                  <a:pt x="47"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a:spLocks noChangeArrowheads="1"/>
          </p:cNvSpPr>
          <p:nvPr userDrawn="1"/>
        </p:nvSpPr>
        <p:spPr bwMode="auto">
          <a:xfrm>
            <a:off x="-2396" y="699668"/>
            <a:ext cx="1130300" cy="1860550"/>
          </a:xfrm>
          <a:prstGeom prst="rect">
            <a:avLst/>
          </a:prstGeom>
          <a:solidFill>
            <a:srgbClr val="E90C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3"/>
          <p:cNvSpPr>
            <a:spLocks/>
          </p:cNvSpPr>
          <p:nvPr userDrawn="1"/>
        </p:nvSpPr>
        <p:spPr bwMode="auto">
          <a:xfrm>
            <a:off x="-2395" y="1069557"/>
            <a:ext cx="860425" cy="1231900"/>
          </a:xfrm>
          <a:custGeom>
            <a:avLst/>
            <a:gdLst>
              <a:gd name="connsiteX0" fmla="*/ 1193800 w 2054225"/>
              <a:gd name="connsiteY0" fmla="*/ 147639 h 1379539"/>
              <a:gd name="connsiteX1" fmla="*/ 1209130 w 2054225"/>
              <a:gd name="connsiteY1" fmla="*/ 147639 h 1379539"/>
              <a:gd name="connsiteX2" fmla="*/ 1906588 w 2054225"/>
              <a:gd name="connsiteY2" fmla="*/ 147639 h 1379539"/>
              <a:gd name="connsiteX3" fmla="*/ 2054225 w 2054225"/>
              <a:gd name="connsiteY3" fmla="*/ 320105 h 1379539"/>
              <a:gd name="connsiteX4" fmla="*/ 2054225 w 2054225"/>
              <a:gd name="connsiteY4" fmla="*/ 899098 h 1379539"/>
              <a:gd name="connsiteX5" fmla="*/ 1906588 w 2054225"/>
              <a:gd name="connsiteY5" fmla="*/ 1071564 h 1379539"/>
              <a:gd name="connsiteX6" fmla="*/ 1574403 w 2054225"/>
              <a:gd name="connsiteY6" fmla="*/ 1071564 h 1379539"/>
              <a:gd name="connsiteX7" fmla="*/ 1685131 w 2054225"/>
              <a:gd name="connsiteY7" fmla="*/ 1379539 h 1379539"/>
              <a:gd name="connsiteX8" fmla="*/ 1205309 w 2054225"/>
              <a:gd name="connsiteY8" fmla="*/ 1071564 h 1379539"/>
              <a:gd name="connsiteX9" fmla="*/ 1201849 w 2054225"/>
              <a:gd name="connsiteY9" fmla="*/ 1071564 h 1379539"/>
              <a:gd name="connsiteX10" fmla="*/ 1193800 w 2054225"/>
              <a:gd name="connsiteY10" fmla="*/ 1071564 h 1379539"/>
              <a:gd name="connsiteX11" fmla="*/ 0 w 2054225"/>
              <a:gd name="connsiteY11" fmla="*/ 0 h 1379539"/>
              <a:gd name="connsiteX12" fmla="*/ 1193800 w 2054225"/>
              <a:gd name="connsiteY12" fmla="*/ 0 h 1379539"/>
              <a:gd name="connsiteX13" fmla="*/ 1193800 w 2054225"/>
              <a:gd name="connsiteY13" fmla="*/ 147639 h 1379539"/>
              <a:gd name="connsiteX14" fmla="*/ 1148080 w 2054225"/>
              <a:gd name="connsiteY14" fmla="*/ 147639 h 1379539"/>
              <a:gd name="connsiteX15" fmla="*/ 983853 w 2054225"/>
              <a:gd name="connsiteY15" fmla="*/ 147639 h 1379539"/>
              <a:gd name="connsiteX16" fmla="*/ 823912 w 2054225"/>
              <a:gd name="connsiteY16" fmla="*/ 320105 h 1379539"/>
              <a:gd name="connsiteX17" fmla="*/ 823912 w 2054225"/>
              <a:gd name="connsiteY17" fmla="*/ 899098 h 1379539"/>
              <a:gd name="connsiteX18" fmla="*/ 983853 w 2054225"/>
              <a:gd name="connsiteY18" fmla="*/ 1071564 h 1379539"/>
              <a:gd name="connsiteX19" fmla="*/ 1177627 w 2054225"/>
              <a:gd name="connsiteY19" fmla="*/ 1071564 h 1379539"/>
              <a:gd name="connsiteX20" fmla="*/ 1193800 w 2054225"/>
              <a:gd name="connsiteY20" fmla="*/ 1071564 h 1379539"/>
              <a:gd name="connsiteX21" fmla="*/ 1193800 w 2054225"/>
              <a:gd name="connsiteY21" fmla="*/ 1203745 h 1379539"/>
              <a:gd name="connsiteX22" fmla="*/ 0 w 2054225"/>
              <a:gd name="connsiteY22" fmla="*/ 1203745 h 1379539"/>
              <a:gd name="connsiteX0" fmla="*/ 1193800 w 2054225"/>
              <a:gd name="connsiteY0" fmla="*/ 147639 h 1379539"/>
              <a:gd name="connsiteX1" fmla="*/ 1209130 w 2054225"/>
              <a:gd name="connsiteY1" fmla="*/ 147639 h 1379539"/>
              <a:gd name="connsiteX2" fmla="*/ 1906588 w 2054225"/>
              <a:gd name="connsiteY2" fmla="*/ 147639 h 1379539"/>
              <a:gd name="connsiteX3" fmla="*/ 2054225 w 2054225"/>
              <a:gd name="connsiteY3" fmla="*/ 320105 h 1379539"/>
              <a:gd name="connsiteX4" fmla="*/ 2054225 w 2054225"/>
              <a:gd name="connsiteY4" fmla="*/ 899098 h 1379539"/>
              <a:gd name="connsiteX5" fmla="*/ 1906588 w 2054225"/>
              <a:gd name="connsiteY5" fmla="*/ 1071564 h 1379539"/>
              <a:gd name="connsiteX6" fmla="*/ 1574403 w 2054225"/>
              <a:gd name="connsiteY6" fmla="*/ 1071564 h 1379539"/>
              <a:gd name="connsiteX7" fmla="*/ 1685131 w 2054225"/>
              <a:gd name="connsiteY7" fmla="*/ 1379539 h 1379539"/>
              <a:gd name="connsiteX8" fmla="*/ 1205309 w 2054225"/>
              <a:gd name="connsiteY8" fmla="*/ 1071564 h 1379539"/>
              <a:gd name="connsiteX9" fmla="*/ 1201849 w 2054225"/>
              <a:gd name="connsiteY9" fmla="*/ 1071564 h 1379539"/>
              <a:gd name="connsiteX10" fmla="*/ 1193800 w 2054225"/>
              <a:gd name="connsiteY10" fmla="*/ 1071564 h 1379539"/>
              <a:gd name="connsiteX11" fmla="*/ 1193800 w 2054225"/>
              <a:gd name="connsiteY11" fmla="*/ 147639 h 1379539"/>
              <a:gd name="connsiteX12" fmla="*/ 0 w 2054225"/>
              <a:gd name="connsiteY12" fmla="*/ 1203745 h 1379539"/>
              <a:gd name="connsiteX13" fmla="*/ 1193800 w 2054225"/>
              <a:gd name="connsiteY13" fmla="*/ 0 h 1379539"/>
              <a:gd name="connsiteX14" fmla="*/ 1193800 w 2054225"/>
              <a:gd name="connsiteY14" fmla="*/ 147639 h 1379539"/>
              <a:gd name="connsiteX15" fmla="*/ 1148080 w 2054225"/>
              <a:gd name="connsiteY15" fmla="*/ 147639 h 1379539"/>
              <a:gd name="connsiteX16" fmla="*/ 983853 w 2054225"/>
              <a:gd name="connsiteY16" fmla="*/ 147639 h 1379539"/>
              <a:gd name="connsiteX17" fmla="*/ 823912 w 2054225"/>
              <a:gd name="connsiteY17" fmla="*/ 320105 h 1379539"/>
              <a:gd name="connsiteX18" fmla="*/ 823912 w 2054225"/>
              <a:gd name="connsiteY18" fmla="*/ 899098 h 1379539"/>
              <a:gd name="connsiteX19" fmla="*/ 983853 w 2054225"/>
              <a:gd name="connsiteY19" fmla="*/ 1071564 h 1379539"/>
              <a:gd name="connsiteX20" fmla="*/ 1177627 w 2054225"/>
              <a:gd name="connsiteY20" fmla="*/ 1071564 h 1379539"/>
              <a:gd name="connsiteX21" fmla="*/ 1193800 w 2054225"/>
              <a:gd name="connsiteY21" fmla="*/ 1071564 h 1379539"/>
              <a:gd name="connsiteX22" fmla="*/ 1193800 w 2054225"/>
              <a:gd name="connsiteY22" fmla="*/ 1203745 h 1379539"/>
              <a:gd name="connsiteX23" fmla="*/ 0 w 2054225"/>
              <a:gd name="connsiteY23" fmla="*/ 1203745 h 1379539"/>
              <a:gd name="connsiteX0" fmla="*/ 369888 w 1230313"/>
              <a:gd name="connsiteY0" fmla="*/ 147639 h 1379539"/>
              <a:gd name="connsiteX1" fmla="*/ 385218 w 1230313"/>
              <a:gd name="connsiteY1" fmla="*/ 147639 h 1379539"/>
              <a:gd name="connsiteX2" fmla="*/ 1082676 w 1230313"/>
              <a:gd name="connsiteY2" fmla="*/ 147639 h 1379539"/>
              <a:gd name="connsiteX3" fmla="*/ 1230313 w 1230313"/>
              <a:gd name="connsiteY3" fmla="*/ 320105 h 1379539"/>
              <a:gd name="connsiteX4" fmla="*/ 1230313 w 1230313"/>
              <a:gd name="connsiteY4" fmla="*/ 899098 h 1379539"/>
              <a:gd name="connsiteX5" fmla="*/ 1082676 w 1230313"/>
              <a:gd name="connsiteY5" fmla="*/ 1071564 h 1379539"/>
              <a:gd name="connsiteX6" fmla="*/ 750491 w 1230313"/>
              <a:gd name="connsiteY6" fmla="*/ 1071564 h 1379539"/>
              <a:gd name="connsiteX7" fmla="*/ 861219 w 1230313"/>
              <a:gd name="connsiteY7" fmla="*/ 1379539 h 1379539"/>
              <a:gd name="connsiteX8" fmla="*/ 381397 w 1230313"/>
              <a:gd name="connsiteY8" fmla="*/ 1071564 h 1379539"/>
              <a:gd name="connsiteX9" fmla="*/ 377937 w 1230313"/>
              <a:gd name="connsiteY9" fmla="*/ 1071564 h 1379539"/>
              <a:gd name="connsiteX10" fmla="*/ 369888 w 1230313"/>
              <a:gd name="connsiteY10" fmla="*/ 1071564 h 1379539"/>
              <a:gd name="connsiteX11" fmla="*/ 369888 w 1230313"/>
              <a:gd name="connsiteY11" fmla="*/ 147639 h 1379539"/>
              <a:gd name="connsiteX12" fmla="*/ 369888 w 1230313"/>
              <a:gd name="connsiteY12" fmla="*/ 1203745 h 1379539"/>
              <a:gd name="connsiteX13" fmla="*/ 369888 w 1230313"/>
              <a:gd name="connsiteY13" fmla="*/ 0 h 1379539"/>
              <a:gd name="connsiteX14" fmla="*/ 369888 w 1230313"/>
              <a:gd name="connsiteY14" fmla="*/ 147639 h 1379539"/>
              <a:gd name="connsiteX15" fmla="*/ 324168 w 1230313"/>
              <a:gd name="connsiteY15" fmla="*/ 147639 h 1379539"/>
              <a:gd name="connsiteX16" fmla="*/ 159941 w 1230313"/>
              <a:gd name="connsiteY16" fmla="*/ 147639 h 1379539"/>
              <a:gd name="connsiteX17" fmla="*/ 0 w 1230313"/>
              <a:gd name="connsiteY17" fmla="*/ 320105 h 1379539"/>
              <a:gd name="connsiteX18" fmla="*/ 0 w 1230313"/>
              <a:gd name="connsiteY18" fmla="*/ 899098 h 1379539"/>
              <a:gd name="connsiteX19" fmla="*/ 159941 w 1230313"/>
              <a:gd name="connsiteY19" fmla="*/ 1071564 h 1379539"/>
              <a:gd name="connsiteX20" fmla="*/ 353715 w 1230313"/>
              <a:gd name="connsiteY20" fmla="*/ 1071564 h 1379539"/>
              <a:gd name="connsiteX21" fmla="*/ 369888 w 1230313"/>
              <a:gd name="connsiteY21" fmla="*/ 1071564 h 1379539"/>
              <a:gd name="connsiteX22" fmla="*/ 369888 w 1230313"/>
              <a:gd name="connsiteY22" fmla="*/ 1203745 h 1379539"/>
              <a:gd name="connsiteX0" fmla="*/ 369888 w 1230313"/>
              <a:gd name="connsiteY0" fmla="*/ 147639 h 1379539"/>
              <a:gd name="connsiteX1" fmla="*/ 385218 w 1230313"/>
              <a:gd name="connsiteY1" fmla="*/ 147639 h 1379539"/>
              <a:gd name="connsiteX2" fmla="*/ 1082676 w 1230313"/>
              <a:gd name="connsiteY2" fmla="*/ 147639 h 1379539"/>
              <a:gd name="connsiteX3" fmla="*/ 1230313 w 1230313"/>
              <a:gd name="connsiteY3" fmla="*/ 320105 h 1379539"/>
              <a:gd name="connsiteX4" fmla="*/ 1230313 w 1230313"/>
              <a:gd name="connsiteY4" fmla="*/ 899098 h 1379539"/>
              <a:gd name="connsiteX5" fmla="*/ 1082676 w 1230313"/>
              <a:gd name="connsiteY5" fmla="*/ 1071564 h 1379539"/>
              <a:gd name="connsiteX6" fmla="*/ 750491 w 1230313"/>
              <a:gd name="connsiteY6" fmla="*/ 1071564 h 1379539"/>
              <a:gd name="connsiteX7" fmla="*/ 861219 w 1230313"/>
              <a:gd name="connsiteY7" fmla="*/ 1379539 h 1379539"/>
              <a:gd name="connsiteX8" fmla="*/ 381397 w 1230313"/>
              <a:gd name="connsiteY8" fmla="*/ 1071564 h 1379539"/>
              <a:gd name="connsiteX9" fmla="*/ 377937 w 1230313"/>
              <a:gd name="connsiteY9" fmla="*/ 1071564 h 1379539"/>
              <a:gd name="connsiteX10" fmla="*/ 369888 w 1230313"/>
              <a:gd name="connsiteY10" fmla="*/ 1071564 h 1379539"/>
              <a:gd name="connsiteX11" fmla="*/ 369888 w 1230313"/>
              <a:gd name="connsiteY11" fmla="*/ 147639 h 1379539"/>
              <a:gd name="connsiteX12" fmla="*/ 369888 w 1230313"/>
              <a:gd name="connsiteY12" fmla="*/ 1203745 h 1379539"/>
              <a:gd name="connsiteX13" fmla="*/ 369888 w 1230313"/>
              <a:gd name="connsiteY13" fmla="*/ 0 h 1379539"/>
              <a:gd name="connsiteX14" fmla="*/ 369888 w 1230313"/>
              <a:gd name="connsiteY14" fmla="*/ 147639 h 1379539"/>
              <a:gd name="connsiteX15" fmla="*/ 159941 w 1230313"/>
              <a:gd name="connsiteY15" fmla="*/ 147639 h 1379539"/>
              <a:gd name="connsiteX16" fmla="*/ 0 w 1230313"/>
              <a:gd name="connsiteY16" fmla="*/ 320105 h 1379539"/>
              <a:gd name="connsiteX17" fmla="*/ 0 w 1230313"/>
              <a:gd name="connsiteY17" fmla="*/ 899098 h 1379539"/>
              <a:gd name="connsiteX18" fmla="*/ 159941 w 1230313"/>
              <a:gd name="connsiteY18" fmla="*/ 1071564 h 1379539"/>
              <a:gd name="connsiteX19" fmla="*/ 353715 w 1230313"/>
              <a:gd name="connsiteY19" fmla="*/ 1071564 h 1379539"/>
              <a:gd name="connsiteX20" fmla="*/ 369888 w 1230313"/>
              <a:gd name="connsiteY20" fmla="*/ 1071564 h 1379539"/>
              <a:gd name="connsiteX21" fmla="*/ 369888 w 1230313"/>
              <a:gd name="connsiteY21" fmla="*/ 1203745 h 1379539"/>
              <a:gd name="connsiteX0" fmla="*/ 369888 w 1230313"/>
              <a:gd name="connsiteY0" fmla="*/ 0 h 1231900"/>
              <a:gd name="connsiteX1" fmla="*/ 385218 w 1230313"/>
              <a:gd name="connsiteY1" fmla="*/ 0 h 1231900"/>
              <a:gd name="connsiteX2" fmla="*/ 1082676 w 1230313"/>
              <a:gd name="connsiteY2" fmla="*/ 0 h 1231900"/>
              <a:gd name="connsiteX3" fmla="*/ 1230313 w 1230313"/>
              <a:gd name="connsiteY3" fmla="*/ 172466 h 1231900"/>
              <a:gd name="connsiteX4" fmla="*/ 1230313 w 1230313"/>
              <a:gd name="connsiteY4" fmla="*/ 751459 h 1231900"/>
              <a:gd name="connsiteX5" fmla="*/ 1082676 w 1230313"/>
              <a:gd name="connsiteY5" fmla="*/ 923925 h 1231900"/>
              <a:gd name="connsiteX6" fmla="*/ 750491 w 1230313"/>
              <a:gd name="connsiteY6" fmla="*/ 923925 h 1231900"/>
              <a:gd name="connsiteX7" fmla="*/ 861219 w 1230313"/>
              <a:gd name="connsiteY7" fmla="*/ 1231900 h 1231900"/>
              <a:gd name="connsiteX8" fmla="*/ 381397 w 1230313"/>
              <a:gd name="connsiteY8" fmla="*/ 923925 h 1231900"/>
              <a:gd name="connsiteX9" fmla="*/ 377937 w 1230313"/>
              <a:gd name="connsiteY9" fmla="*/ 923925 h 1231900"/>
              <a:gd name="connsiteX10" fmla="*/ 369888 w 1230313"/>
              <a:gd name="connsiteY10" fmla="*/ 923925 h 1231900"/>
              <a:gd name="connsiteX11" fmla="*/ 369888 w 1230313"/>
              <a:gd name="connsiteY11" fmla="*/ 0 h 1231900"/>
              <a:gd name="connsiteX12" fmla="*/ 369888 w 1230313"/>
              <a:gd name="connsiteY12" fmla="*/ 1056106 h 1231900"/>
              <a:gd name="connsiteX13" fmla="*/ 369888 w 1230313"/>
              <a:gd name="connsiteY13" fmla="*/ 0 h 1231900"/>
              <a:gd name="connsiteX14" fmla="*/ 159941 w 1230313"/>
              <a:gd name="connsiteY14" fmla="*/ 0 h 1231900"/>
              <a:gd name="connsiteX15" fmla="*/ 0 w 1230313"/>
              <a:gd name="connsiteY15" fmla="*/ 172466 h 1231900"/>
              <a:gd name="connsiteX16" fmla="*/ 0 w 1230313"/>
              <a:gd name="connsiteY16" fmla="*/ 751459 h 1231900"/>
              <a:gd name="connsiteX17" fmla="*/ 159941 w 1230313"/>
              <a:gd name="connsiteY17" fmla="*/ 923925 h 1231900"/>
              <a:gd name="connsiteX18" fmla="*/ 353715 w 1230313"/>
              <a:gd name="connsiteY18" fmla="*/ 923925 h 1231900"/>
              <a:gd name="connsiteX19" fmla="*/ 369888 w 1230313"/>
              <a:gd name="connsiteY19" fmla="*/ 923925 h 1231900"/>
              <a:gd name="connsiteX20" fmla="*/ 369888 w 1230313"/>
              <a:gd name="connsiteY20" fmla="*/ 1056106 h 1231900"/>
              <a:gd name="connsiteX0" fmla="*/ 369888 w 1230313"/>
              <a:gd name="connsiteY0" fmla="*/ 0 h 1231900"/>
              <a:gd name="connsiteX1" fmla="*/ 385218 w 1230313"/>
              <a:gd name="connsiteY1" fmla="*/ 0 h 1231900"/>
              <a:gd name="connsiteX2" fmla="*/ 1082676 w 1230313"/>
              <a:gd name="connsiteY2" fmla="*/ 0 h 1231900"/>
              <a:gd name="connsiteX3" fmla="*/ 1230313 w 1230313"/>
              <a:gd name="connsiteY3" fmla="*/ 172466 h 1231900"/>
              <a:gd name="connsiteX4" fmla="*/ 1230313 w 1230313"/>
              <a:gd name="connsiteY4" fmla="*/ 751459 h 1231900"/>
              <a:gd name="connsiteX5" fmla="*/ 1082676 w 1230313"/>
              <a:gd name="connsiteY5" fmla="*/ 923925 h 1231900"/>
              <a:gd name="connsiteX6" fmla="*/ 750491 w 1230313"/>
              <a:gd name="connsiteY6" fmla="*/ 923925 h 1231900"/>
              <a:gd name="connsiteX7" fmla="*/ 861219 w 1230313"/>
              <a:gd name="connsiteY7" fmla="*/ 1231900 h 1231900"/>
              <a:gd name="connsiteX8" fmla="*/ 381397 w 1230313"/>
              <a:gd name="connsiteY8" fmla="*/ 923925 h 1231900"/>
              <a:gd name="connsiteX9" fmla="*/ 377937 w 1230313"/>
              <a:gd name="connsiteY9" fmla="*/ 923925 h 1231900"/>
              <a:gd name="connsiteX10" fmla="*/ 369888 w 1230313"/>
              <a:gd name="connsiteY10" fmla="*/ 923925 h 1231900"/>
              <a:gd name="connsiteX11" fmla="*/ 369888 w 1230313"/>
              <a:gd name="connsiteY11" fmla="*/ 0 h 1231900"/>
              <a:gd name="connsiteX12" fmla="*/ 369888 w 1230313"/>
              <a:gd name="connsiteY12" fmla="*/ 923925 h 1231900"/>
              <a:gd name="connsiteX13" fmla="*/ 369888 w 1230313"/>
              <a:gd name="connsiteY13" fmla="*/ 0 h 1231900"/>
              <a:gd name="connsiteX14" fmla="*/ 159941 w 1230313"/>
              <a:gd name="connsiteY14" fmla="*/ 0 h 1231900"/>
              <a:gd name="connsiteX15" fmla="*/ 0 w 1230313"/>
              <a:gd name="connsiteY15" fmla="*/ 172466 h 1231900"/>
              <a:gd name="connsiteX16" fmla="*/ 0 w 1230313"/>
              <a:gd name="connsiteY16" fmla="*/ 751459 h 1231900"/>
              <a:gd name="connsiteX17" fmla="*/ 159941 w 1230313"/>
              <a:gd name="connsiteY17" fmla="*/ 923925 h 1231900"/>
              <a:gd name="connsiteX18" fmla="*/ 353715 w 1230313"/>
              <a:gd name="connsiteY18" fmla="*/ 923925 h 1231900"/>
              <a:gd name="connsiteX19" fmla="*/ 369888 w 1230313"/>
              <a:gd name="connsiteY19" fmla="*/ 923925 h 1231900"/>
              <a:gd name="connsiteX0" fmla="*/ 369888 w 1230313"/>
              <a:gd name="connsiteY0" fmla="*/ 0 h 1231900"/>
              <a:gd name="connsiteX1" fmla="*/ 385218 w 1230313"/>
              <a:gd name="connsiteY1" fmla="*/ 0 h 1231900"/>
              <a:gd name="connsiteX2" fmla="*/ 1082676 w 1230313"/>
              <a:gd name="connsiteY2" fmla="*/ 0 h 1231900"/>
              <a:gd name="connsiteX3" fmla="*/ 1230313 w 1230313"/>
              <a:gd name="connsiteY3" fmla="*/ 172466 h 1231900"/>
              <a:gd name="connsiteX4" fmla="*/ 1230313 w 1230313"/>
              <a:gd name="connsiteY4" fmla="*/ 751459 h 1231900"/>
              <a:gd name="connsiteX5" fmla="*/ 1082676 w 1230313"/>
              <a:gd name="connsiteY5" fmla="*/ 923925 h 1231900"/>
              <a:gd name="connsiteX6" fmla="*/ 750491 w 1230313"/>
              <a:gd name="connsiteY6" fmla="*/ 923925 h 1231900"/>
              <a:gd name="connsiteX7" fmla="*/ 861219 w 1230313"/>
              <a:gd name="connsiteY7" fmla="*/ 1231900 h 1231900"/>
              <a:gd name="connsiteX8" fmla="*/ 381397 w 1230313"/>
              <a:gd name="connsiteY8" fmla="*/ 923925 h 1231900"/>
              <a:gd name="connsiteX9" fmla="*/ 377937 w 1230313"/>
              <a:gd name="connsiteY9" fmla="*/ 923925 h 1231900"/>
              <a:gd name="connsiteX10" fmla="*/ 369888 w 1230313"/>
              <a:gd name="connsiteY10" fmla="*/ 923925 h 1231900"/>
              <a:gd name="connsiteX11" fmla="*/ 369888 w 1230313"/>
              <a:gd name="connsiteY11" fmla="*/ 0 h 1231900"/>
              <a:gd name="connsiteX12" fmla="*/ 369888 w 1230313"/>
              <a:gd name="connsiteY12" fmla="*/ 923925 h 1231900"/>
              <a:gd name="connsiteX13" fmla="*/ 369888 w 1230313"/>
              <a:gd name="connsiteY13" fmla="*/ 0 h 1231900"/>
              <a:gd name="connsiteX14" fmla="*/ 159941 w 1230313"/>
              <a:gd name="connsiteY14" fmla="*/ 0 h 1231900"/>
              <a:gd name="connsiteX15" fmla="*/ 0 w 1230313"/>
              <a:gd name="connsiteY15" fmla="*/ 172466 h 1231900"/>
              <a:gd name="connsiteX16" fmla="*/ 159941 w 1230313"/>
              <a:gd name="connsiteY16" fmla="*/ 923925 h 1231900"/>
              <a:gd name="connsiteX17" fmla="*/ 353715 w 1230313"/>
              <a:gd name="connsiteY17" fmla="*/ 923925 h 1231900"/>
              <a:gd name="connsiteX18" fmla="*/ 369888 w 1230313"/>
              <a:gd name="connsiteY18" fmla="*/ 923925 h 1231900"/>
              <a:gd name="connsiteX0" fmla="*/ 235190 w 1095615"/>
              <a:gd name="connsiteY0" fmla="*/ 68438 h 1300338"/>
              <a:gd name="connsiteX1" fmla="*/ 250520 w 1095615"/>
              <a:gd name="connsiteY1" fmla="*/ 68438 h 1300338"/>
              <a:gd name="connsiteX2" fmla="*/ 947978 w 1095615"/>
              <a:gd name="connsiteY2" fmla="*/ 68438 h 1300338"/>
              <a:gd name="connsiteX3" fmla="*/ 1095615 w 1095615"/>
              <a:gd name="connsiteY3" fmla="*/ 240904 h 1300338"/>
              <a:gd name="connsiteX4" fmla="*/ 1095615 w 1095615"/>
              <a:gd name="connsiteY4" fmla="*/ 819897 h 1300338"/>
              <a:gd name="connsiteX5" fmla="*/ 947978 w 1095615"/>
              <a:gd name="connsiteY5" fmla="*/ 992363 h 1300338"/>
              <a:gd name="connsiteX6" fmla="*/ 615793 w 1095615"/>
              <a:gd name="connsiteY6" fmla="*/ 992363 h 1300338"/>
              <a:gd name="connsiteX7" fmla="*/ 726521 w 1095615"/>
              <a:gd name="connsiteY7" fmla="*/ 1300338 h 1300338"/>
              <a:gd name="connsiteX8" fmla="*/ 246699 w 1095615"/>
              <a:gd name="connsiteY8" fmla="*/ 992363 h 1300338"/>
              <a:gd name="connsiteX9" fmla="*/ 243239 w 1095615"/>
              <a:gd name="connsiteY9" fmla="*/ 992363 h 1300338"/>
              <a:gd name="connsiteX10" fmla="*/ 235190 w 1095615"/>
              <a:gd name="connsiteY10" fmla="*/ 992363 h 1300338"/>
              <a:gd name="connsiteX11" fmla="*/ 235190 w 1095615"/>
              <a:gd name="connsiteY11" fmla="*/ 68438 h 1300338"/>
              <a:gd name="connsiteX12" fmla="*/ 235190 w 1095615"/>
              <a:gd name="connsiteY12" fmla="*/ 992363 h 1300338"/>
              <a:gd name="connsiteX13" fmla="*/ 235190 w 1095615"/>
              <a:gd name="connsiteY13" fmla="*/ 68438 h 1300338"/>
              <a:gd name="connsiteX14" fmla="*/ 25243 w 1095615"/>
              <a:gd name="connsiteY14" fmla="*/ 68438 h 1300338"/>
              <a:gd name="connsiteX15" fmla="*/ 25243 w 1095615"/>
              <a:gd name="connsiteY15" fmla="*/ 992363 h 1300338"/>
              <a:gd name="connsiteX16" fmla="*/ 219017 w 1095615"/>
              <a:gd name="connsiteY16" fmla="*/ 992363 h 1300338"/>
              <a:gd name="connsiteX17" fmla="*/ 235190 w 1095615"/>
              <a:gd name="connsiteY17" fmla="*/ 992363 h 1300338"/>
              <a:gd name="connsiteX0" fmla="*/ 209988 w 1070413"/>
              <a:gd name="connsiteY0" fmla="*/ 0 h 1231900"/>
              <a:gd name="connsiteX1" fmla="*/ 225318 w 1070413"/>
              <a:gd name="connsiteY1" fmla="*/ 0 h 1231900"/>
              <a:gd name="connsiteX2" fmla="*/ 922776 w 1070413"/>
              <a:gd name="connsiteY2" fmla="*/ 0 h 1231900"/>
              <a:gd name="connsiteX3" fmla="*/ 1070413 w 1070413"/>
              <a:gd name="connsiteY3" fmla="*/ 172466 h 1231900"/>
              <a:gd name="connsiteX4" fmla="*/ 1070413 w 1070413"/>
              <a:gd name="connsiteY4" fmla="*/ 751459 h 1231900"/>
              <a:gd name="connsiteX5" fmla="*/ 922776 w 1070413"/>
              <a:gd name="connsiteY5" fmla="*/ 923925 h 1231900"/>
              <a:gd name="connsiteX6" fmla="*/ 590591 w 1070413"/>
              <a:gd name="connsiteY6" fmla="*/ 923925 h 1231900"/>
              <a:gd name="connsiteX7" fmla="*/ 701319 w 1070413"/>
              <a:gd name="connsiteY7" fmla="*/ 1231900 h 1231900"/>
              <a:gd name="connsiteX8" fmla="*/ 221497 w 1070413"/>
              <a:gd name="connsiteY8" fmla="*/ 923925 h 1231900"/>
              <a:gd name="connsiteX9" fmla="*/ 218037 w 1070413"/>
              <a:gd name="connsiteY9" fmla="*/ 923925 h 1231900"/>
              <a:gd name="connsiteX10" fmla="*/ 209988 w 1070413"/>
              <a:gd name="connsiteY10" fmla="*/ 923925 h 1231900"/>
              <a:gd name="connsiteX11" fmla="*/ 209988 w 1070413"/>
              <a:gd name="connsiteY11" fmla="*/ 0 h 1231900"/>
              <a:gd name="connsiteX12" fmla="*/ 209988 w 1070413"/>
              <a:gd name="connsiteY12" fmla="*/ 923925 h 1231900"/>
              <a:gd name="connsiteX13" fmla="*/ 209988 w 1070413"/>
              <a:gd name="connsiteY13" fmla="*/ 0 h 1231900"/>
              <a:gd name="connsiteX14" fmla="*/ 41 w 1070413"/>
              <a:gd name="connsiteY14" fmla="*/ 923925 h 1231900"/>
              <a:gd name="connsiteX15" fmla="*/ 193815 w 1070413"/>
              <a:gd name="connsiteY15" fmla="*/ 923925 h 1231900"/>
              <a:gd name="connsiteX16" fmla="*/ 209988 w 1070413"/>
              <a:gd name="connsiteY16" fmla="*/ 923925 h 1231900"/>
              <a:gd name="connsiteX0" fmla="*/ 16173 w 876598"/>
              <a:gd name="connsiteY0" fmla="*/ 0 h 1231900"/>
              <a:gd name="connsiteX1" fmla="*/ 31503 w 876598"/>
              <a:gd name="connsiteY1" fmla="*/ 0 h 1231900"/>
              <a:gd name="connsiteX2" fmla="*/ 728961 w 876598"/>
              <a:gd name="connsiteY2" fmla="*/ 0 h 1231900"/>
              <a:gd name="connsiteX3" fmla="*/ 876598 w 876598"/>
              <a:gd name="connsiteY3" fmla="*/ 172466 h 1231900"/>
              <a:gd name="connsiteX4" fmla="*/ 876598 w 876598"/>
              <a:gd name="connsiteY4" fmla="*/ 751459 h 1231900"/>
              <a:gd name="connsiteX5" fmla="*/ 728961 w 876598"/>
              <a:gd name="connsiteY5" fmla="*/ 923925 h 1231900"/>
              <a:gd name="connsiteX6" fmla="*/ 396776 w 876598"/>
              <a:gd name="connsiteY6" fmla="*/ 923925 h 1231900"/>
              <a:gd name="connsiteX7" fmla="*/ 507504 w 876598"/>
              <a:gd name="connsiteY7" fmla="*/ 1231900 h 1231900"/>
              <a:gd name="connsiteX8" fmla="*/ 27682 w 876598"/>
              <a:gd name="connsiteY8" fmla="*/ 923925 h 1231900"/>
              <a:gd name="connsiteX9" fmla="*/ 24222 w 876598"/>
              <a:gd name="connsiteY9" fmla="*/ 923925 h 1231900"/>
              <a:gd name="connsiteX10" fmla="*/ 16173 w 876598"/>
              <a:gd name="connsiteY10" fmla="*/ 923925 h 1231900"/>
              <a:gd name="connsiteX11" fmla="*/ 16173 w 876598"/>
              <a:gd name="connsiteY11" fmla="*/ 0 h 1231900"/>
              <a:gd name="connsiteX12" fmla="*/ 16173 w 876598"/>
              <a:gd name="connsiteY12" fmla="*/ 923925 h 1231900"/>
              <a:gd name="connsiteX13" fmla="*/ 16173 w 876598"/>
              <a:gd name="connsiteY13" fmla="*/ 0 h 1231900"/>
              <a:gd name="connsiteX14" fmla="*/ 0 w 876598"/>
              <a:gd name="connsiteY14" fmla="*/ 923925 h 1231900"/>
              <a:gd name="connsiteX15" fmla="*/ 16173 w 876598"/>
              <a:gd name="connsiteY15" fmla="*/ 923925 h 1231900"/>
              <a:gd name="connsiteX0" fmla="*/ 16173 w 876598"/>
              <a:gd name="connsiteY0" fmla="*/ 0 h 1231900"/>
              <a:gd name="connsiteX1" fmla="*/ 31503 w 876598"/>
              <a:gd name="connsiteY1" fmla="*/ 0 h 1231900"/>
              <a:gd name="connsiteX2" fmla="*/ 728961 w 876598"/>
              <a:gd name="connsiteY2" fmla="*/ 0 h 1231900"/>
              <a:gd name="connsiteX3" fmla="*/ 876598 w 876598"/>
              <a:gd name="connsiteY3" fmla="*/ 172466 h 1231900"/>
              <a:gd name="connsiteX4" fmla="*/ 876598 w 876598"/>
              <a:gd name="connsiteY4" fmla="*/ 751459 h 1231900"/>
              <a:gd name="connsiteX5" fmla="*/ 728961 w 876598"/>
              <a:gd name="connsiteY5" fmla="*/ 923925 h 1231900"/>
              <a:gd name="connsiteX6" fmla="*/ 396776 w 876598"/>
              <a:gd name="connsiteY6" fmla="*/ 923925 h 1231900"/>
              <a:gd name="connsiteX7" fmla="*/ 507504 w 876598"/>
              <a:gd name="connsiteY7" fmla="*/ 1231900 h 1231900"/>
              <a:gd name="connsiteX8" fmla="*/ 27682 w 876598"/>
              <a:gd name="connsiteY8" fmla="*/ 923925 h 1231900"/>
              <a:gd name="connsiteX9" fmla="*/ 24222 w 876598"/>
              <a:gd name="connsiteY9" fmla="*/ 923925 h 1231900"/>
              <a:gd name="connsiteX10" fmla="*/ 16173 w 876598"/>
              <a:gd name="connsiteY10" fmla="*/ 923925 h 1231900"/>
              <a:gd name="connsiteX11" fmla="*/ 16173 w 876598"/>
              <a:gd name="connsiteY11" fmla="*/ 0 h 1231900"/>
              <a:gd name="connsiteX12" fmla="*/ 0 w 876598"/>
              <a:gd name="connsiteY12" fmla="*/ 923925 h 1231900"/>
              <a:gd name="connsiteX13" fmla="*/ 16173 w 876598"/>
              <a:gd name="connsiteY13" fmla="*/ 0 h 1231900"/>
              <a:gd name="connsiteX14" fmla="*/ 0 w 876598"/>
              <a:gd name="connsiteY14" fmla="*/ 923925 h 1231900"/>
              <a:gd name="connsiteX0" fmla="*/ 0 w 860425"/>
              <a:gd name="connsiteY0" fmla="*/ 0 h 1231900"/>
              <a:gd name="connsiteX1" fmla="*/ 15330 w 860425"/>
              <a:gd name="connsiteY1" fmla="*/ 0 h 1231900"/>
              <a:gd name="connsiteX2" fmla="*/ 712788 w 860425"/>
              <a:gd name="connsiteY2" fmla="*/ 0 h 1231900"/>
              <a:gd name="connsiteX3" fmla="*/ 860425 w 860425"/>
              <a:gd name="connsiteY3" fmla="*/ 172466 h 1231900"/>
              <a:gd name="connsiteX4" fmla="*/ 860425 w 860425"/>
              <a:gd name="connsiteY4" fmla="*/ 751459 h 1231900"/>
              <a:gd name="connsiteX5" fmla="*/ 712788 w 860425"/>
              <a:gd name="connsiteY5" fmla="*/ 923925 h 1231900"/>
              <a:gd name="connsiteX6" fmla="*/ 380603 w 860425"/>
              <a:gd name="connsiteY6" fmla="*/ 923925 h 1231900"/>
              <a:gd name="connsiteX7" fmla="*/ 491331 w 860425"/>
              <a:gd name="connsiteY7" fmla="*/ 1231900 h 1231900"/>
              <a:gd name="connsiteX8" fmla="*/ 11509 w 860425"/>
              <a:gd name="connsiteY8" fmla="*/ 923925 h 1231900"/>
              <a:gd name="connsiteX9" fmla="*/ 8049 w 860425"/>
              <a:gd name="connsiteY9" fmla="*/ 923925 h 1231900"/>
              <a:gd name="connsiteX10" fmla="*/ 0 w 860425"/>
              <a:gd name="connsiteY10" fmla="*/ 923925 h 1231900"/>
              <a:gd name="connsiteX11" fmla="*/ 0 w 860425"/>
              <a:gd name="connsiteY11" fmla="*/ 0 h 123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425" h="1231900">
                <a:moveTo>
                  <a:pt x="0" y="0"/>
                </a:moveTo>
                <a:lnTo>
                  <a:pt x="15330" y="0"/>
                </a:lnTo>
                <a:lnTo>
                  <a:pt x="712788" y="0"/>
                </a:lnTo>
                <a:cubicBezTo>
                  <a:pt x="786606" y="0"/>
                  <a:pt x="860425" y="73914"/>
                  <a:pt x="860425" y="172466"/>
                </a:cubicBezTo>
                <a:lnTo>
                  <a:pt x="860425" y="751459"/>
                </a:lnTo>
                <a:cubicBezTo>
                  <a:pt x="860425" y="850011"/>
                  <a:pt x="786606" y="923925"/>
                  <a:pt x="712788" y="923925"/>
                </a:cubicBezTo>
                <a:lnTo>
                  <a:pt x="380603" y="923925"/>
                </a:lnTo>
                <a:lnTo>
                  <a:pt x="491331" y="1231900"/>
                </a:lnTo>
                <a:lnTo>
                  <a:pt x="11509" y="923925"/>
                </a:lnTo>
                <a:lnTo>
                  <a:pt x="8049" y="923925"/>
                </a:lnTo>
                <a:lnTo>
                  <a:pt x="0" y="92392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2" name="Rectangle 11"/>
          <p:cNvSpPr>
            <a:spLocks noChangeArrowheads="1"/>
          </p:cNvSpPr>
          <p:nvPr userDrawn="1"/>
        </p:nvSpPr>
        <p:spPr bwMode="auto">
          <a:xfrm>
            <a:off x="1275542" y="-2007"/>
            <a:ext cx="2555875" cy="2562225"/>
          </a:xfrm>
          <a:prstGeom prst="rect">
            <a:avLst/>
          </a:prstGeom>
          <a:solidFill>
            <a:srgbClr val="FBD0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noEditPoints="1"/>
          </p:cNvSpPr>
          <p:nvPr userDrawn="1"/>
        </p:nvSpPr>
        <p:spPr bwMode="auto">
          <a:xfrm>
            <a:off x="1643842" y="440906"/>
            <a:ext cx="1549400" cy="1897063"/>
          </a:xfrm>
          <a:custGeom>
            <a:avLst/>
            <a:gdLst>
              <a:gd name="T0" fmla="*/ 85 w 126"/>
              <a:gd name="T1" fmla="*/ 141 h 154"/>
              <a:gd name="T2" fmla="*/ 112 w 126"/>
              <a:gd name="T3" fmla="*/ 149 h 154"/>
              <a:gd name="T4" fmla="*/ 119 w 126"/>
              <a:gd name="T5" fmla="*/ 122 h 154"/>
              <a:gd name="T6" fmla="*/ 94 w 126"/>
              <a:gd name="T7" fmla="*/ 114 h 154"/>
              <a:gd name="T8" fmla="*/ 84 w 126"/>
              <a:gd name="T9" fmla="*/ 96 h 154"/>
              <a:gd name="T10" fmla="*/ 80 w 126"/>
              <a:gd name="T11" fmla="*/ 98 h 154"/>
              <a:gd name="T12" fmla="*/ 91 w 126"/>
              <a:gd name="T13" fmla="*/ 116 h 154"/>
              <a:gd name="T14" fmla="*/ 85 w 126"/>
              <a:gd name="T15" fmla="*/ 141 h 154"/>
              <a:gd name="T16" fmla="*/ 20 w 126"/>
              <a:gd name="T17" fmla="*/ 95 h 154"/>
              <a:gd name="T18" fmla="*/ 38 w 126"/>
              <a:gd name="T19" fmla="*/ 105 h 154"/>
              <a:gd name="T20" fmla="*/ 48 w 126"/>
              <a:gd name="T21" fmla="*/ 89 h 154"/>
              <a:gd name="T22" fmla="*/ 58 w 126"/>
              <a:gd name="T23" fmla="*/ 86 h 154"/>
              <a:gd name="T24" fmla="*/ 58 w 126"/>
              <a:gd name="T25" fmla="*/ 83 h 154"/>
              <a:gd name="T26" fmla="*/ 47 w 126"/>
              <a:gd name="T27" fmla="*/ 86 h 154"/>
              <a:gd name="T28" fmla="*/ 30 w 126"/>
              <a:gd name="T29" fmla="*/ 78 h 154"/>
              <a:gd name="T30" fmla="*/ 20 w 126"/>
              <a:gd name="T31" fmla="*/ 95 h 154"/>
              <a:gd name="T32" fmla="*/ 58 w 126"/>
              <a:gd name="T33" fmla="*/ 39 h 154"/>
              <a:gd name="T34" fmla="*/ 36 w 126"/>
              <a:gd name="T35" fmla="*/ 6 h 154"/>
              <a:gd name="T36" fmla="*/ 3 w 126"/>
              <a:gd name="T37" fmla="*/ 28 h 154"/>
              <a:gd name="T38" fmla="*/ 25 w 126"/>
              <a:gd name="T39" fmla="*/ 61 h 154"/>
              <a:gd name="T40" fmla="*/ 46 w 126"/>
              <a:gd name="T41" fmla="*/ 57 h 154"/>
              <a:gd name="T42" fmla="*/ 60 w 126"/>
              <a:gd name="T43" fmla="*/ 70 h 154"/>
              <a:gd name="T44" fmla="*/ 66 w 126"/>
              <a:gd name="T45" fmla="*/ 64 h 154"/>
              <a:gd name="T46" fmla="*/ 52 w 126"/>
              <a:gd name="T47" fmla="*/ 51 h 154"/>
              <a:gd name="T48" fmla="*/ 58 w 126"/>
              <a:gd name="T49" fmla="*/ 39 h 154"/>
              <a:gd name="T50" fmla="*/ 83 w 126"/>
              <a:gd name="T51" fmla="*/ 66 h 154"/>
              <a:gd name="T52" fmla="*/ 63 w 126"/>
              <a:gd name="T53" fmla="*/ 73 h 154"/>
              <a:gd name="T54" fmla="*/ 69 w 126"/>
              <a:gd name="T55" fmla="*/ 93 h 154"/>
              <a:gd name="T56" fmla="*/ 90 w 126"/>
              <a:gd name="T57" fmla="*/ 87 h 154"/>
              <a:gd name="T58" fmla="*/ 83 w 126"/>
              <a:gd name="T59" fmla="*/ 66 h 154"/>
              <a:gd name="T60" fmla="*/ 113 w 126"/>
              <a:gd name="T61" fmla="*/ 5 h 154"/>
              <a:gd name="T62" fmla="*/ 87 w 126"/>
              <a:gd name="T63" fmla="*/ 13 h 154"/>
              <a:gd name="T64" fmla="*/ 93 w 126"/>
              <a:gd name="T65" fmla="*/ 39 h 154"/>
              <a:gd name="T66" fmla="*/ 82 w 126"/>
              <a:gd name="T67" fmla="*/ 62 h 154"/>
              <a:gd name="T68" fmla="*/ 85 w 126"/>
              <a:gd name="T69" fmla="*/ 63 h 154"/>
              <a:gd name="T70" fmla="*/ 86 w 126"/>
              <a:gd name="T71" fmla="*/ 63 h 154"/>
              <a:gd name="T72" fmla="*/ 97 w 126"/>
              <a:gd name="T73" fmla="*/ 40 h 154"/>
              <a:gd name="T74" fmla="*/ 121 w 126"/>
              <a:gd name="T75" fmla="*/ 31 h 154"/>
              <a:gd name="T76" fmla="*/ 113 w 126"/>
              <a:gd name="T77" fmla="*/ 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6" h="154">
                <a:moveTo>
                  <a:pt x="85" y="141"/>
                </a:moveTo>
                <a:cubicBezTo>
                  <a:pt x="90" y="151"/>
                  <a:pt x="102" y="154"/>
                  <a:pt x="112" y="149"/>
                </a:cubicBezTo>
                <a:cubicBezTo>
                  <a:pt x="121" y="143"/>
                  <a:pt x="124" y="131"/>
                  <a:pt x="119" y="122"/>
                </a:cubicBezTo>
                <a:cubicBezTo>
                  <a:pt x="114" y="113"/>
                  <a:pt x="103" y="110"/>
                  <a:pt x="94" y="114"/>
                </a:cubicBezTo>
                <a:cubicBezTo>
                  <a:pt x="84" y="96"/>
                  <a:pt x="84" y="96"/>
                  <a:pt x="84" y="96"/>
                </a:cubicBezTo>
                <a:cubicBezTo>
                  <a:pt x="83" y="97"/>
                  <a:pt x="82" y="97"/>
                  <a:pt x="80" y="98"/>
                </a:cubicBezTo>
                <a:cubicBezTo>
                  <a:pt x="91" y="116"/>
                  <a:pt x="91" y="116"/>
                  <a:pt x="91" y="116"/>
                </a:cubicBezTo>
                <a:cubicBezTo>
                  <a:pt x="83" y="122"/>
                  <a:pt x="80" y="133"/>
                  <a:pt x="85" y="141"/>
                </a:cubicBezTo>
                <a:moveTo>
                  <a:pt x="20" y="95"/>
                </a:moveTo>
                <a:cubicBezTo>
                  <a:pt x="22" y="103"/>
                  <a:pt x="30" y="108"/>
                  <a:pt x="38" y="105"/>
                </a:cubicBezTo>
                <a:cubicBezTo>
                  <a:pt x="45" y="103"/>
                  <a:pt x="49" y="96"/>
                  <a:pt x="48" y="89"/>
                </a:cubicBezTo>
                <a:cubicBezTo>
                  <a:pt x="58" y="86"/>
                  <a:pt x="58" y="86"/>
                  <a:pt x="58" y="86"/>
                </a:cubicBezTo>
                <a:cubicBezTo>
                  <a:pt x="58" y="85"/>
                  <a:pt x="58" y="84"/>
                  <a:pt x="58" y="83"/>
                </a:cubicBezTo>
                <a:cubicBezTo>
                  <a:pt x="47" y="86"/>
                  <a:pt x="47" y="86"/>
                  <a:pt x="47" y="86"/>
                </a:cubicBezTo>
                <a:cubicBezTo>
                  <a:pt x="44" y="80"/>
                  <a:pt x="37" y="76"/>
                  <a:pt x="30" y="78"/>
                </a:cubicBezTo>
                <a:cubicBezTo>
                  <a:pt x="22" y="80"/>
                  <a:pt x="18" y="88"/>
                  <a:pt x="20" y="95"/>
                </a:cubicBezTo>
                <a:moveTo>
                  <a:pt x="58" y="39"/>
                </a:moveTo>
                <a:cubicBezTo>
                  <a:pt x="61" y="24"/>
                  <a:pt x="51" y="9"/>
                  <a:pt x="36" y="6"/>
                </a:cubicBezTo>
                <a:cubicBezTo>
                  <a:pt x="21" y="3"/>
                  <a:pt x="6" y="13"/>
                  <a:pt x="3" y="28"/>
                </a:cubicBezTo>
                <a:cubicBezTo>
                  <a:pt x="0" y="43"/>
                  <a:pt x="10" y="58"/>
                  <a:pt x="25" y="61"/>
                </a:cubicBezTo>
                <a:cubicBezTo>
                  <a:pt x="33" y="62"/>
                  <a:pt x="40" y="61"/>
                  <a:pt x="46" y="57"/>
                </a:cubicBezTo>
                <a:cubicBezTo>
                  <a:pt x="60" y="70"/>
                  <a:pt x="60" y="70"/>
                  <a:pt x="60" y="70"/>
                </a:cubicBezTo>
                <a:cubicBezTo>
                  <a:pt x="61" y="68"/>
                  <a:pt x="63" y="66"/>
                  <a:pt x="66" y="64"/>
                </a:cubicBezTo>
                <a:cubicBezTo>
                  <a:pt x="52" y="51"/>
                  <a:pt x="52" y="51"/>
                  <a:pt x="52" y="51"/>
                </a:cubicBezTo>
                <a:cubicBezTo>
                  <a:pt x="55" y="47"/>
                  <a:pt x="57" y="43"/>
                  <a:pt x="58" y="39"/>
                </a:cubicBezTo>
                <a:moveTo>
                  <a:pt x="83" y="66"/>
                </a:moveTo>
                <a:cubicBezTo>
                  <a:pt x="76" y="63"/>
                  <a:pt x="67" y="66"/>
                  <a:pt x="63" y="73"/>
                </a:cubicBezTo>
                <a:cubicBezTo>
                  <a:pt x="59" y="80"/>
                  <a:pt x="62" y="89"/>
                  <a:pt x="69" y="93"/>
                </a:cubicBezTo>
                <a:cubicBezTo>
                  <a:pt x="77" y="97"/>
                  <a:pt x="86" y="94"/>
                  <a:pt x="90" y="87"/>
                </a:cubicBezTo>
                <a:cubicBezTo>
                  <a:pt x="93" y="79"/>
                  <a:pt x="90" y="70"/>
                  <a:pt x="83" y="66"/>
                </a:cubicBezTo>
                <a:moveTo>
                  <a:pt x="113" y="5"/>
                </a:moveTo>
                <a:cubicBezTo>
                  <a:pt x="103" y="0"/>
                  <a:pt x="92" y="4"/>
                  <a:pt x="87" y="13"/>
                </a:cubicBezTo>
                <a:cubicBezTo>
                  <a:pt x="82" y="22"/>
                  <a:pt x="85" y="33"/>
                  <a:pt x="93" y="39"/>
                </a:cubicBezTo>
                <a:cubicBezTo>
                  <a:pt x="82" y="62"/>
                  <a:pt x="82" y="62"/>
                  <a:pt x="82" y="62"/>
                </a:cubicBezTo>
                <a:cubicBezTo>
                  <a:pt x="83" y="62"/>
                  <a:pt x="84" y="62"/>
                  <a:pt x="85" y="63"/>
                </a:cubicBezTo>
                <a:cubicBezTo>
                  <a:pt x="85" y="63"/>
                  <a:pt x="85" y="63"/>
                  <a:pt x="86" y="63"/>
                </a:cubicBezTo>
                <a:cubicBezTo>
                  <a:pt x="97" y="40"/>
                  <a:pt x="97" y="40"/>
                  <a:pt x="97" y="40"/>
                </a:cubicBezTo>
                <a:cubicBezTo>
                  <a:pt x="106" y="44"/>
                  <a:pt x="117" y="40"/>
                  <a:pt x="121" y="31"/>
                </a:cubicBezTo>
                <a:cubicBezTo>
                  <a:pt x="126" y="22"/>
                  <a:pt x="122" y="10"/>
                  <a:pt x="113"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p:cNvSpPr>
            <a:spLocks noChangeArrowheads="1"/>
          </p:cNvSpPr>
          <p:nvPr userDrawn="1"/>
        </p:nvSpPr>
        <p:spPr bwMode="auto">
          <a:xfrm>
            <a:off x="1262842" y="2707856"/>
            <a:ext cx="3846513" cy="3854451"/>
          </a:xfrm>
          <a:prstGeom prst="rect">
            <a:avLst/>
          </a:pr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a:spLocks noChangeArrowheads="1"/>
          </p:cNvSpPr>
          <p:nvPr userDrawn="1"/>
        </p:nvSpPr>
        <p:spPr bwMode="auto">
          <a:xfrm>
            <a:off x="-2396" y="2707856"/>
            <a:ext cx="1130300" cy="1133475"/>
          </a:xfrm>
          <a:prstGeom prst="rect">
            <a:avLst/>
          </a:prstGeom>
          <a:solidFill>
            <a:srgbClr val="0054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noEditPoints="1"/>
          </p:cNvSpPr>
          <p:nvPr userDrawn="1"/>
        </p:nvSpPr>
        <p:spPr bwMode="auto">
          <a:xfrm>
            <a:off x="5772929" y="1993481"/>
            <a:ext cx="4905375" cy="468313"/>
          </a:xfrm>
          <a:custGeom>
            <a:avLst/>
            <a:gdLst>
              <a:gd name="T0" fmla="*/ 18 w 399"/>
              <a:gd name="T1" fmla="*/ 31 h 38"/>
              <a:gd name="T2" fmla="*/ 4 w 399"/>
              <a:gd name="T3" fmla="*/ 37 h 38"/>
              <a:gd name="T4" fmla="*/ 17 w 399"/>
              <a:gd name="T5" fmla="*/ 37 h 38"/>
              <a:gd name="T6" fmla="*/ 32 w 399"/>
              <a:gd name="T7" fmla="*/ 14 h 38"/>
              <a:gd name="T8" fmla="*/ 46 w 399"/>
              <a:gd name="T9" fmla="*/ 1 h 38"/>
              <a:gd name="T10" fmla="*/ 48 w 399"/>
              <a:gd name="T11" fmla="*/ 5 h 38"/>
              <a:gd name="T12" fmla="*/ 44 w 399"/>
              <a:gd name="T13" fmla="*/ 37 h 38"/>
              <a:gd name="T14" fmla="*/ 60 w 399"/>
              <a:gd name="T15" fmla="*/ 32 h 38"/>
              <a:gd name="T16" fmla="*/ 73 w 399"/>
              <a:gd name="T17" fmla="*/ 13 h 38"/>
              <a:gd name="T18" fmla="*/ 66 w 399"/>
              <a:gd name="T19" fmla="*/ 38 h 38"/>
              <a:gd name="T20" fmla="*/ 85 w 399"/>
              <a:gd name="T21" fmla="*/ 13 h 38"/>
              <a:gd name="T22" fmla="*/ 78 w 399"/>
              <a:gd name="T23" fmla="*/ 37 h 38"/>
              <a:gd name="T24" fmla="*/ 91 w 399"/>
              <a:gd name="T25" fmla="*/ 17 h 38"/>
              <a:gd name="T26" fmla="*/ 93 w 399"/>
              <a:gd name="T27" fmla="*/ 25 h 38"/>
              <a:gd name="T28" fmla="*/ 114 w 399"/>
              <a:gd name="T29" fmla="*/ 15 h 38"/>
              <a:gd name="T30" fmla="*/ 99 w 399"/>
              <a:gd name="T31" fmla="*/ 18 h 38"/>
              <a:gd name="T32" fmla="*/ 135 w 399"/>
              <a:gd name="T33" fmla="*/ 26 h 38"/>
              <a:gd name="T34" fmla="*/ 130 w 399"/>
              <a:gd name="T35" fmla="*/ 15 h 38"/>
              <a:gd name="T36" fmla="*/ 122 w 399"/>
              <a:gd name="T37" fmla="*/ 19 h 38"/>
              <a:gd name="T38" fmla="*/ 128 w 399"/>
              <a:gd name="T39" fmla="*/ 35 h 38"/>
              <a:gd name="T40" fmla="*/ 137 w 399"/>
              <a:gd name="T41" fmla="*/ 31 h 38"/>
              <a:gd name="T42" fmla="*/ 140 w 399"/>
              <a:gd name="T43" fmla="*/ 25 h 38"/>
              <a:gd name="T44" fmla="*/ 162 w 399"/>
              <a:gd name="T45" fmla="*/ 15 h 38"/>
              <a:gd name="T46" fmla="*/ 147 w 399"/>
              <a:gd name="T47" fmla="*/ 18 h 38"/>
              <a:gd name="T48" fmla="*/ 182 w 399"/>
              <a:gd name="T49" fmla="*/ 1 h 38"/>
              <a:gd name="T50" fmla="*/ 167 w 399"/>
              <a:gd name="T51" fmla="*/ 13 h 38"/>
              <a:gd name="T52" fmla="*/ 175 w 399"/>
              <a:gd name="T53" fmla="*/ 16 h 38"/>
              <a:gd name="T54" fmla="*/ 180 w 399"/>
              <a:gd name="T55" fmla="*/ 3 h 38"/>
              <a:gd name="T56" fmla="*/ 192 w 399"/>
              <a:gd name="T57" fmla="*/ 33 h 38"/>
              <a:gd name="T58" fmla="*/ 191 w 399"/>
              <a:gd name="T59" fmla="*/ 13 h 38"/>
              <a:gd name="T60" fmla="*/ 183 w 399"/>
              <a:gd name="T61" fmla="*/ 16 h 38"/>
              <a:gd name="T62" fmla="*/ 198 w 399"/>
              <a:gd name="T63" fmla="*/ 34 h 38"/>
              <a:gd name="T64" fmla="*/ 238 w 399"/>
              <a:gd name="T65" fmla="*/ 12 h 38"/>
              <a:gd name="T66" fmla="*/ 221 w 399"/>
              <a:gd name="T67" fmla="*/ 37 h 38"/>
              <a:gd name="T68" fmla="*/ 239 w 399"/>
              <a:gd name="T69" fmla="*/ 37 h 38"/>
              <a:gd name="T70" fmla="*/ 221 w 399"/>
              <a:gd name="T71" fmla="*/ 6 h 38"/>
              <a:gd name="T72" fmla="*/ 264 w 399"/>
              <a:gd name="T73" fmla="*/ 24 h 38"/>
              <a:gd name="T74" fmla="*/ 246 w 399"/>
              <a:gd name="T75" fmla="*/ 35 h 38"/>
              <a:gd name="T76" fmla="*/ 249 w 399"/>
              <a:gd name="T77" fmla="*/ 32 h 38"/>
              <a:gd name="T78" fmla="*/ 249 w 399"/>
              <a:gd name="T79" fmla="*/ 17 h 38"/>
              <a:gd name="T80" fmla="*/ 282 w 399"/>
              <a:gd name="T81" fmla="*/ 26 h 38"/>
              <a:gd name="T82" fmla="*/ 277 w 399"/>
              <a:gd name="T83" fmla="*/ 15 h 38"/>
              <a:gd name="T84" fmla="*/ 268 w 399"/>
              <a:gd name="T85" fmla="*/ 19 h 38"/>
              <a:gd name="T86" fmla="*/ 275 w 399"/>
              <a:gd name="T87" fmla="*/ 35 h 38"/>
              <a:gd name="T88" fmla="*/ 283 w 399"/>
              <a:gd name="T89" fmla="*/ 31 h 38"/>
              <a:gd name="T90" fmla="*/ 291 w 399"/>
              <a:gd name="T91" fmla="*/ 15 h 38"/>
              <a:gd name="T92" fmla="*/ 307 w 399"/>
              <a:gd name="T93" fmla="*/ 32 h 38"/>
              <a:gd name="T94" fmla="*/ 309 w 399"/>
              <a:gd name="T95" fmla="*/ 24 h 38"/>
              <a:gd name="T96" fmla="*/ 305 w 399"/>
              <a:gd name="T97" fmla="*/ 23 h 38"/>
              <a:gd name="T98" fmla="*/ 315 w 399"/>
              <a:gd name="T99" fmla="*/ 14 h 38"/>
              <a:gd name="T100" fmla="*/ 312 w 399"/>
              <a:gd name="T101" fmla="*/ 31 h 38"/>
              <a:gd name="T102" fmla="*/ 328 w 399"/>
              <a:gd name="T103" fmla="*/ 37 h 38"/>
              <a:gd name="T104" fmla="*/ 321 w 399"/>
              <a:gd name="T105" fmla="*/ 35 h 38"/>
              <a:gd name="T106" fmla="*/ 328 w 399"/>
              <a:gd name="T107" fmla="*/ 25 h 38"/>
              <a:gd name="T108" fmla="*/ 343 w 399"/>
              <a:gd name="T109" fmla="*/ 18 h 38"/>
              <a:gd name="T110" fmla="*/ 343 w 399"/>
              <a:gd name="T111" fmla="*/ 37 h 38"/>
              <a:gd name="T112" fmla="*/ 352 w 399"/>
              <a:gd name="T113" fmla="*/ 12 h 38"/>
              <a:gd name="T114" fmla="*/ 360 w 399"/>
              <a:gd name="T115" fmla="*/ 18 h 38"/>
              <a:gd name="T116" fmla="*/ 357 w 399"/>
              <a:gd name="T117" fmla="*/ 16 h 38"/>
              <a:gd name="T118" fmla="*/ 372 w 399"/>
              <a:gd name="T119" fmla="*/ 32 h 38"/>
              <a:gd name="T120" fmla="*/ 382 w 399"/>
              <a:gd name="T121" fmla="*/ 1 h 38"/>
              <a:gd name="T122" fmla="*/ 384 w 399"/>
              <a:gd name="T123" fmla="*/ 17 h 38"/>
              <a:gd name="T124" fmla="*/ 399 w 399"/>
              <a:gd name="T12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9" h="38">
                <a:moveTo>
                  <a:pt x="36" y="3"/>
                </a:moveTo>
                <a:cubicBezTo>
                  <a:pt x="31" y="3"/>
                  <a:pt x="31" y="3"/>
                  <a:pt x="31" y="3"/>
                </a:cubicBezTo>
                <a:cubicBezTo>
                  <a:pt x="20" y="27"/>
                  <a:pt x="20" y="27"/>
                  <a:pt x="20" y="27"/>
                </a:cubicBezTo>
                <a:cubicBezTo>
                  <a:pt x="19" y="28"/>
                  <a:pt x="19" y="29"/>
                  <a:pt x="18" y="31"/>
                </a:cubicBezTo>
                <a:cubicBezTo>
                  <a:pt x="18" y="31"/>
                  <a:pt x="18" y="31"/>
                  <a:pt x="18" y="31"/>
                </a:cubicBezTo>
                <a:cubicBezTo>
                  <a:pt x="18" y="30"/>
                  <a:pt x="17" y="29"/>
                  <a:pt x="16" y="27"/>
                </a:cubicBezTo>
                <a:cubicBezTo>
                  <a:pt x="6" y="3"/>
                  <a:pt x="6" y="3"/>
                  <a:pt x="6" y="3"/>
                </a:cubicBezTo>
                <a:cubicBezTo>
                  <a:pt x="0" y="3"/>
                  <a:pt x="0" y="3"/>
                  <a:pt x="0" y="3"/>
                </a:cubicBezTo>
                <a:cubicBezTo>
                  <a:pt x="0" y="37"/>
                  <a:pt x="0" y="37"/>
                  <a:pt x="0" y="37"/>
                </a:cubicBezTo>
                <a:cubicBezTo>
                  <a:pt x="4" y="37"/>
                  <a:pt x="4" y="37"/>
                  <a:pt x="4" y="37"/>
                </a:cubicBezTo>
                <a:cubicBezTo>
                  <a:pt x="4" y="14"/>
                  <a:pt x="4" y="14"/>
                  <a:pt x="4" y="14"/>
                </a:cubicBezTo>
                <a:cubicBezTo>
                  <a:pt x="4" y="11"/>
                  <a:pt x="4" y="9"/>
                  <a:pt x="4" y="7"/>
                </a:cubicBezTo>
                <a:cubicBezTo>
                  <a:pt x="4" y="7"/>
                  <a:pt x="4" y="7"/>
                  <a:pt x="4" y="7"/>
                </a:cubicBezTo>
                <a:cubicBezTo>
                  <a:pt x="4" y="9"/>
                  <a:pt x="5" y="10"/>
                  <a:pt x="5" y="11"/>
                </a:cubicBezTo>
                <a:cubicBezTo>
                  <a:pt x="17" y="37"/>
                  <a:pt x="17" y="37"/>
                  <a:pt x="17" y="37"/>
                </a:cubicBezTo>
                <a:cubicBezTo>
                  <a:pt x="19" y="37"/>
                  <a:pt x="19" y="37"/>
                  <a:pt x="19" y="37"/>
                </a:cubicBezTo>
                <a:cubicBezTo>
                  <a:pt x="31" y="11"/>
                  <a:pt x="31" y="11"/>
                  <a:pt x="31" y="11"/>
                </a:cubicBezTo>
                <a:cubicBezTo>
                  <a:pt x="31" y="10"/>
                  <a:pt x="31" y="9"/>
                  <a:pt x="32" y="7"/>
                </a:cubicBezTo>
                <a:cubicBezTo>
                  <a:pt x="32" y="7"/>
                  <a:pt x="32" y="7"/>
                  <a:pt x="32" y="7"/>
                </a:cubicBezTo>
                <a:cubicBezTo>
                  <a:pt x="32" y="10"/>
                  <a:pt x="32" y="12"/>
                  <a:pt x="32" y="14"/>
                </a:cubicBezTo>
                <a:cubicBezTo>
                  <a:pt x="32" y="37"/>
                  <a:pt x="32" y="37"/>
                  <a:pt x="32" y="37"/>
                </a:cubicBezTo>
                <a:cubicBezTo>
                  <a:pt x="36" y="37"/>
                  <a:pt x="36" y="37"/>
                  <a:pt x="36" y="37"/>
                </a:cubicBezTo>
                <a:lnTo>
                  <a:pt x="36" y="3"/>
                </a:lnTo>
                <a:close/>
                <a:moveTo>
                  <a:pt x="48" y="2"/>
                </a:moveTo>
                <a:cubicBezTo>
                  <a:pt x="47" y="1"/>
                  <a:pt x="47" y="1"/>
                  <a:pt x="46" y="1"/>
                </a:cubicBezTo>
                <a:cubicBezTo>
                  <a:pt x="45" y="1"/>
                  <a:pt x="45" y="1"/>
                  <a:pt x="44" y="2"/>
                </a:cubicBezTo>
                <a:cubicBezTo>
                  <a:pt x="44" y="2"/>
                  <a:pt x="43" y="3"/>
                  <a:pt x="43" y="4"/>
                </a:cubicBezTo>
                <a:cubicBezTo>
                  <a:pt x="43" y="4"/>
                  <a:pt x="44" y="5"/>
                  <a:pt x="44" y="6"/>
                </a:cubicBezTo>
                <a:cubicBezTo>
                  <a:pt x="45" y="6"/>
                  <a:pt x="45" y="6"/>
                  <a:pt x="46" y="6"/>
                </a:cubicBezTo>
                <a:cubicBezTo>
                  <a:pt x="47" y="6"/>
                  <a:pt x="47" y="6"/>
                  <a:pt x="48" y="5"/>
                </a:cubicBezTo>
                <a:cubicBezTo>
                  <a:pt x="48" y="5"/>
                  <a:pt x="49" y="4"/>
                  <a:pt x="49" y="4"/>
                </a:cubicBezTo>
                <a:cubicBezTo>
                  <a:pt x="49" y="3"/>
                  <a:pt x="48" y="2"/>
                  <a:pt x="48" y="2"/>
                </a:cubicBezTo>
                <a:moveTo>
                  <a:pt x="48" y="13"/>
                </a:moveTo>
                <a:cubicBezTo>
                  <a:pt x="44" y="13"/>
                  <a:pt x="44" y="13"/>
                  <a:pt x="44" y="13"/>
                </a:cubicBezTo>
                <a:cubicBezTo>
                  <a:pt x="44" y="37"/>
                  <a:pt x="44" y="37"/>
                  <a:pt x="44" y="37"/>
                </a:cubicBezTo>
                <a:cubicBezTo>
                  <a:pt x="48" y="37"/>
                  <a:pt x="48" y="37"/>
                  <a:pt x="48" y="37"/>
                </a:cubicBezTo>
                <a:lnTo>
                  <a:pt x="48" y="13"/>
                </a:lnTo>
                <a:close/>
                <a:moveTo>
                  <a:pt x="73" y="32"/>
                </a:moveTo>
                <a:cubicBezTo>
                  <a:pt x="71" y="34"/>
                  <a:pt x="69" y="35"/>
                  <a:pt x="66" y="35"/>
                </a:cubicBezTo>
                <a:cubicBezTo>
                  <a:pt x="64" y="35"/>
                  <a:pt x="62" y="34"/>
                  <a:pt x="60" y="32"/>
                </a:cubicBezTo>
                <a:cubicBezTo>
                  <a:pt x="59" y="30"/>
                  <a:pt x="58" y="28"/>
                  <a:pt x="58" y="25"/>
                </a:cubicBezTo>
                <a:cubicBezTo>
                  <a:pt x="58" y="22"/>
                  <a:pt x="59" y="20"/>
                  <a:pt x="60" y="18"/>
                </a:cubicBezTo>
                <a:cubicBezTo>
                  <a:pt x="62" y="16"/>
                  <a:pt x="64" y="15"/>
                  <a:pt x="67" y="15"/>
                </a:cubicBezTo>
                <a:cubicBezTo>
                  <a:pt x="69" y="15"/>
                  <a:pt x="71" y="16"/>
                  <a:pt x="73" y="17"/>
                </a:cubicBezTo>
                <a:cubicBezTo>
                  <a:pt x="73" y="13"/>
                  <a:pt x="73" y="13"/>
                  <a:pt x="73" y="13"/>
                </a:cubicBezTo>
                <a:cubicBezTo>
                  <a:pt x="71" y="12"/>
                  <a:pt x="69" y="12"/>
                  <a:pt x="67" y="12"/>
                </a:cubicBezTo>
                <a:cubicBezTo>
                  <a:pt x="63" y="12"/>
                  <a:pt x="60" y="13"/>
                  <a:pt x="57" y="16"/>
                </a:cubicBezTo>
                <a:cubicBezTo>
                  <a:pt x="55" y="18"/>
                  <a:pt x="54" y="21"/>
                  <a:pt x="54" y="26"/>
                </a:cubicBezTo>
                <a:cubicBezTo>
                  <a:pt x="54" y="29"/>
                  <a:pt x="55" y="32"/>
                  <a:pt x="57" y="34"/>
                </a:cubicBezTo>
                <a:cubicBezTo>
                  <a:pt x="59" y="37"/>
                  <a:pt x="62" y="38"/>
                  <a:pt x="66" y="38"/>
                </a:cubicBezTo>
                <a:cubicBezTo>
                  <a:pt x="68" y="38"/>
                  <a:pt x="71" y="37"/>
                  <a:pt x="73" y="36"/>
                </a:cubicBezTo>
                <a:lnTo>
                  <a:pt x="73" y="32"/>
                </a:lnTo>
                <a:close/>
                <a:moveTo>
                  <a:pt x="91" y="12"/>
                </a:moveTo>
                <a:cubicBezTo>
                  <a:pt x="91" y="12"/>
                  <a:pt x="90" y="12"/>
                  <a:pt x="89" y="12"/>
                </a:cubicBezTo>
                <a:cubicBezTo>
                  <a:pt x="87" y="12"/>
                  <a:pt x="86" y="13"/>
                  <a:pt x="85" y="13"/>
                </a:cubicBezTo>
                <a:cubicBezTo>
                  <a:pt x="84" y="14"/>
                  <a:pt x="83" y="16"/>
                  <a:pt x="82" y="18"/>
                </a:cubicBezTo>
                <a:cubicBezTo>
                  <a:pt x="82" y="18"/>
                  <a:pt x="82" y="18"/>
                  <a:pt x="82" y="18"/>
                </a:cubicBezTo>
                <a:cubicBezTo>
                  <a:pt x="82" y="13"/>
                  <a:pt x="82" y="13"/>
                  <a:pt x="82" y="13"/>
                </a:cubicBezTo>
                <a:cubicBezTo>
                  <a:pt x="78" y="13"/>
                  <a:pt x="78" y="13"/>
                  <a:pt x="78" y="13"/>
                </a:cubicBezTo>
                <a:cubicBezTo>
                  <a:pt x="78" y="37"/>
                  <a:pt x="78" y="37"/>
                  <a:pt x="78" y="37"/>
                </a:cubicBezTo>
                <a:cubicBezTo>
                  <a:pt x="82" y="37"/>
                  <a:pt x="82" y="37"/>
                  <a:pt x="82" y="37"/>
                </a:cubicBezTo>
                <a:cubicBezTo>
                  <a:pt x="82" y="25"/>
                  <a:pt x="82" y="25"/>
                  <a:pt x="82" y="25"/>
                </a:cubicBezTo>
                <a:cubicBezTo>
                  <a:pt x="82" y="22"/>
                  <a:pt x="83" y="20"/>
                  <a:pt x="84" y="18"/>
                </a:cubicBezTo>
                <a:cubicBezTo>
                  <a:pt x="85" y="16"/>
                  <a:pt x="87" y="16"/>
                  <a:pt x="88" y="16"/>
                </a:cubicBezTo>
                <a:cubicBezTo>
                  <a:pt x="90" y="16"/>
                  <a:pt x="91" y="16"/>
                  <a:pt x="91" y="17"/>
                </a:cubicBezTo>
                <a:lnTo>
                  <a:pt x="91" y="12"/>
                </a:lnTo>
                <a:close/>
                <a:moveTo>
                  <a:pt x="114" y="15"/>
                </a:moveTo>
                <a:cubicBezTo>
                  <a:pt x="112" y="13"/>
                  <a:pt x="109" y="12"/>
                  <a:pt x="105" y="12"/>
                </a:cubicBezTo>
                <a:cubicBezTo>
                  <a:pt x="102" y="12"/>
                  <a:pt x="99" y="13"/>
                  <a:pt x="96" y="15"/>
                </a:cubicBezTo>
                <a:cubicBezTo>
                  <a:pt x="94" y="18"/>
                  <a:pt x="93" y="21"/>
                  <a:pt x="93" y="25"/>
                </a:cubicBezTo>
                <a:cubicBezTo>
                  <a:pt x="93" y="29"/>
                  <a:pt x="94" y="32"/>
                  <a:pt x="96" y="34"/>
                </a:cubicBezTo>
                <a:cubicBezTo>
                  <a:pt x="98" y="37"/>
                  <a:pt x="101" y="38"/>
                  <a:pt x="105" y="38"/>
                </a:cubicBezTo>
                <a:cubicBezTo>
                  <a:pt x="109" y="38"/>
                  <a:pt x="112" y="37"/>
                  <a:pt x="114" y="34"/>
                </a:cubicBezTo>
                <a:cubicBezTo>
                  <a:pt x="116" y="32"/>
                  <a:pt x="117" y="29"/>
                  <a:pt x="117" y="25"/>
                </a:cubicBezTo>
                <a:cubicBezTo>
                  <a:pt x="117" y="21"/>
                  <a:pt x="116" y="18"/>
                  <a:pt x="114" y="15"/>
                </a:cubicBezTo>
                <a:moveTo>
                  <a:pt x="111" y="32"/>
                </a:moveTo>
                <a:cubicBezTo>
                  <a:pt x="110" y="34"/>
                  <a:pt x="108" y="35"/>
                  <a:pt x="105" y="35"/>
                </a:cubicBezTo>
                <a:cubicBezTo>
                  <a:pt x="103" y="35"/>
                  <a:pt x="101" y="34"/>
                  <a:pt x="99" y="32"/>
                </a:cubicBezTo>
                <a:cubicBezTo>
                  <a:pt x="98" y="30"/>
                  <a:pt x="97" y="28"/>
                  <a:pt x="97" y="25"/>
                </a:cubicBezTo>
                <a:cubicBezTo>
                  <a:pt x="97" y="22"/>
                  <a:pt x="98" y="19"/>
                  <a:pt x="99" y="18"/>
                </a:cubicBezTo>
                <a:cubicBezTo>
                  <a:pt x="101" y="16"/>
                  <a:pt x="103" y="15"/>
                  <a:pt x="105" y="15"/>
                </a:cubicBezTo>
                <a:cubicBezTo>
                  <a:pt x="108" y="15"/>
                  <a:pt x="110" y="16"/>
                  <a:pt x="111" y="18"/>
                </a:cubicBezTo>
                <a:cubicBezTo>
                  <a:pt x="112" y="19"/>
                  <a:pt x="113" y="22"/>
                  <a:pt x="113" y="25"/>
                </a:cubicBezTo>
                <a:cubicBezTo>
                  <a:pt x="113" y="28"/>
                  <a:pt x="113" y="30"/>
                  <a:pt x="111" y="32"/>
                </a:cubicBezTo>
                <a:moveTo>
                  <a:pt x="135" y="26"/>
                </a:moveTo>
                <a:cubicBezTo>
                  <a:pt x="134" y="25"/>
                  <a:pt x="132" y="24"/>
                  <a:pt x="130" y="23"/>
                </a:cubicBezTo>
                <a:cubicBezTo>
                  <a:pt x="128" y="23"/>
                  <a:pt x="127" y="22"/>
                  <a:pt x="127" y="21"/>
                </a:cubicBezTo>
                <a:cubicBezTo>
                  <a:pt x="126" y="21"/>
                  <a:pt x="126" y="20"/>
                  <a:pt x="126" y="19"/>
                </a:cubicBezTo>
                <a:cubicBezTo>
                  <a:pt x="126" y="18"/>
                  <a:pt x="126" y="17"/>
                  <a:pt x="127" y="16"/>
                </a:cubicBezTo>
                <a:cubicBezTo>
                  <a:pt x="128" y="16"/>
                  <a:pt x="129" y="15"/>
                  <a:pt x="130" y="15"/>
                </a:cubicBezTo>
                <a:cubicBezTo>
                  <a:pt x="132" y="15"/>
                  <a:pt x="134" y="16"/>
                  <a:pt x="136" y="17"/>
                </a:cubicBezTo>
                <a:cubicBezTo>
                  <a:pt x="136" y="13"/>
                  <a:pt x="136" y="13"/>
                  <a:pt x="136" y="13"/>
                </a:cubicBezTo>
                <a:cubicBezTo>
                  <a:pt x="134" y="12"/>
                  <a:pt x="132" y="12"/>
                  <a:pt x="130" y="12"/>
                </a:cubicBezTo>
                <a:cubicBezTo>
                  <a:pt x="128" y="12"/>
                  <a:pt x="126" y="13"/>
                  <a:pt x="124" y="14"/>
                </a:cubicBezTo>
                <a:cubicBezTo>
                  <a:pt x="122" y="15"/>
                  <a:pt x="122" y="17"/>
                  <a:pt x="122" y="19"/>
                </a:cubicBezTo>
                <a:cubicBezTo>
                  <a:pt x="122" y="21"/>
                  <a:pt x="122" y="22"/>
                  <a:pt x="123" y="24"/>
                </a:cubicBezTo>
                <a:cubicBezTo>
                  <a:pt x="124" y="25"/>
                  <a:pt x="125" y="26"/>
                  <a:pt x="128" y="26"/>
                </a:cubicBezTo>
                <a:cubicBezTo>
                  <a:pt x="130" y="27"/>
                  <a:pt x="131" y="28"/>
                  <a:pt x="132" y="29"/>
                </a:cubicBezTo>
                <a:cubicBezTo>
                  <a:pt x="132" y="29"/>
                  <a:pt x="133" y="30"/>
                  <a:pt x="133" y="31"/>
                </a:cubicBezTo>
                <a:cubicBezTo>
                  <a:pt x="133" y="33"/>
                  <a:pt x="131" y="35"/>
                  <a:pt x="128" y="35"/>
                </a:cubicBezTo>
                <a:cubicBezTo>
                  <a:pt x="126" y="35"/>
                  <a:pt x="123" y="34"/>
                  <a:pt x="122" y="32"/>
                </a:cubicBezTo>
                <a:cubicBezTo>
                  <a:pt x="122" y="36"/>
                  <a:pt x="122" y="36"/>
                  <a:pt x="122" y="36"/>
                </a:cubicBezTo>
                <a:cubicBezTo>
                  <a:pt x="123" y="37"/>
                  <a:pt x="125" y="38"/>
                  <a:pt x="128" y="38"/>
                </a:cubicBezTo>
                <a:cubicBezTo>
                  <a:pt x="131" y="38"/>
                  <a:pt x="133" y="37"/>
                  <a:pt x="134" y="36"/>
                </a:cubicBezTo>
                <a:cubicBezTo>
                  <a:pt x="136" y="34"/>
                  <a:pt x="137" y="33"/>
                  <a:pt x="137" y="31"/>
                </a:cubicBezTo>
                <a:cubicBezTo>
                  <a:pt x="137" y="29"/>
                  <a:pt x="136" y="27"/>
                  <a:pt x="135" y="26"/>
                </a:cubicBezTo>
                <a:moveTo>
                  <a:pt x="162" y="15"/>
                </a:moveTo>
                <a:cubicBezTo>
                  <a:pt x="160" y="13"/>
                  <a:pt x="157" y="12"/>
                  <a:pt x="153" y="12"/>
                </a:cubicBezTo>
                <a:cubicBezTo>
                  <a:pt x="149" y="12"/>
                  <a:pt x="146" y="13"/>
                  <a:pt x="144" y="15"/>
                </a:cubicBezTo>
                <a:cubicBezTo>
                  <a:pt x="142" y="18"/>
                  <a:pt x="140" y="21"/>
                  <a:pt x="140" y="25"/>
                </a:cubicBezTo>
                <a:cubicBezTo>
                  <a:pt x="140" y="29"/>
                  <a:pt x="142" y="32"/>
                  <a:pt x="144" y="34"/>
                </a:cubicBezTo>
                <a:cubicBezTo>
                  <a:pt x="146" y="37"/>
                  <a:pt x="149" y="38"/>
                  <a:pt x="153" y="38"/>
                </a:cubicBezTo>
                <a:cubicBezTo>
                  <a:pt x="156" y="38"/>
                  <a:pt x="159" y="37"/>
                  <a:pt x="162" y="34"/>
                </a:cubicBezTo>
                <a:cubicBezTo>
                  <a:pt x="164" y="32"/>
                  <a:pt x="165" y="29"/>
                  <a:pt x="165" y="25"/>
                </a:cubicBezTo>
                <a:cubicBezTo>
                  <a:pt x="165" y="21"/>
                  <a:pt x="164" y="18"/>
                  <a:pt x="162" y="15"/>
                </a:cubicBezTo>
                <a:moveTo>
                  <a:pt x="159" y="32"/>
                </a:moveTo>
                <a:cubicBezTo>
                  <a:pt x="157" y="34"/>
                  <a:pt x="155" y="35"/>
                  <a:pt x="153" y="35"/>
                </a:cubicBezTo>
                <a:cubicBezTo>
                  <a:pt x="150" y="35"/>
                  <a:pt x="148" y="34"/>
                  <a:pt x="147" y="32"/>
                </a:cubicBezTo>
                <a:cubicBezTo>
                  <a:pt x="145" y="30"/>
                  <a:pt x="145" y="28"/>
                  <a:pt x="145" y="25"/>
                </a:cubicBezTo>
                <a:cubicBezTo>
                  <a:pt x="145" y="22"/>
                  <a:pt x="145" y="19"/>
                  <a:pt x="147" y="18"/>
                </a:cubicBezTo>
                <a:cubicBezTo>
                  <a:pt x="148" y="16"/>
                  <a:pt x="150" y="15"/>
                  <a:pt x="153" y="15"/>
                </a:cubicBezTo>
                <a:cubicBezTo>
                  <a:pt x="155" y="15"/>
                  <a:pt x="157" y="16"/>
                  <a:pt x="159" y="18"/>
                </a:cubicBezTo>
                <a:cubicBezTo>
                  <a:pt x="160" y="19"/>
                  <a:pt x="161" y="22"/>
                  <a:pt x="161" y="25"/>
                </a:cubicBezTo>
                <a:cubicBezTo>
                  <a:pt x="161" y="28"/>
                  <a:pt x="160" y="30"/>
                  <a:pt x="159" y="32"/>
                </a:cubicBezTo>
                <a:moveTo>
                  <a:pt x="182" y="1"/>
                </a:moveTo>
                <a:cubicBezTo>
                  <a:pt x="182" y="0"/>
                  <a:pt x="181" y="0"/>
                  <a:pt x="179" y="0"/>
                </a:cubicBezTo>
                <a:cubicBezTo>
                  <a:pt x="177" y="0"/>
                  <a:pt x="175" y="1"/>
                  <a:pt x="174" y="2"/>
                </a:cubicBezTo>
                <a:cubicBezTo>
                  <a:pt x="172" y="4"/>
                  <a:pt x="171" y="6"/>
                  <a:pt x="171" y="9"/>
                </a:cubicBezTo>
                <a:cubicBezTo>
                  <a:pt x="171" y="13"/>
                  <a:pt x="171" y="13"/>
                  <a:pt x="171" y="13"/>
                </a:cubicBezTo>
                <a:cubicBezTo>
                  <a:pt x="167" y="13"/>
                  <a:pt x="167" y="13"/>
                  <a:pt x="167" y="13"/>
                </a:cubicBezTo>
                <a:cubicBezTo>
                  <a:pt x="167" y="16"/>
                  <a:pt x="167" y="16"/>
                  <a:pt x="167" y="16"/>
                </a:cubicBezTo>
                <a:cubicBezTo>
                  <a:pt x="171" y="16"/>
                  <a:pt x="171" y="16"/>
                  <a:pt x="171" y="16"/>
                </a:cubicBezTo>
                <a:cubicBezTo>
                  <a:pt x="171" y="37"/>
                  <a:pt x="171" y="37"/>
                  <a:pt x="171" y="37"/>
                </a:cubicBezTo>
                <a:cubicBezTo>
                  <a:pt x="175" y="37"/>
                  <a:pt x="175" y="37"/>
                  <a:pt x="175" y="37"/>
                </a:cubicBezTo>
                <a:cubicBezTo>
                  <a:pt x="175" y="16"/>
                  <a:pt x="175" y="16"/>
                  <a:pt x="175" y="16"/>
                </a:cubicBezTo>
                <a:cubicBezTo>
                  <a:pt x="181" y="16"/>
                  <a:pt x="181" y="16"/>
                  <a:pt x="181" y="16"/>
                </a:cubicBezTo>
                <a:cubicBezTo>
                  <a:pt x="181" y="13"/>
                  <a:pt x="181" y="13"/>
                  <a:pt x="181" y="13"/>
                </a:cubicBezTo>
                <a:cubicBezTo>
                  <a:pt x="175" y="13"/>
                  <a:pt x="175" y="13"/>
                  <a:pt x="175" y="13"/>
                </a:cubicBezTo>
                <a:cubicBezTo>
                  <a:pt x="175" y="9"/>
                  <a:pt x="175" y="9"/>
                  <a:pt x="175" y="9"/>
                </a:cubicBezTo>
                <a:cubicBezTo>
                  <a:pt x="175" y="5"/>
                  <a:pt x="177" y="3"/>
                  <a:pt x="180" y="3"/>
                </a:cubicBezTo>
                <a:cubicBezTo>
                  <a:pt x="181" y="3"/>
                  <a:pt x="181" y="4"/>
                  <a:pt x="182" y="4"/>
                </a:cubicBezTo>
                <a:lnTo>
                  <a:pt x="182" y="1"/>
                </a:lnTo>
                <a:close/>
                <a:moveTo>
                  <a:pt x="198" y="34"/>
                </a:moveTo>
                <a:cubicBezTo>
                  <a:pt x="197" y="34"/>
                  <a:pt x="196" y="35"/>
                  <a:pt x="195" y="35"/>
                </a:cubicBezTo>
                <a:cubicBezTo>
                  <a:pt x="194" y="35"/>
                  <a:pt x="193" y="34"/>
                  <a:pt x="192" y="33"/>
                </a:cubicBezTo>
                <a:cubicBezTo>
                  <a:pt x="192" y="33"/>
                  <a:pt x="191" y="32"/>
                  <a:pt x="191" y="30"/>
                </a:cubicBezTo>
                <a:cubicBezTo>
                  <a:pt x="191" y="16"/>
                  <a:pt x="191" y="16"/>
                  <a:pt x="191" y="16"/>
                </a:cubicBezTo>
                <a:cubicBezTo>
                  <a:pt x="198" y="16"/>
                  <a:pt x="198" y="16"/>
                  <a:pt x="198" y="16"/>
                </a:cubicBezTo>
                <a:cubicBezTo>
                  <a:pt x="198" y="13"/>
                  <a:pt x="198" y="13"/>
                  <a:pt x="198" y="13"/>
                </a:cubicBezTo>
                <a:cubicBezTo>
                  <a:pt x="191" y="13"/>
                  <a:pt x="191" y="13"/>
                  <a:pt x="191" y="13"/>
                </a:cubicBezTo>
                <a:cubicBezTo>
                  <a:pt x="191" y="5"/>
                  <a:pt x="191" y="5"/>
                  <a:pt x="191" y="5"/>
                </a:cubicBezTo>
                <a:cubicBezTo>
                  <a:pt x="190" y="6"/>
                  <a:pt x="189" y="6"/>
                  <a:pt x="187" y="6"/>
                </a:cubicBezTo>
                <a:cubicBezTo>
                  <a:pt x="187" y="13"/>
                  <a:pt x="187" y="13"/>
                  <a:pt x="187" y="13"/>
                </a:cubicBezTo>
                <a:cubicBezTo>
                  <a:pt x="183" y="13"/>
                  <a:pt x="183" y="13"/>
                  <a:pt x="183" y="13"/>
                </a:cubicBezTo>
                <a:cubicBezTo>
                  <a:pt x="183" y="16"/>
                  <a:pt x="183" y="16"/>
                  <a:pt x="183" y="16"/>
                </a:cubicBezTo>
                <a:cubicBezTo>
                  <a:pt x="187" y="16"/>
                  <a:pt x="187" y="16"/>
                  <a:pt x="187" y="16"/>
                </a:cubicBezTo>
                <a:cubicBezTo>
                  <a:pt x="187" y="31"/>
                  <a:pt x="187" y="31"/>
                  <a:pt x="187" y="31"/>
                </a:cubicBezTo>
                <a:cubicBezTo>
                  <a:pt x="187" y="36"/>
                  <a:pt x="190" y="38"/>
                  <a:pt x="194" y="38"/>
                </a:cubicBezTo>
                <a:cubicBezTo>
                  <a:pt x="195" y="38"/>
                  <a:pt x="197" y="38"/>
                  <a:pt x="198" y="37"/>
                </a:cubicBezTo>
                <a:lnTo>
                  <a:pt x="198" y="34"/>
                </a:lnTo>
                <a:close/>
                <a:moveTo>
                  <a:pt x="233" y="26"/>
                </a:moveTo>
                <a:cubicBezTo>
                  <a:pt x="232" y="23"/>
                  <a:pt x="231" y="22"/>
                  <a:pt x="230" y="22"/>
                </a:cubicBezTo>
                <a:cubicBezTo>
                  <a:pt x="230" y="21"/>
                  <a:pt x="230" y="21"/>
                  <a:pt x="230" y="21"/>
                </a:cubicBezTo>
                <a:cubicBezTo>
                  <a:pt x="232" y="21"/>
                  <a:pt x="234" y="20"/>
                  <a:pt x="236" y="18"/>
                </a:cubicBezTo>
                <a:cubicBezTo>
                  <a:pt x="237" y="16"/>
                  <a:pt x="238" y="14"/>
                  <a:pt x="238" y="12"/>
                </a:cubicBezTo>
                <a:cubicBezTo>
                  <a:pt x="238" y="9"/>
                  <a:pt x="237" y="7"/>
                  <a:pt x="235" y="5"/>
                </a:cubicBezTo>
                <a:cubicBezTo>
                  <a:pt x="233" y="3"/>
                  <a:pt x="230" y="3"/>
                  <a:pt x="227" y="3"/>
                </a:cubicBezTo>
                <a:cubicBezTo>
                  <a:pt x="217" y="3"/>
                  <a:pt x="217" y="3"/>
                  <a:pt x="217" y="3"/>
                </a:cubicBezTo>
                <a:cubicBezTo>
                  <a:pt x="217" y="37"/>
                  <a:pt x="217" y="37"/>
                  <a:pt x="217" y="37"/>
                </a:cubicBezTo>
                <a:cubicBezTo>
                  <a:pt x="221" y="37"/>
                  <a:pt x="221" y="37"/>
                  <a:pt x="221" y="37"/>
                </a:cubicBezTo>
                <a:cubicBezTo>
                  <a:pt x="221" y="23"/>
                  <a:pt x="221" y="23"/>
                  <a:pt x="221" y="23"/>
                </a:cubicBezTo>
                <a:cubicBezTo>
                  <a:pt x="224" y="23"/>
                  <a:pt x="224" y="23"/>
                  <a:pt x="224" y="23"/>
                </a:cubicBezTo>
                <a:cubicBezTo>
                  <a:pt x="227" y="23"/>
                  <a:pt x="228" y="24"/>
                  <a:pt x="230" y="27"/>
                </a:cubicBezTo>
                <a:cubicBezTo>
                  <a:pt x="234" y="37"/>
                  <a:pt x="234" y="37"/>
                  <a:pt x="234" y="37"/>
                </a:cubicBezTo>
                <a:cubicBezTo>
                  <a:pt x="239" y="37"/>
                  <a:pt x="239" y="37"/>
                  <a:pt x="239" y="37"/>
                </a:cubicBezTo>
                <a:lnTo>
                  <a:pt x="233" y="26"/>
                </a:lnTo>
                <a:close/>
                <a:moveTo>
                  <a:pt x="231" y="17"/>
                </a:moveTo>
                <a:cubicBezTo>
                  <a:pt x="230" y="18"/>
                  <a:pt x="228" y="19"/>
                  <a:pt x="226" y="19"/>
                </a:cubicBezTo>
                <a:cubicBezTo>
                  <a:pt x="221" y="19"/>
                  <a:pt x="221" y="19"/>
                  <a:pt x="221" y="19"/>
                </a:cubicBezTo>
                <a:cubicBezTo>
                  <a:pt x="221" y="6"/>
                  <a:pt x="221" y="6"/>
                  <a:pt x="221" y="6"/>
                </a:cubicBezTo>
                <a:cubicBezTo>
                  <a:pt x="226" y="6"/>
                  <a:pt x="226" y="6"/>
                  <a:pt x="226" y="6"/>
                </a:cubicBezTo>
                <a:cubicBezTo>
                  <a:pt x="229" y="6"/>
                  <a:pt x="230" y="7"/>
                  <a:pt x="232" y="8"/>
                </a:cubicBezTo>
                <a:cubicBezTo>
                  <a:pt x="233" y="9"/>
                  <a:pt x="233" y="10"/>
                  <a:pt x="233" y="12"/>
                </a:cubicBezTo>
                <a:cubicBezTo>
                  <a:pt x="233" y="14"/>
                  <a:pt x="233" y="16"/>
                  <a:pt x="231" y="17"/>
                </a:cubicBezTo>
                <a:moveTo>
                  <a:pt x="264" y="24"/>
                </a:moveTo>
                <a:cubicBezTo>
                  <a:pt x="264" y="20"/>
                  <a:pt x="263" y="17"/>
                  <a:pt x="262" y="15"/>
                </a:cubicBezTo>
                <a:cubicBezTo>
                  <a:pt x="260" y="13"/>
                  <a:pt x="257" y="12"/>
                  <a:pt x="254" y="12"/>
                </a:cubicBezTo>
                <a:cubicBezTo>
                  <a:pt x="251" y="12"/>
                  <a:pt x="248" y="13"/>
                  <a:pt x="246" y="15"/>
                </a:cubicBezTo>
                <a:cubicBezTo>
                  <a:pt x="244" y="18"/>
                  <a:pt x="243" y="21"/>
                  <a:pt x="243" y="25"/>
                </a:cubicBezTo>
                <a:cubicBezTo>
                  <a:pt x="243" y="29"/>
                  <a:pt x="244" y="33"/>
                  <a:pt x="246" y="35"/>
                </a:cubicBezTo>
                <a:cubicBezTo>
                  <a:pt x="248" y="37"/>
                  <a:pt x="250" y="38"/>
                  <a:pt x="254" y="38"/>
                </a:cubicBezTo>
                <a:cubicBezTo>
                  <a:pt x="257" y="38"/>
                  <a:pt x="260" y="37"/>
                  <a:pt x="262" y="36"/>
                </a:cubicBezTo>
                <a:cubicBezTo>
                  <a:pt x="262" y="32"/>
                  <a:pt x="262" y="32"/>
                  <a:pt x="262" y="32"/>
                </a:cubicBezTo>
                <a:cubicBezTo>
                  <a:pt x="260" y="34"/>
                  <a:pt x="258" y="35"/>
                  <a:pt x="255" y="35"/>
                </a:cubicBezTo>
                <a:cubicBezTo>
                  <a:pt x="252" y="35"/>
                  <a:pt x="250" y="34"/>
                  <a:pt x="249" y="32"/>
                </a:cubicBezTo>
                <a:cubicBezTo>
                  <a:pt x="247" y="31"/>
                  <a:pt x="247" y="29"/>
                  <a:pt x="247" y="26"/>
                </a:cubicBezTo>
                <a:cubicBezTo>
                  <a:pt x="264" y="26"/>
                  <a:pt x="264" y="26"/>
                  <a:pt x="264" y="26"/>
                </a:cubicBezTo>
                <a:lnTo>
                  <a:pt x="264" y="24"/>
                </a:lnTo>
                <a:close/>
                <a:moveTo>
                  <a:pt x="247" y="23"/>
                </a:moveTo>
                <a:cubicBezTo>
                  <a:pt x="247" y="20"/>
                  <a:pt x="248" y="19"/>
                  <a:pt x="249" y="17"/>
                </a:cubicBezTo>
                <a:cubicBezTo>
                  <a:pt x="250" y="16"/>
                  <a:pt x="252" y="15"/>
                  <a:pt x="254" y="15"/>
                </a:cubicBezTo>
                <a:cubicBezTo>
                  <a:pt x="256" y="15"/>
                  <a:pt x="257" y="16"/>
                  <a:pt x="259" y="17"/>
                </a:cubicBezTo>
                <a:cubicBezTo>
                  <a:pt x="260" y="19"/>
                  <a:pt x="260" y="20"/>
                  <a:pt x="260" y="23"/>
                </a:cubicBezTo>
                <a:lnTo>
                  <a:pt x="247" y="23"/>
                </a:lnTo>
                <a:close/>
                <a:moveTo>
                  <a:pt x="282" y="26"/>
                </a:moveTo>
                <a:cubicBezTo>
                  <a:pt x="281" y="25"/>
                  <a:pt x="279" y="24"/>
                  <a:pt x="277" y="23"/>
                </a:cubicBezTo>
                <a:cubicBezTo>
                  <a:pt x="275" y="23"/>
                  <a:pt x="274" y="22"/>
                  <a:pt x="273" y="21"/>
                </a:cubicBezTo>
                <a:cubicBezTo>
                  <a:pt x="273" y="21"/>
                  <a:pt x="272" y="20"/>
                  <a:pt x="272" y="19"/>
                </a:cubicBezTo>
                <a:cubicBezTo>
                  <a:pt x="272" y="18"/>
                  <a:pt x="273" y="17"/>
                  <a:pt x="273" y="16"/>
                </a:cubicBezTo>
                <a:cubicBezTo>
                  <a:pt x="274" y="16"/>
                  <a:pt x="275" y="15"/>
                  <a:pt x="277" y="15"/>
                </a:cubicBezTo>
                <a:cubicBezTo>
                  <a:pt x="279" y="15"/>
                  <a:pt x="281" y="16"/>
                  <a:pt x="282" y="17"/>
                </a:cubicBezTo>
                <a:cubicBezTo>
                  <a:pt x="282" y="13"/>
                  <a:pt x="282" y="13"/>
                  <a:pt x="282" y="13"/>
                </a:cubicBezTo>
                <a:cubicBezTo>
                  <a:pt x="281" y="12"/>
                  <a:pt x="279" y="12"/>
                  <a:pt x="277" y="12"/>
                </a:cubicBezTo>
                <a:cubicBezTo>
                  <a:pt x="274" y="12"/>
                  <a:pt x="272" y="13"/>
                  <a:pt x="271" y="14"/>
                </a:cubicBezTo>
                <a:cubicBezTo>
                  <a:pt x="269" y="15"/>
                  <a:pt x="268" y="17"/>
                  <a:pt x="268" y="19"/>
                </a:cubicBezTo>
                <a:cubicBezTo>
                  <a:pt x="268" y="21"/>
                  <a:pt x="269" y="22"/>
                  <a:pt x="270" y="24"/>
                </a:cubicBezTo>
                <a:cubicBezTo>
                  <a:pt x="271" y="25"/>
                  <a:pt x="272" y="26"/>
                  <a:pt x="274" y="26"/>
                </a:cubicBezTo>
                <a:cubicBezTo>
                  <a:pt x="276" y="27"/>
                  <a:pt x="278" y="28"/>
                  <a:pt x="278" y="29"/>
                </a:cubicBezTo>
                <a:cubicBezTo>
                  <a:pt x="279" y="29"/>
                  <a:pt x="279" y="30"/>
                  <a:pt x="279" y="31"/>
                </a:cubicBezTo>
                <a:cubicBezTo>
                  <a:pt x="279" y="33"/>
                  <a:pt x="278" y="35"/>
                  <a:pt x="275" y="35"/>
                </a:cubicBezTo>
                <a:cubicBezTo>
                  <a:pt x="272" y="35"/>
                  <a:pt x="270" y="34"/>
                  <a:pt x="268" y="32"/>
                </a:cubicBezTo>
                <a:cubicBezTo>
                  <a:pt x="268" y="36"/>
                  <a:pt x="268" y="36"/>
                  <a:pt x="268" y="36"/>
                </a:cubicBezTo>
                <a:cubicBezTo>
                  <a:pt x="270" y="37"/>
                  <a:pt x="272" y="38"/>
                  <a:pt x="274" y="38"/>
                </a:cubicBezTo>
                <a:cubicBezTo>
                  <a:pt x="277" y="38"/>
                  <a:pt x="279" y="37"/>
                  <a:pt x="281" y="36"/>
                </a:cubicBezTo>
                <a:cubicBezTo>
                  <a:pt x="283" y="34"/>
                  <a:pt x="283" y="33"/>
                  <a:pt x="283" y="31"/>
                </a:cubicBezTo>
                <a:cubicBezTo>
                  <a:pt x="283" y="29"/>
                  <a:pt x="283" y="27"/>
                  <a:pt x="282" y="26"/>
                </a:cubicBezTo>
                <a:moveTo>
                  <a:pt x="309" y="24"/>
                </a:moveTo>
                <a:cubicBezTo>
                  <a:pt x="309" y="20"/>
                  <a:pt x="308" y="17"/>
                  <a:pt x="306" y="15"/>
                </a:cubicBezTo>
                <a:cubicBezTo>
                  <a:pt x="304" y="13"/>
                  <a:pt x="302" y="12"/>
                  <a:pt x="298" y="12"/>
                </a:cubicBezTo>
                <a:cubicBezTo>
                  <a:pt x="295" y="12"/>
                  <a:pt x="293" y="13"/>
                  <a:pt x="291" y="15"/>
                </a:cubicBezTo>
                <a:cubicBezTo>
                  <a:pt x="288" y="18"/>
                  <a:pt x="287" y="21"/>
                  <a:pt x="287" y="25"/>
                </a:cubicBezTo>
                <a:cubicBezTo>
                  <a:pt x="287" y="29"/>
                  <a:pt x="288" y="33"/>
                  <a:pt x="290" y="35"/>
                </a:cubicBezTo>
                <a:cubicBezTo>
                  <a:pt x="292" y="37"/>
                  <a:pt x="295" y="38"/>
                  <a:pt x="298" y="38"/>
                </a:cubicBezTo>
                <a:cubicBezTo>
                  <a:pt x="302" y="38"/>
                  <a:pt x="305" y="37"/>
                  <a:pt x="307" y="36"/>
                </a:cubicBezTo>
                <a:cubicBezTo>
                  <a:pt x="307" y="32"/>
                  <a:pt x="307" y="32"/>
                  <a:pt x="307" y="32"/>
                </a:cubicBezTo>
                <a:cubicBezTo>
                  <a:pt x="305" y="34"/>
                  <a:pt x="302" y="35"/>
                  <a:pt x="299" y="35"/>
                </a:cubicBezTo>
                <a:cubicBezTo>
                  <a:pt x="297" y="35"/>
                  <a:pt x="295" y="34"/>
                  <a:pt x="293" y="32"/>
                </a:cubicBezTo>
                <a:cubicBezTo>
                  <a:pt x="292" y="31"/>
                  <a:pt x="291" y="29"/>
                  <a:pt x="291" y="26"/>
                </a:cubicBezTo>
                <a:cubicBezTo>
                  <a:pt x="309" y="26"/>
                  <a:pt x="309" y="26"/>
                  <a:pt x="309" y="26"/>
                </a:cubicBezTo>
                <a:lnTo>
                  <a:pt x="309" y="24"/>
                </a:lnTo>
                <a:close/>
                <a:moveTo>
                  <a:pt x="291" y="23"/>
                </a:moveTo>
                <a:cubicBezTo>
                  <a:pt x="292" y="20"/>
                  <a:pt x="292" y="19"/>
                  <a:pt x="294" y="17"/>
                </a:cubicBezTo>
                <a:cubicBezTo>
                  <a:pt x="295" y="16"/>
                  <a:pt x="297" y="15"/>
                  <a:pt x="298" y="15"/>
                </a:cubicBezTo>
                <a:cubicBezTo>
                  <a:pt x="300" y="15"/>
                  <a:pt x="302" y="16"/>
                  <a:pt x="303" y="17"/>
                </a:cubicBezTo>
                <a:cubicBezTo>
                  <a:pt x="304" y="19"/>
                  <a:pt x="305" y="20"/>
                  <a:pt x="305" y="23"/>
                </a:cubicBezTo>
                <a:lnTo>
                  <a:pt x="291" y="23"/>
                </a:lnTo>
                <a:close/>
                <a:moveTo>
                  <a:pt x="332" y="21"/>
                </a:moveTo>
                <a:cubicBezTo>
                  <a:pt x="332" y="15"/>
                  <a:pt x="329" y="12"/>
                  <a:pt x="323" y="12"/>
                </a:cubicBezTo>
                <a:cubicBezTo>
                  <a:pt x="322" y="12"/>
                  <a:pt x="320" y="12"/>
                  <a:pt x="318" y="13"/>
                </a:cubicBezTo>
                <a:cubicBezTo>
                  <a:pt x="317" y="13"/>
                  <a:pt x="315" y="14"/>
                  <a:pt x="315" y="14"/>
                </a:cubicBezTo>
                <a:cubicBezTo>
                  <a:pt x="315" y="18"/>
                  <a:pt x="315" y="18"/>
                  <a:pt x="315" y="18"/>
                </a:cubicBezTo>
                <a:cubicBezTo>
                  <a:pt x="317" y="16"/>
                  <a:pt x="320" y="15"/>
                  <a:pt x="323" y="15"/>
                </a:cubicBezTo>
                <a:cubicBezTo>
                  <a:pt x="326" y="15"/>
                  <a:pt x="328" y="17"/>
                  <a:pt x="328" y="22"/>
                </a:cubicBezTo>
                <a:cubicBezTo>
                  <a:pt x="320" y="23"/>
                  <a:pt x="320" y="23"/>
                  <a:pt x="320" y="23"/>
                </a:cubicBezTo>
                <a:cubicBezTo>
                  <a:pt x="315" y="23"/>
                  <a:pt x="312" y="26"/>
                  <a:pt x="312" y="31"/>
                </a:cubicBezTo>
                <a:cubicBezTo>
                  <a:pt x="312" y="33"/>
                  <a:pt x="313" y="35"/>
                  <a:pt x="314" y="36"/>
                </a:cubicBezTo>
                <a:cubicBezTo>
                  <a:pt x="316" y="37"/>
                  <a:pt x="318" y="38"/>
                  <a:pt x="320" y="38"/>
                </a:cubicBezTo>
                <a:cubicBezTo>
                  <a:pt x="324" y="38"/>
                  <a:pt x="326" y="37"/>
                  <a:pt x="328" y="34"/>
                </a:cubicBezTo>
                <a:cubicBezTo>
                  <a:pt x="328" y="34"/>
                  <a:pt x="328" y="34"/>
                  <a:pt x="328" y="34"/>
                </a:cubicBezTo>
                <a:cubicBezTo>
                  <a:pt x="328" y="37"/>
                  <a:pt x="328" y="37"/>
                  <a:pt x="328" y="37"/>
                </a:cubicBezTo>
                <a:cubicBezTo>
                  <a:pt x="332" y="37"/>
                  <a:pt x="332" y="37"/>
                  <a:pt x="332" y="37"/>
                </a:cubicBezTo>
                <a:lnTo>
                  <a:pt x="332" y="21"/>
                </a:lnTo>
                <a:close/>
                <a:moveTo>
                  <a:pt x="328" y="27"/>
                </a:moveTo>
                <a:cubicBezTo>
                  <a:pt x="328" y="29"/>
                  <a:pt x="327" y="31"/>
                  <a:pt x="326" y="33"/>
                </a:cubicBezTo>
                <a:cubicBezTo>
                  <a:pt x="325" y="34"/>
                  <a:pt x="323" y="35"/>
                  <a:pt x="321" y="35"/>
                </a:cubicBezTo>
                <a:cubicBezTo>
                  <a:pt x="320" y="35"/>
                  <a:pt x="318" y="34"/>
                  <a:pt x="318" y="33"/>
                </a:cubicBezTo>
                <a:cubicBezTo>
                  <a:pt x="317" y="33"/>
                  <a:pt x="316" y="32"/>
                  <a:pt x="316" y="30"/>
                </a:cubicBezTo>
                <a:cubicBezTo>
                  <a:pt x="316" y="29"/>
                  <a:pt x="317" y="28"/>
                  <a:pt x="317" y="27"/>
                </a:cubicBezTo>
                <a:cubicBezTo>
                  <a:pt x="318" y="27"/>
                  <a:pt x="320" y="26"/>
                  <a:pt x="322" y="26"/>
                </a:cubicBezTo>
                <a:cubicBezTo>
                  <a:pt x="328" y="25"/>
                  <a:pt x="328" y="25"/>
                  <a:pt x="328" y="25"/>
                </a:cubicBezTo>
                <a:lnTo>
                  <a:pt x="328" y="27"/>
                </a:lnTo>
                <a:close/>
                <a:moveTo>
                  <a:pt x="352" y="12"/>
                </a:moveTo>
                <a:cubicBezTo>
                  <a:pt x="352" y="12"/>
                  <a:pt x="351" y="12"/>
                  <a:pt x="350" y="12"/>
                </a:cubicBezTo>
                <a:cubicBezTo>
                  <a:pt x="348" y="12"/>
                  <a:pt x="347" y="13"/>
                  <a:pt x="346" y="13"/>
                </a:cubicBezTo>
                <a:cubicBezTo>
                  <a:pt x="345" y="14"/>
                  <a:pt x="344" y="16"/>
                  <a:pt x="343" y="18"/>
                </a:cubicBezTo>
                <a:cubicBezTo>
                  <a:pt x="343" y="18"/>
                  <a:pt x="343" y="18"/>
                  <a:pt x="343" y="18"/>
                </a:cubicBezTo>
                <a:cubicBezTo>
                  <a:pt x="343" y="13"/>
                  <a:pt x="343" y="13"/>
                  <a:pt x="343" y="13"/>
                </a:cubicBezTo>
                <a:cubicBezTo>
                  <a:pt x="339" y="13"/>
                  <a:pt x="339" y="13"/>
                  <a:pt x="339" y="13"/>
                </a:cubicBezTo>
                <a:cubicBezTo>
                  <a:pt x="339" y="37"/>
                  <a:pt x="339" y="37"/>
                  <a:pt x="339" y="37"/>
                </a:cubicBezTo>
                <a:cubicBezTo>
                  <a:pt x="343" y="37"/>
                  <a:pt x="343" y="37"/>
                  <a:pt x="343" y="37"/>
                </a:cubicBezTo>
                <a:cubicBezTo>
                  <a:pt x="343" y="25"/>
                  <a:pt x="343" y="25"/>
                  <a:pt x="343" y="25"/>
                </a:cubicBezTo>
                <a:cubicBezTo>
                  <a:pt x="343" y="22"/>
                  <a:pt x="344" y="20"/>
                  <a:pt x="345" y="18"/>
                </a:cubicBezTo>
                <a:cubicBezTo>
                  <a:pt x="346" y="16"/>
                  <a:pt x="347" y="16"/>
                  <a:pt x="349" y="16"/>
                </a:cubicBezTo>
                <a:cubicBezTo>
                  <a:pt x="350" y="16"/>
                  <a:pt x="351" y="16"/>
                  <a:pt x="352" y="17"/>
                </a:cubicBezTo>
                <a:lnTo>
                  <a:pt x="352" y="12"/>
                </a:lnTo>
                <a:close/>
                <a:moveTo>
                  <a:pt x="372" y="32"/>
                </a:moveTo>
                <a:cubicBezTo>
                  <a:pt x="370" y="34"/>
                  <a:pt x="368" y="35"/>
                  <a:pt x="366" y="35"/>
                </a:cubicBezTo>
                <a:cubicBezTo>
                  <a:pt x="364" y="35"/>
                  <a:pt x="362" y="34"/>
                  <a:pt x="360" y="32"/>
                </a:cubicBezTo>
                <a:cubicBezTo>
                  <a:pt x="358" y="30"/>
                  <a:pt x="358" y="28"/>
                  <a:pt x="358" y="25"/>
                </a:cubicBezTo>
                <a:cubicBezTo>
                  <a:pt x="358" y="22"/>
                  <a:pt x="359" y="20"/>
                  <a:pt x="360" y="18"/>
                </a:cubicBezTo>
                <a:cubicBezTo>
                  <a:pt x="362" y="16"/>
                  <a:pt x="364" y="15"/>
                  <a:pt x="366" y="15"/>
                </a:cubicBezTo>
                <a:cubicBezTo>
                  <a:pt x="369" y="15"/>
                  <a:pt x="370" y="16"/>
                  <a:pt x="372" y="17"/>
                </a:cubicBezTo>
                <a:cubicBezTo>
                  <a:pt x="372" y="13"/>
                  <a:pt x="372" y="13"/>
                  <a:pt x="372" y="13"/>
                </a:cubicBezTo>
                <a:cubicBezTo>
                  <a:pt x="371" y="12"/>
                  <a:pt x="369" y="12"/>
                  <a:pt x="367" y="12"/>
                </a:cubicBezTo>
                <a:cubicBezTo>
                  <a:pt x="363" y="12"/>
                  <a:pt x="359" y="13"/>
                  <a:pt x="357" y="16"/>
                </a:cubicBezTo>
                <a:cubicBezTo>
                  <a:pt x="355" y="18"/>
                  <a:pt x="354" y="21"/>
                  <a:pt x="354" y="26"/>
                </a:cubicBezTo>
                <a:cubicBezTo>
                  <a:pt x="354" y="29"/>
                  <a:pt x="355" y="32"/>
                  <a:pt x="357" y="34"/>
                </a:cubicBezTo>
                <a:cubicBezTo>
                  <a:pt x="359" y="37"/>
                  <a:pt x="362" y="38"/>
                  <a:pt x="365" y="38"/>
                </a:cubicBezTo>
                <a:cubicBezTo>
                  <a:pt x="368" y="38"/>
                  <a:pt x="370" y="37"/>
                  <a:pt x="372" y="36"/>
                </a:cubicBezTo>
                <a:lnTo>
                  <a:pt x="372" y="32"/>
                </a:lnTo>
                <a:close/>
                <a:moveTo>
                  <a:pt x="399" y="22"/>
                </a:moveTo>
                <a:cubicBezTo>
                  <a:pt x="399" y="15"/>
                  <a:pt x="396" y="12"/>
                  <a:pt x="390" y="12"/>
                </a:cubicBezTo>
                <a:cubicBezTo>
                  <a:pt x="387" y="12"/>
                  <a:pt x="384" y="14"/>
                  <a:pt x="382" y="17"/>
                </a:cubicBezTo>
                <a:cubicBezTo>
                  <a:pt x="382" y="17"/>
                  <a:pt x="382" y="17"/>
                  <a:pt x="382" y="17"/>
                </a:cubicBezTo>
                <a:cubicBezTo>
                  <a:pt x="382" y="1"/>
                  <a:pt x="382" y="1"/>
                  <a:pt x="382" y="1"/>
                </a:cubicBezTo>
                <a:cubicBezTo>
                  <a:pt x="378" y="1"/>
                  <a:pt x="378" y="1"/>
                  <a:pt x="378" y="1"/>
                </a:cubicBezTo>
                <a:cubicBezTo>
                  <a:pt x="378" y="37"/>
                  <a:pt x="378" y="37"/>
                  <a:pt x="378" y="37"/>
                </a:cubicBezTo>
                <a:cubicBezTo>
                  <a:pt x="382" y="37"/>
                  <a:pt x="382" y="37"/>
                  <a:pt x="382" y="37"/>
                </a:cubicBezTo>
                <a:cubicBezTo>
                  <a:pt x="382" y="23"/>
                  <a:pt x="382" y="23"/>
                  <a:pt x="382" y="23"/>
                </a:cubicBezTo>
                <a:cubicBezTo>
                  <a:pt x="382" y="21"/>
                  <a:pt x="383" y="19"/>
                  <a:pt x="384" y="17"/>
                </a:cubicBezTo>
                <a:cubicBezTo>
                  <a:pt x="385" y="16"/>
                  <a:pt x="387" y="15"/>
                  <a:pt x="389" y="15"/>
                </a:cubicBezTo>
                <a:cubicBezTo>
                  <a:pt x="393" y="15"/>
                  <a:pt x="395" y="18"/>
                  <a:pt x="395" y="23"/>
                </a:cubicBezTo>
                <a:cubicBezTo>
                  <a:pt x="395" y="37"/>
                  <a:pt x="395" y="37"/>
                  <a:pt x="395" y="37"/>
                </a:cubicBezTo>
                <a:cubicBezTo>
                  <a:pt x="399" y="37"/>
                  <a:pt x="399" y="37"/>
                  <a:pt x="399" y="37"/>
                </a:cubicBezTo>
                <a:lnTo>
                  <a:pt x="399" y="22"/>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userDrawn="1"/>
        </p:nvSpPr>
        <p:spPr bwMode="auto">
          <a:xfrm>
            <a:off x="3302779" y="4801769"/>
            <a:ext cx="271463" cy="134938"/>
          </a:xfrm>
          <a:custGeom>
            <a:avLst/>
            <a:gdLst>
              <a:gd name="T0" fmla="*/ 19 w 22"/>
              <a:gd name="T1" fmla="*/ 3 h 11"/>
              <a:gd name="T2" fmla="*/ 13 w 22"/>
              <a:gd name="T3" fmla="*/ 0 h 11"/>
              <a:gd name="T4" fmla="*/ 4 w 22"/>
              <a:gd name="T5" fmla="*/ 0 h 11"/>
              <a:gd name="T6" fmla="*/ 0 w 22"/>
              <a:gd name="T7" fmla="*/ 0 h 11"/>
              <a:gd name="T8" fmla="*/ 4 w 22"/>
              <a:gd name="T9" fmla="*/ 11 h 11"/>
              <a:gd name="T10" fmla="*/ 22 w 22"/>
              <a:gd name="T11" fmla="*/ 11 h 11"/>
              <a:gd name="T12" fmla="*/ 19 w 22"/>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22" h="11">
                <a:moveTo>
                  <a:pt x="19" y="3"/>
                </a:moveTo>
                <a:cubicBezTo>
                  <a:pt x="18" y="0"/>
                  <a:pt x="18" y="0"/>
                  <a:pt x="13" y="0"/>
                </a:cubicBezTo>
                <a:cubicBezTo>
                  <a:pt x="4" y="0"/>
                  <a:pt x="4" y="0"/>
                  <a:pt x="4" y="0"/>
                </a:cubicBezTo>
                <a:cubicBezTo>
                  <a:pt x="2" y="0"/>
                  <a:pt x="1" y="0"/>
                  <a:pt x="0" y="0"/>
                </a:cubicBezTo>
                <a:cubicBezTo>
                  <a:pt x="4" y="11"/>
                  <a:pt x="4" y="11"/>
                  <a:pt x="4" y="11"/>
                </a:cubicBezTo>
                <a:cubicBezTo>
                  <a:pt x="22" y="11"/>
                  <a:pt x="22" y="11"/>
                  <a:pt x="22" y="11"/>
                </a:cubicBezTo>
                <a:lnTo>
                  <a:pt x="19"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noEditPoints="1"/>
          </p:cNvSpPr>
          <p:nvPr userDrawn="1"/>
        </p:nvSpPr>
        <p:spPr bwMode="auto">
          <a:xfrm>
            <a:off x="2626504" y="5355806"/>
            <a:ext cx="1795463" cy="479425"/>
          </a:xfrm>
          <a:custGeom>
            <a:avLst/>
            <a:gdLst>
              <a:gd name="T0" fmla="*/ 142 w 146"/>
              <a:gd name="T1" fmla="*/ 0 h 39"/>
              <a:gd name="T2" fmla="*/ 5 w 146"/>
              <a:gd name="T3" fmla="*/ 0 h 39"/>
              <a:gd name="T4" fmla="*/ 0 w 146"/>
              <a:gd name="T5" fmla="*/ 4 h 39"/>
              <a:gd name="T6" fmla="*/ 0 w 146"/>
              <a:gd name="T7" fmla="*/ 17 h 39"/>
              <a:gd name="T8" fmla="*/ 12 w 146"/>
              <a:gd name="T9" fmla="*/ 39 h 39"/>
              <a:gd name="T10" fmla="*/ 15 w 146"/>
              <a:gd name="T11" fmla="*/ 37 h 39"/>
              <a:gd name="T12" fmla="*/ 34 w 146"/>
              <a:gd name="T13" fmla="*/ 37 h 39"/>
              <a:gd name="T14" fmla="*/ 46 w 146"/>
              <a:gd name="T15" fmla="*/ 37 h 39"/>
              <a:gd name="T16" fmla="*/ 65 w 146"/>
              <a:gd name="T17" fmla="*/ 37 h 39"/>
              <a:gd name="T18" fmla="*/ 77 w 146"/>
              <a:gd name="T19" fmla="*/ 37 h 39"/>
              <a:gd name="T20" fmla="*/ 87 w 146"/>
              <a:gd name="T21" fmla="*/ 35 h 39"/>
              <a:gd name="T22" fmla="*/ 96 w 146"/>
              <a:gd name="T23" fmla="*/ 37 h 39"/>
              <a:gd name="T24" fmla="*/ 108 w 146"/>
              <a:gd name="T25" fmla="*/ 37 h 39"/>
              <a:gd name="T26" fmla="*/ 127 w 146"/>
              <a:gd name="T27" fmla="*/ 37 h 39"/>
              <a:gd name="T28" fmla="*/ 130 w 146"/>
              <a:gd name="T29" fmla="*/ 38 h 39"/>
              <a:gd name="T30" fmla="*/ 145 w 146"/>
              <a:gd name="T31" fmla="*/ 4 h 39"/>
              <a:gd name="T32" fmla="*/ 146 w 146"/>
              <a:gd name="T33" fmla="*/ 0 h 39"/>
              <a:gd name="T34" fmla="*/ 142 w 146"/>
              <a:gd name="T35" fmla="*/ 0 h 39"/>
              <a:gd name="T36" fmla="*/ 36 w 146"/>
              <a:gd name="T37" fmla="*/ 28 h 39"/>
              <a:gd name="T38" fmla="*/ 29 w 146"/>
              <a:gd name="T39" fmla="*/ 22 h 39"/>
              <a:gd name="T40" fmla="*/ 36 w 146"/>
              <a:gd name="T41" fmla="*/ 15 h 39"/>
              <a:gd name="T42" fmla="*/ 43 w 146"/>
              <a:gd name="T43" fmla="*/ 21 h 39"/>
              <a:gd name="T44" fmla="*/ 36 w 146"/>
              <a:gd name="T45" fmla="*/ 28 h 39"/>
              <a:gd name="T46" fmla="*/ 60 w 146"/>
              <a:gd name="T47" fmla="*/ 28 h 39"/>
              <a:gd name="T48" fmla="*/ 53 w 146"/>
              <a:gd name="T49" fmla="*/ 22 h 39"/>
              <a:gd name="T50" fmla="*/ 60 w 146"/>
              <a:gd name="T51" fmla="*/ 15 h 39"/>
              <a:gd name="T52" fmla="*/ 67 w 146"/>
              <a:gd name="T53" fmla="*/ 21 h 39"/>
              <a:gd name="T54" fmla="*/ 60 w 146"/>
              <a:gd name="T55" fmla="*/ 28 h 39"/>
              <a:gd name="T56" fmla="*/ 84 w 146"/>
              <a:gd name="T57" fmla="*/ 28 h 39"/>
              <a:gd name="T58" fmla="*/ 77 w 146"/>
              <a:gd name="T59" fmla="*/ 22 h 39"/>
              <a:gd name="T60" fmla="*/ 84 w 146"/>
              <a:gd name="T61" fmla="*/ 15 h 39"/>
              <a:gd name="T62" fmla="*/ 91 w 146"/>
              <a:gd name="T63" fmla="*/ 22 h 39"/>
              <a:gd name="T64" fmla="*/ 84 w 146"/>
              <a:gd name="T65" fmla="*/ 28 h 39"/>
              <a:gd name="T66" fmla="*/ 108 w 146"/>
              <a:gd name="T67" fmla="*/ 28 h 39"/>
              <a:gd name="T68" fmla="*/ 101 w 146"/>
              <a:gd name="T69" fmla="*/ 22 h 39"/>
              <a:gd name="T70" fmla="*/ 108 w 146"/>
              <a:gd name="T71" fmla="*/ 15 h 39"/>
              <a:gd name="T72" fmla="*/ 115 w 146"/>
              <a:gd name="T73" fmla="*/ 22 h 39"/>
              <a:gd name="T74" fmla="*/ 108 w 146"/>
              <a:gd name="T75" fmla="*/ 2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 h="39">
                <a:moveTo>
                  <a:pt x="142" y="0"/>
                </a:moveTo>
                <a:cubicBezTo>
                  <a:pt x="5" y="0"/>
                  <a:pt x="5" y="0"/>
                  <a:pt x="5" y="0"/>
                </a:cubicBezTo>
                <a:cubicBezTo>
                  <a:pt x="0" y="0"/>
                  <a:pt x="0" y="0"/>
                  <a:pt x="0" y="4"/>
                </a:cubicBezTo>
                <a:cubicBezTo>
                  <a:pt x="0" y="17"/>
                  <a:pt x="0" y="17"/>
                  <a:pt x="0" y="17"/>
                </a:cubicBezTo>
                <a:cubicBezTo>
                  <a:pt x="0" y="26"/>
                  <a:pt x="4" y="34"/>
                  <a:pt x="12" y="39"/>
                </a:cubicBezTo>
                <a:cubicBezTo>
                  <a:pt x="13" y="38"/>
                  <a:pt x="14" y="38"/>
                  <a:pt x="15" y="37"/>
                </a:cubicBezTo>
                <a:cubicBezTo>
                  <a:pt x="21" y="35"/>
                  <a:pt x="28" y="35"/>
                  <a:pt x="34" y="37"/>
                </a:cubicBezTo>
                <a:cubicBezTo>
                  <a:pt x="38" y="39"/>
                  <a:pt x="42" y="39"/>
                  <a:pt x="46" y="37"/>
                </a:cubicBezTo>
                <a:cubicBezTo>
                  <a:pt x="52" y="35"/>
                  <a:pt x="59" y="35"/>
                  <a:pt x="65" y="37"/>
                </a:cubicBezTo>
                <a:cubicBezTo>
                  <a:pt x="69" y="39"/>
                  <a:pt x="73" y="39"/>
                  <a:pt x="77" y="37"/>
                </a:cubicBezTo>
                <a:cubicBezTo>
                  <a:pt x="80" y="36"/>
                  <a:pt x="83" y="35"/>
                  <a:pt x="87" y="35"/>
                </a:cubicBezTo>
                <a:cubicBezTo>
                  <a:pt x="90" y="35"/>
                  <a:pt x="93" y="36"/>
                  <a:pt x="96" y="37"/>
                </a:cubicBezTo>
                <a:cubicBezTo>
                  <a:pt x="100" y="39"/>
                  <a:pt x="104" y="39"/>
                  <a:pt x="108" y="37"/>
                </a:cubicBezTo>
                <a:cubicBezTo>
                  <a:pt x="114" y="35"/>
                  <a:pt x="121" y="35"/>
                  <a:pt x="127" y="37"/>
                </a:cubicBezTo>
                <a:cubicBezTo>
                  <a:pt x="128" y="38"/>
                  <a:pt x="129" y="38"/>
                  <a:pt x="130" y="38"/>
                </a:cubicBezTo>
                <a:cubicBezTo>
                  <a:pt x="145" y="4"/>
                  <a:pt x="145" y="4"/>
                  <a:pt x="145" y="4"/>
                </a:cubicBezTo>
                <a:cubicBezTo>
                  <a:pt x="146" y="1"/>
                  <a:pt x="146" y="0"/>
                  <a:pt x="146" y="0"/>
                </a:cubicBezTo>
                <a:cubicBezTo>
                  <a:pt x="146" y="0"/>
                  <a:pt x="145" y="0"/>
                  <a:pt x="142" y="0"/>
                </a:cubicBezTo>
                <a:close/>
                <a:moveTo>
                  <a:pt x="36" y="28"/>
                </a:moveTo>
                <a:cubicBezTo>
                  <a:pt x="32" y="28"/>
                  <a:pt x="29" y="25"/>
                  <a:pt x="29" y="22"/>
                </a:cubicBezTo>
                <a:cubicBezTo>
                  <a:pt x="29" y="18"/>
                  <a:pt x="32" y="15"/>
                  <a:pt x="36" y="15"/>
                </a:cubicBezTo>
                <a:cubicBezTo>
                  <a:pt x="39" y="15"/>
                  <a:pt x="43" y="18"/>
                  <a:pt x="43" y="21"/>
                </a:cubicBezTo>
                <a:cubicBezTo>
                  <a:pt x="43" y="25"/>
                  <a:pt x="39" y="28"/>
                  <a:pt x="36" y="28"/>
                </a:cubicBezTo>
                <a:close/>
                <a:moveTo>
                  <a:pt x="60" y="28"/>
                </a:moveTo>
                <a:cubicBezTo>
                  <a:pt x="56" y="28"/>
                  <a:pt x="53" y="25"/>
                  <a:pt x="53" y="22"/>
                </a:cubicBezTo>
                <a:cubicBezTo>
                  <a:pt x="53" y="18"/>
                  <a:pt x="56" y="15"/>
                  <a:pt x="60" y="15"/>
                </a:cubicBezTo>
                <a:cubicBezTo>
                  <a:pt x="64" y="15"/>
                  <a:pt x="67" y="18"/>
                  <a:pt x="67" y="21"/>
                </a:cubicBezTo>
                <a:cubicBezTo>
                  <a:pt x="67" y="25"/>
                  <a:pt x="64" y="28"/>
                  <a:pt x="60" y="28"/>
                </a:cubicBezTo>
                <a:close/>
                <a:moveTo>
                  <a:pt x="84" y="28"/>
                </a:moveTo>
                <a:cubicBezTo>
                  <a:pt x="80" y="28"/>
                  <a:pt x="77" y="25"/>
                  <a:pt x="77" y="22"/>
                </a:cubicBezTo>
                <a:cubicBezTo>
                  <a:pt x="77" y="18"/>
                  <a:pt x="80" y="15"/>
                  <a:pt x="84" y="15"/>
                </a:cubicBezTo>
                <a:cubicBezTo>
                  <a:pt x="88" y="15"/>
                  <a:pt x="91" y="18"/>
                  <a:pt x="91" y="22"/>
                </a:cubicBezTo>
                <a:cubicBezTo>
                  <a:pt x="91" y="25"/>
                  <a:pt x="88" y="28"/>
                  <a:pt x="84" y="28"/>
                </a:cubicBezTo>
                <a:close/>
                <a:moveTo>
                  <a:pt x="108" y="28"/>
                </a:moveTo>
                <a:cubicBezTo>
                  <a:pt x="104" y="28"/>
                  <a:pt x="101" y="25"/>
                  <a:pt x="101" y="22"/>
                </a:cubicBezTo>
                <a:cubicBezTo>
                  <a:pt x="101" y="18"/>
                  <a:pt x="104" y="15"/>
                  <a:pt x="108" y="15"/>
                </a:cubicBezTo>
                <a:cubicBezTo>
                  <a:pt x="112" y="15"/>
                  <a:pt x="115" y="18"/>
                  <a:pt x="115" y="22"/>
                </a:cubicBezTo>
                <a:cubicBezTo>
                  <a:pt x="115" y="25"/>
                  <a:pt x="112" y="28"/>
                  <a:pt x="10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noEditPoints="1"/>
          </p:cNvSpPr>
          <p:nvPr userDrawn="1"/>
        </p:nvSpPr>
        <p:spPr bwMode="auto">
          <a:xfrm>
            <a:off x="2947179" y="5022431"/>
            <a:ext cx="1093788" cy="234950"/>
          </a:xfrm>
          <a:custGeom>
            <a:avLst/>
            <a:gdLst>
              <a:gd name="T0" fmla="*/ 84 w 89"/>
              <a:gd name="T1" fmla="*/ 0 h 19"/>
              <a:gd name="T2" fmla="*/ 4 w 89"/>
              <a:gd name="T3" fmla="*/ 0 h 19"/>
              <a:gd name="T4" fmla="*/ 0 w 89"/>
              <a:gd name="T5" fmla="*/ 5 h 19"/>
              <a:gd name="T6" fmla="*/ 0 w 89"/>
              <a:gd name="T7" fmla="*/ 19 h 19"/>
              <a:gd name="T8" fmla="*/ 89 w 89"/>
              <a:gd name="T9" fmla="*/ 19 h 19"/>
              <a:gd name="T10" fmla="*/ 89 w 89"/>
              <a:gd name="T11" fmla="*/ 5 h 19"/>
              <a:gd name="T12" fmla="*/ 84 w 89"/>
              <a:gd name="T13" fmla="*/ 0 h 19"/>
              <a:gd name="T14" fmla="*/ 26 w 89"/>
              <a:gd name="T15" fmla="*/ 15 h 19"/>
              <a:gd name="T16" fmla="*/ 17 w 89"/>
              <a:gd name="T17" fmla="*/ 15 h 19"/>
              <a:gd name="T18" fmla="*/ 17 w 89"/>
              <a:gd name="T19" fmla="*/ 5 h 19"/>
              <a:gd name="T20" fmla="*/ 26 w 89"/>
              <a:gd name="T21" fmla="*/ 5 h 19"/>
              <a:gd name="T22" fmla="*/ 26 w 89"/>
              <a:gd name="T23" fmla="*/ 15 h 19"/>
              <a:gd name="T24" fmla="*/ 42 w 89"/>
              <a:gd name="T25" fmla="*/ 15 h 19"/>
              <a:gd name="T26" fmla="*/ 32 w 89"/>
              <a:gd name="T27" fmla="*/ 15 h 19"/>
              <a:gd name="T28" fmla="*/ 32 w 89"/>
              <a:gd name="T29" fmla="*/ 5 h 19"/>
              <a:gd name="T30" fmla="*/ 42 w 89"/>
              <a:gd name="T31" fmla="*/ 5 h 19"/>
              <a:gd name="T32" fmla="*/ 42 w 89"/>
              <a:gd name="T33" fmla="*/ 15 h 19"/>
              <a:gd name="T34" fmla="*/ 57 w 89"/>
              <a:gd name="T35" fmla="*/ 15 h 19"/>
              <a:gd name="T36" fmla="*/ 47 w 89"/>
              <a:gd name="T37" fmla="*/ 15 h 19"/>
              <a:gd name="T38" fmla="*/ 47 w 89"/>
              <a:gd name="T39" fmla="*/ 5 h 19"/>
              <a:gd name="T40" fmla="*/ 57 w 89"/>
              <a:gd name="T41" fmla="*/ 5 h 19"/>
              <a:gd name="T42" fmla="*/ 57 w 89"/>
              <a:gd name="T43" fmla="*/ 15 h 19"/>
              <a:gd name="T44" fmla="*/ 72 w 89"/>
              <a:gd name="T45" fmla="*/ 15 h 19"/>
              <a:gd name="T46" fmla="*/ 62 w 89"/>
              <a:gd name="T47" fmla="*/ 15 h 19"/>
              <a:gd name="T48" fmla="*/ 62 w 89"/>
              <a:gd name="T49" fmla="*/ 5 h 19"/>
              <a:gd name="T50" fmla="*/ 72 w 89"/>
              <a:gd name="T51" fmla="*/ 5 h 19"/>
              <a:gd name="T52" fmla="*/ 72 w 89"/>
              <a:gd name="T53"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9" h="19">
                <a:moveTo>
                  <a:pt x="84" y="0"/>
                </a:moveTo>
                <a:cubicBezTo>
                  <a:pt x="4" y="0"/>
                  <a:pt x="4" y="0"/>
                  <a:pt x="4" y="0"/>
                </a:cubicBezTo>
                <a:cubicBezTo>
                  <a:pt x="1" y="0"/>
                  <a:pt x="0" y="3"/>
                  <a:pt x="0" y="5"/>
                </a:cubicBezTo>
                <a:cubicBezTo>
                  <a:pt x="0" y="19"/>
                  <a:pt x="0" y="19"/>
                  <a:pt x="0" y="19"/>
                </a:cubicBezTo>
                <a:cubicBezTo>
                  <a:pt x="89" y="19"/>
                  <a:pt x="89" y="19"/>
                  <a:pt x="89" y="19"/>
                </a:cubicBezTo>
                <a:cubicBezTo>
                  <a:pt x="89" y="5"/>
                  <a:pt x="89" y="5"/>
                  <a:pt x="89" y="5"/>
                </a:cubicBezTo>
                <a:cubicBezTo>
                  <a:pt x="89" y="0"/>
                  <a:pt x="85" y="0"/>
                  <a:pt x="84" y="0"/>
                </a:cubicBezTo>
                <a:close/>
                <a:moveTo>
                  <a:pt x="26" y="15"/>
                </a:moveTo>
                <a:cubicBezTo>
                  <a:pt x="17" y="15"/>
                  <a:pt x="17" y="15"/>
                  <a:pt x="17" y="15"/>
                </a:cubicBezTo>
                <a:cubicBezTo>
                  <a:pt x="17" y="5"/>
                  <a:pt x="17" y="5"/>
                  <a:pt x="17" y="5"/>
                </a:cubicBezTo>
                <a:cubicBezTo>
                  <a:pt x="26" y="5"/>
                  <a:pt x="26" y="5"/>
                  <a:pt x="26" y="5"/>
                </a:cubicBezTo>
                <a:lnTo>
                  <a:pt x="26" y="15"/>
                </a:lnTo>
                <a:close/>
                <a:moveTo>
                  <a:pt x="42" y="15"/>
                </a:moveTo>
                <a:cubicBezTo>
                  <a:pt x="32" y="15"/>
                  <a:pt x="32" y="15"/>
                  <a:pt x="32" y="15"/>
                </a:cubicBezTo>
                <a:cubicBezTo>
                  <a:pt x="32" y="5"/>
                  <a:pt x="32" y="5"/>
                  <a:pt x="32" y="5"/>
                </a:cubicBezTo>
                <a:cubicBezTo>
                  <a:pt x="42" y="5"/>
                  <a:pt x="42" y="5"/>
                  <a:pt x="42" y="5"/>
                </a:cubicBezTo>
                <a:lnTo>
                  <a:pt x="42" y="15"/>
                </a:lnTo>
                <a:close/>
                <a:moveTo>
                  <a:pt x="57" y="15"/>
                </a:moveTo>
                <a:cubicBezTo>
                  <a:pt x="47" y="15"/>
                  <a:pt x="47" y="15"/>
                  <a:pt x="47" y="15"/>
                </a:cubicBezTo>
                <a:cubicBezTo>
                  <a:pt x="47" y="5"/>
                  <a:pt x="47" y="5"/>
                  <a:pt x="47" y="5"/>
                </a:cubicBezTo>
                <a:cubicBezTo>
                  <a:pt x="57" y="5"/>
                  <a:pt x="57" y="5"/>
                  <a:pt x="57" y="5"/>
                </a:cubicBezTo>
                <a:lnTo>
                  <a:pt x="57" y="15"/>
                </a:lnTo>
                <a:close/>
                <a:moveTo>
                  <a:pt x="72" y="15"/>
                </a:moveTo>
                <a:cubicBezTo>
                  <a:pt x="62" y="15"/>
                  <a:pt x="62" y="15"/>
                  <a:pt x="62" y="15"/>
                </a:cubicBezTo>
                <a:cubicBezTo>
                  <a:pt x="62" y="5"/>
                  <a:pt x="62" y="5"/>
                  <a:pt x="62" y="5"/>
                </a:cubicBezTo>
                <a:cubicBezTo>
                  <a:pt x="72" y="5"/>
                  <a:pt x="72" y="5"/>
                  <a:pt x="72" y="5"/>
                </a:cubicBezTo>
                <a:lnTo>
                  <a:pt x="72"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userDrawn="1"/>
        </p:nvSpPr>
        <p:spPr bwMode="auto">
          <a:xfrm>
            <a:off x="2724929" y="3434931"/>
            <a:ext cx="1143000" cy="836613"/>
          </a:xfrm>
          <a:custGeom>
            <a:avLst/>
            <a:gdLst>
              <a:gd name="T0" fmla="*/ 2 w 93"/>
              <a:gd name="T1" fmla="*/ 65 h 68"/>
              <a:gd name="T2" fmla="*/ 17 w 93"/>
              <a:gd name="T3" fmla="*/ 59 h 68"/>
              <a:gd name="T4" fmla="*/ 41 w 93"/>
              <a:gd name="T5" fmla="*/ 48 h 68"/>
              <a:gd name="T6" fmla="*/ 63 w 93"/>
              <a:gd name="T7" fmla="*/ 62 h 68"/>
              <a:gd name="T8" fmla="*/ 76 w 93"/>
              <a:gd name="T9" fmla="*/ 67 h 68"/>
              <a:gd name="T10" fmla="*/ 88 w 93"/>
              <a:gd name="T11" fmla="*/ 57 h 68"/>
              <a:gd name="T12" fmla="*/ 88 w 93"/>
              <a:gd name="T13" fmla="*/ 56 h 68"/>
              <a:gd name="T14" fmla="*/ 93 w 93"/>
              <a:gd name="T15" fmla="*/ 48 h 68"/>
              <a:gd name="T16" fmla="*/ 69 w 93"/>
              <a:gd name="T17" fmla="*/ 10 h 68"/>
              <a:gd name="T18" fmla="*/ 51 w 93"/>
              <a:gd name="T19" fmla="*/ 0 h 68"/>
              <a:gd name="T20" fmla="*/ 36 w 93"/>
              <a:gd name="T21" fmla="*/ 8 h 68"/>
              <a:gd name="T22" fmla="*/ 0 w 93"/>
              <a:gd name="T23" fmla="*/ 64 h 68"/>
              <a:gd name="T24" fmla="*/ 2 w 93"/>
              <a:gd name="T25"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68">
                <a:moveTo>
                  <a:pt x="2" y="65"/>
                </a:moveTo>
                <a:cubicBezTo>
                  <a:pt x="7" y="67"/>
                  <a:pt x="13" y="63"/>
                  <a:pt x="17" y="59"/>
                </a:cubicBezTo>
                <a:cubicBezTo>
                  <a:pt x="25" y="51"/>
                  <a:pt x="33" y="47"/>
                  <a:pt x="41" y="48"/>
                </a:cubicBezTo>
                <a:cubicBezTo>
                  <a:pt x="49" y="49"/>
                  <a:pt x="57" y="53"/>
                  <a:pt x="63" y="62"/>
                </a:cubicBezTo>
                <a:cubicBezTo>
                  <a:pt x="67" y="67"/>
                  <a:pt x="72" y="68"/>
                  <a:pt x="76" y="67"/>
                </a:cubicBezTo>
                <a:cubicBezTo>
                  <a:pt x="81" y="66"/>
                  <a:pt x="86" y="62"/>
                  <a:pt x="88" y="57"/>
                </a:cubicBezTo>
                <a:cubicBezTo>
                  <a:pt x="88" y="56"/>
                  <a:pt x="88" y="56"/>
                  <a:pt x="88" y="56"/>
                </a:cubicBezTo>
                <a:cubicBezTo>
                  <a:pt x="90" y="53"/>
                  <a:pt x="92" y="50"/>
                  <a:pt x="93" y="48"/>
                </a:cubicBezTo>
                <a:cubicBezTo>
                  <a:pt x="69" y="10"/>
                  <a:pt x="69" y="10"/>
                  <a:pt x="69" y="10"/>
                </a:cubicBezTo>
                <a:cubicBezTo>
                  <a:pt x="64" y="4"/>
                  <a:pt x="58" y="0"/>
                  <a:pt x="51" y="0"/>
                </a:cubicBezTo>
                <a:cubicBezTo>
                  <a:pt x="45" y="0"/>
                  <a:pt x="40" y="3"/>
                  <a:pt x="36" y="8"/>
                </a:cubicBezTo>
                <a:cubicBezTo>
                  <a:pt x="0" y="64"/>
                  <a:pt x="0" y="64"/>
                  <a:pt x="0" y="64"/>
                </a:cubicBezTo>
                <a:cubicBezTo>
                  <a:pt x="0" y="65"/>
                  <a:pt x="1" y="65"/>
                  <a:pt x="2"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userDrawn="1"/>
        </p:nvSpPr>
        <p:spPr bwMode="auto">
          <a:xfrm>
            <a:off x="1840692" y="4136606"/>
            <a:ext cx="3048000" cy="1600200"/>
          </a:xfrm>
          <a:custGeom>
            <a:avLst/>
            <a:gdLst>
              <a:gd name="T0" fmla="*/ 239 w 248"/>
              <a:gd name="T1" fmla="*/ 106 h 130"/>
              <a:gd name="T2" fmla="*/ 171 w 248"/>
              <a:gd name="T3" fmla="*/ 0 h 130"/>
              <a:gd name="T4" fmla="*/ 169 w 248"/>
              <a:gd name="T5" fmla="*/ 3 h 130"/>
              <a:gd name="T6" fmla="*/ 150 w 248"/>
              <a:gd name="T7" fmla="*/ 20 h 130"/>
              <a:gd name="T8" fmla="*/ 146 w 248"/>
              <a:gd name="T9" fmla="*/ 20 h 130"/>
              <a:gd name="T10" fmla="*/ 128 w 248"/>
              <a:gd name="T11" fmla="*/ 11 h 130"/>
              <a:gd name="T12" fmla="*/ 113 w 248"/>
              <a:gd name="T13" fmla="*/ 0 h 130"/>
              <a:gd name="T14" fmla="*/ 95 w 248"/>
              <a:gd name="T15" fmla="*/ 9 h 130"/>
              <a:gd name="T16" fmla="*/ 71 w 248"/>
              <a:gd name="T17" fmla="*/ 18 h 130"/>
              <a:gd name="T18" fmla="*/ 66 w 248"/>
              <a:gd name="T19" fmla="*/ 15 h 130"/>
              <a:gd name="T20" fmla="*/ 9 w 248"/>
              <a:gd name="T21" fmla="*/ 104 h 130"/>
              <a:gd name="T22" fmla="*/ 3 w 248"/>
              <a:gd name="T23" fmla="*/ 126 h 130"/>
              <a:gd name="T24" fmla="*/ 11 w 248"/>
              <a:gd name="T25" fmla="*/ 130 h 130"/>
              <a:gd name="T26" fmla="*/ 59 w 248"/>
              <a:gd name="T27" fmla="*/ 130 h 130"/>
              <a:gd name="T28" fmla="*/ 56 w 248"/>
              <a:gd name="T29" fmla="*/ 116 h 130"/>
              <a:gd name="T30" fmla="*/ 56 w 248"/>
              <a:gd name="T31" fmla="*/ 103 h 130"/>
              <a:gd name="T32" fmla="*/ 69 w 248"/>
              <a:gd name="T33" fmla="*/ 91 h 130"/>
              <a:gd name="T34" fmla="*/ 82 w 248"/>
              <a:gd name="T35" fmla="*/ 91 h 130"/>
              <a:gd name="T36" fmla="*/ 82 w 248"/>
              <a:gd name="T37" fmla="*/ 77 h 130"/>
              <a:gd name="T38" fmla="*/ 94 w 248"/>
              <a:gd name="T39" fmla="*/ 65 h 130"/>
              <a:gd name="T40" fmla="*/ 115 w 248"/>
              <a:gd name="T41" fmla="*/ 65 h 130"/>
              <a:gd name="T42" fmla="*/ 111 w 248"/>
              <a:gd name="T43" fmla="*/ 54 h 130"/>
              <a:gd name="T44" fmla="*/ 111 w 248"/>
              <a:gd name="T45" fmla="*/ 54 h 130"/>
              <a:gd name="T46" fmla="*/ 123 w 248"/>
              <a:gd name="T47" fmla="*/ 46 h 130"/>
              <a:gd name="T48" fmla="*/ 132 w 248"/>
              <a:gd name="T49" fmla="*/ 46 h 130"/>
              <a:gd name="T50" fmla="*/ 145 w 248"/>
              <a:gd name="T51" fmla="*/ 55 h 130"/>
              <a:gd name="T52" fmla="*/ 149 w 248"/>
              <a:gd name="T53" fmla="*/ 65 h 130"/>
              <a:gd name="T54" fmla="*/ 174 w 248"/>
              <a:gd name="T55" fmla="*/ 65 h 130"/>
              <a:gd name="T56" fmla="*/ 186 w 248"/>
              <a:gd name="T57" fmla="*/ 77 h 130"/>
              <a:gd name="T58" fmla="*/ 186 w 248"/>
              <a:gd name="T59" fmla="*/ 91 h 130"/>
              <a:gd name="T60" fmla="*/ 206 w 248"/>
              <a:gd name="T61" fmla="*/ 91 h 130"/>
              <a:gd name="T62" fmla="*/ 218 w 248"/>
              <a:gd name="T63" fmla="*/ 99 h 130"/>
              <a:gd name="T64" fmla="*/ 216 w 248"/>
              <a:gd name="T65" fmla="*/ 106 h 130"/>
              <a:gd name="T66" fmla="*/ 205 w 248"/>
              <a:gd name="T67" fmla="*/ 130 h 130"/>
              <a:gd name="T68" fmla="*/ 237 w 248"/>
              <a:gd name="T69" fmla="*/ 130 h 130"/>
              <a:gd name="T70" fmla="*/ 237 w 248"/>
              <a:gd name="T71" fmla="*/ 130 h 130"/>
              <a:gd name="T72" fmla="*/ 245 w 248"/>
              <a:gd name="T73" fmla="*/ 126 h 130"/>
              <a:gd name="T74" fmla="*/ 239 w 248"/>
              <a:gd name="T75" fmla="*/ 10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8" h="130">
                <a:moveTo>
                  <a:pt x="239" y="106"/>
                </a:moveTo>
                <a:cubicBezTo>
                  <a:pt x="171" y="0"/>
                  <a:pt x="171" y="0"/>
                  <a:pt x="171" y="0"/>
                </a:cubicBezTo>
                <a:cubicBezTo>
                  <a:pt x="170" y="1"/>
                  <a:pt x="170" y="2"/>
                  <a:pt x="169" y="3"/>
                </a:cubicBezTo>
                <a:cubicBezTo>
                  <a:pt x="166" y="12"/>
                  <a:pt x="158" y="18"/>
                  <a:pt x="150" y="20"/>
                </a:cubicBezTo>
                <a:cubicBezTo>
                  <a:pt x="148" y="20"/>
                  <a:pt x="147" y="20"/>
                  <a:pt x="146" y="20"/>
                </a:cubicBezTo>
                <a:cubicBezTo>
                  <a:pt x="139" y="20"/>
                  <a:pt x="132" y="17"/>
                  <a:pt x="128" y="11"/>
                </a:cubicBezTo>
                <a:cubicBezTo>
                  <a:pt x="124" y="6"/>
                  <a:pt x="119" y="1"/>
                  <a:pt x="113" y="0"/>
                </a:cubicBezTo>
                <a:cubicBezTo>
                  <a:pt x="107" y="0"/>
                  <a:pt x="101" y="3"/>
                  <a:pt x="95" y="9"/>
                </a:cubicBezTo>
                <a:cubicBezTo>
                  <a:pt x="85" y="19"/>
                  <a:pt x="77" y="19"/>
                  <a:pt x="71" y="18"/>
                </a:cubicBezTo>
                <a:cubicBezTo>
                  <a:pt x="70" y="17"/>
                  <a:pt x="68" y="16"/>
                  <a:pt x="66" y="15"/>
                </a:cubicBezTo>
                <a:cubicBezTo>
                  <a:pt x="9" y="104"/>
                  <a:pt x="9" y="104"/>
                  <a:pt x="9" y="104"/>
                </a:cubicBezTo>
                <a:cubicBezTo>
                  <a:pt x="3" y="114"/>
                  <a:pt x="0" y="120"/>
                  <a:pt x="3" y="126"/>
                </a:cubicBezTo>
                <a:cubicBezTo>
                  <a:pt x="5" y="128"/>
                  <a:pt x="7" y="130"/>
                  <a:pt x="11" y="130"/>
                </a:cubicBezTo>
                <a:cubicBezTo>
                  <a:pt x="59" y="130"/>
                  <a:pt x="59" y="130"/>
                  <a:pt x="59" y="130"/>
                </a:cubicBezTo>
                <a:cubicBezTo>
                  <a:pt x="57" y="126"/>
                  <a:pt x="56" y="121"/>
                  <a:pt x="56" y="116"/>
                </a:cubicBezTo>
                <a:cubicBezTo>
                  <a:pt x="56" y="103"/>
                  <a:pt x="56" y="103"/>
                  <a:pt x="56" y="103"/>
                </a:cubicBezTo>
                <a:cubicBezTo>
                  <a:pt x="56" y="91"/>
                  <a:pt x="64" y="91"/>
                  <a:pt x="69" y="91"/>
                </a:cubicBezTo>
                <a:cubicBezTo>
                  <a:pt x="82" y="91"/>
                  <a:pt x="82" y="91"/>
                  <a:pt x="82" y="91"/>
                </a:cubicBezTo>
                <a:cubicBezTo>
                  <a:pt x="82" y="77"/>
                  <a:pt x="82" y="77"/>
                  <a:pt x="82" y="77"/>
                </a:cubicBezTo>
                <a:cubicBezTo>
                  <a:pt x="82" y="72"/>
                  <a:pt x="85" y="65"/>
                  <a:pt x="94" y="65"/>
                </a:cubicBezTo>
                <a:cubicBezTo>
                  <a:pt x="115" y="65"/>
                  <a:pt x="115" y="65"/>
                  <a:pt x="115" y="65"/>
                </a:cubicBezTo>
                <a:cubicBezTo>
                  <a:pt x="111" y="54"/>
                  <a:pt x="111" y="54"/>
                  <a:pt x="111" y="54"/>
                </a:cubicBezTo>
                <a:cubicBezTo>
                  <a:pt x="111" y="54"/>
                  <a:pt x="111" y="54"/>
                  <a:pt x="111" y="54"/>
                </a:cubicBezTo>
                <a:cubicBezTo>
                  <a:pt x="111" y="46"/>
                  <a:pt x="120" y="46"/>
                  <a:pt x="123" y="46"/>
                </a:cubicBezTo>
                <a:cubicBezTo>
                  <a:pt x="132" y="46"/>
                  <a:pt x="132" y="46"/>
                  <a:pt x="132" y="46"/>
                </a:cubicBezTo>
                <a:cubicBezTo>
                  <a:pt x="140" y="46"/>
                  <a:pt x="143" y="47"/>
                  <a:pt x="145" y="55"/>
                </a:cubicBezTo>
                <a:cubicBezTo>
                  <a:pt x="149" y="65"/>
                  <a:pt x="149" y="65"/>
                  <a:pt x="149" y="65"/>
                </a:cubicBezTo>
                <a:cubicBezTo>
                  <a:pt x="174" y="65"/>
                  <a:pt x="174" y="65"/>
                  <a:pt x="174" y="65"/>
                </a:cubicBezTo>
                <a:cubicBezTo>
                  <a:pt x="179" y="65"/>
                  <a:pt x="186" y="68"/>
                  <a:pt x="186" y="77"/>
                </a:cubicBezTo>
                <a:cubicBezTo>
                  <a:pt x="186" y="91"/>
                  <a:pt x="186" y="91"/>
                  <a:pt x="186" y="91"/>
                </a:cubicBezTo>
                <a:cubicBezTo>
                  <a:pt x="206" y="91"/>
                  <a:pt x="206" y="91"/>
                  <a:pt x="206" y="91"/>
                </a:cubicBezTo>
                <a:cubicBezTo>
                  <a:pt x="214" y="91"/>
                  <a:pt x="218" y="94"/>
                  <a:pt x="218" y="99"/>
                </a:cubicBezTo>
                <a:cubicBezTo>
                  <a:pt x="218" y="101"/>
                  <a:pt x="217" y="103"/>
                  <a:pt x="216" y="106"/>
                </a:cubicBezTo>
                <a:cubicBezTo>
                  <a:pt x="205" y="130"/>
                  <a:pt x="205" y="130"/>
                  <a:pt x="205" y="130"/>
                </a:cubicBezTo>
                <a:cubicBezTo>
                  <a:pt x="237" y="130"/>
                  <a:pt x="237" y="130"/>
                  <a:pt x="237" y="130"/>
                </a:cubicBezTo>
                <a:cubicBezTo>
                  <a:pt x="237" y="130"/>
                  <a:pt x="237" y="130"/>
                  <a:pt x="237" y="130"/>
                </a:cubicBezTo>
                <a:cubicBezTo>
                  <a:pt x="240" y="130"/>
                  <a:pt x="243" y="128"/>
                  <a:pt x="245" y="126"/>
                </a:cubicBezTo>
                <a:cubicBezTo>
                  <a:pt x="246" y="124"/>
                  <a:pt x="248" y="119"/>
                  <a:pt x="239" y="10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userDrawn="1"/>
        </p:nvSpPr>
        <p:spPr bwMode="auto">
          <a:xfrm>
            <a:off x="1521604" y="4074694"/>
            <a:ext cx="822325" cy="1576388"/>
          </a:xfrm>
          <a:custGeom>
            <a:avLst/>
            <a:gdLst>
              <a:gd name="T0" fmla="*/ 61 w 67"/>
              <a:gd name="T1" fmla="*/ 57 h 128"/>
              <a:gd name="T2" fmla="*/ 48 w 67"/>
              <a:gd name="T3" fmla="*/ 35 h 128"/>
              <a:gd name="T4" fmla="*/ 55 w 67"/>
              <a:gd name="T5" fmla="*/ 35 h 128"/>
              <a:gd name="T6" fmla="*/ 35 w 67"/>
              <a:gd name="T7" fmla="*/ 2 h 128"/>
              <a:gd name="T8" fmla="*/ 31 w 67"/>
              <a:gd name="T9" fmla="*/ 1 h 128"/>
              <a:gd name="T10" fmla="*/ 11 w 67"/>
              <a:gd name="T11" fmla="*/ 35 h 128"/>
              <a:gd name="T12" fmla="*/ 18 w 67"/>
              <a:gd name="T13" fmla="*/ 35 h 128"/>
              <a:gd name="T14" fmla="*/ 5 w 67"/>
              <a:gd name="T15" fmla="*/ 57 h 128"/>
              <a:gd name="T16" fmla="*/ 13 w 67"/>
              <a:gd name="T17" fmla="*/ 57 h 128"/>
              <a:gd name="T18" fmla="*/ 0 w 67"/>
              <a:gd name="T19" fmla="*/ 82 h 128"/>
              <a:gd name="T20" fmla="*/ 28 w 67"/>
              <a:gd name="T21" fmla="*/ 82 h 128"/>
              <a:gd name="T22" fmla="*/ 28 w 67"/>
              <a:gd name="T23" fmla="*/ 128 h 128"/>
              <a:gd name="T24" fmla="*/ 38 w 67"/>
              <a:gd name="T25" fmla="*/ 128 h 128"/>
              <a:gd name="T26" fmla="*/ 38 w 67"/>
              <a:gd name="T27" fmla="*/ 82 h 128"/>
              <a:gd name="T28" fmla="*/ 67 w 67"/>
              <a:gd name="T29" fmla="*/ 82 h 128"/>
              <a:gd name="T30" fmla="*/ 53 w 67"/>
              <a:gd name="T31" fmla="*/ 57 h 128"/>
              <a:gd name="T32" fmla="*/ 61 w 67"/>
              <a:gd name="T33" fmla="*/ 5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128">
                <a:moveTo>
                  <a:pt x="61" y="57"/>
                </a:moveTo>
                <a:cubicBezTo>
                  <a:pt x="60" y="54"/>
                  <a:pt x="48" y="35"/>
                  <a:pt x="48" y="35"/>
                </a:cubicBezTo>
                <a:cubicBezTo>
                  <a:pt x="55" y="35"/>
                  <a:pt x="55" y="35"/>
                  <a:pt x="55" y="35"/>
                </a:cubicBezTo>
                <a:cubicBezTo>
                  <a:pt x="54" y="32"/>
                  <a:pt x="35" y="2"/>
                  <a:pt x="35" y="2"/>
                </a:cubicBezTo>
                <a:cubicBezTo>
                  <a:pt x="34" y="0"/>
                  <a:pt x="32" y="0"/>
                  <a:pt x="31" y="1"/>
                </a:cubicBezTo>
                <a:cubicBezTo>
                  <a:pt x="31" y="1"/>
                  <a:pt x="12" y="33"/>
                  <a:pt x="11" y="35"/>
                </a:cubicBezTo>
                <a:cubicBezTo>
                  <a:pt x="18" y="35"/>
                  <a:pt x="18" y="35"/>
                  <a:pt x="18" y="35"/>
                </a:cubicBezTo>
                <a:cubicBezTo>
                  <a:pt x="18" y="35"/>
                  <a:pt x="7" y="54"/>
                  <a:pt x="5" y="57"/>
                </a:cubicBezTo>
                <a:cubicBezTo>
                  <a:pt x="13" y="57"/>
                  <a:pt x="13" y="57"/>
                  <a:pt x="13" y="57"/>
                </a:cubicBezTo>
                <a:cubicBezTo>
                  <a:pt x="13" y="57"/>
                  <a:pt x="1" y="79"/>
                  <a:pt x="0" y="82"/>
                </a:cubicBezTo>
                <a:cubicBezTo>
                  <a:pt x="28" y="82"/>
                  <a:pt x="28" y="82"/>
                  <a:pt x="28" y="82"/>
                </a:cubicBezTo>
                <a:cubicBezTo>
                  <a:pt x="28" y="128"/>
                  <a:pt x="28" y="128"/>
                  <a:pt x="28" y="128"/>
                </a:cubicBezTo>
                <a:cubicBezTo>
                  <a:pt x="38" y="128"/>
                  <a:pt x="38" y="128"/>
                  <a:pt x="38" y="128"/>
                </a:cubicBezTo>
                <a:cubicBezTo>
                  <a:pt x="38" y="82"/>
                  <a:pt x="38" y="82"/>
                  <a:pt x="38" y="82"/>
                </a:cubicBezTo>
                <a:cubicBezTo>
                  <a:pt x="67" y="82"/>
                  <a:pt x="67" y="82"/>
                  <a:pt x="67" y="82"/>
                </a:cubicBezTo>
                <a:cubicBezTo>
                  <a:pt x="65" y="79"/>
                  <a:pt x="53" y="57"/>
                  <a:pt x="53" y="57"/>
                </a:cubicBezTo>
                <a:lnTo>
                  <a:pt x="61"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333038" y="480502"/>
            <a:ext cx="1643856" cy="352137"/>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302" userDrawn="1">
          <p15:clr>
            <a:srgbClr val="C35EA4"/>
          </p15:clr>
        </p15:guide>
        <p15:guide id="2" pos="288" userDrawn="1">
          <p15:clr>
            <a:srgbClr val="C35EA4"/>
          </p15:clr>
        </p15:guide>
        <p15:guide id="3" pos="7546"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19" name="Rectangle 18"/>
          <p:cNvSpPr/>
          <p:nvPr userDrawn="1"/>
        </p:nvSpPr>
        <p:spPr bwMode="auto">
          <a:xfrm>
            <a:off x="0" y="6697663"/>
            <a:ext cx="12436475" cy="29686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8"/>
          <p:cNvGrpSpPr>
            <a:grpSpLocks noChangeAspect="1"/>
          </p:cNvGrpSpPr>
          <p:nvPr userDrawn="1"/>
        </p:nvGrpSpPr>
        <p:grpSpPr bwMode="auto">
          <a:xfrm>
            <a:off x="11515725" y="6199686"/>
            <a:ext cx="646113" cy="682764"/>
            <a:chOff x="7062" y="3586"/>
            <a:chExt cx="617" cy="652"/>
          </a:xfrm>
        </p:grpSpPr>
        <p:sp>
          <p:nvSpPr>
            <p:cNvPr id="35"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853403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19" name="Rectangle 18"/>
          <p:cNvSpPr/>
          <p:nvPr userDrawn="1"/>
        </p:nvSpPr>
        <p:spPr bwMode="auto">
          <a:xfrm>
            <a:off x="0" y="6697663"/>
            <a:ext cx="12436475" cy="29686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8"/>
          <p:cNvGrpSpPr>
            <a:grpSpLocks noChangeAspect="1"/>
          </p:cNvGrpSpPr>
          <p:nvPr userDrawn="1"/>
        </p:nvGrpSpPr>
        <p:grpSpPr bwMode="auto">
          <a:xfrm>
            <a:off x="11515725" y="6199686"/>
            <a:ext cx="646113" cy="682764"/>
            <a:chOff x="7062" y="3586"/>
            <a:chExt cx="617" cy="652"/>
          </a:xfrm>
        </p:grpSpPr>
        <p:sp>
          <p:nvSpPr>
            <p:cNvPr id="35"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19" name="Rectangle 18"/>
          <p:cNvSpPr/>
          <p:nvPr userDrawn="1"/>
        </p:nvSpPr>
        <p:spPr bwMode="auto">
          <a:xfrm>
            <a:off x="0" y="6697663"/>
            <a:ext cx="12436475" cy="29686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8"/>
          <p:cNvGrpSpPr>
            <a:grpSpLocks noChangeAspect="1"/>
          </p:cNvGrpSpPr>
          <p:nvPr userDrawn="1"/>
        </p:nvGrpSpPr>
        <p:grpSpPr bwMode="auto">
          <a:xfrm>
            <a:off x="11515725" y="6199686"/>
            <a:ext cx="646113" cy="682764"/>
            <a:chOff x="7062" y="3586"/>
            <a:chExt cx="617" cy="652"/>
          </a:xfrm>
        </p:grpSpPr>
        <p:sp>
          <p:nvSpPr>
            <p:cNvPr id="35"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19" name="Rectangle 18"/>
          <p:cNvSpPr/>
          <p:nvPr userDrawn="1"/>
        </p:nvSpPr>
        <p:spPr bwMode="auto">
          <a:xfrm>
            <a:off x="0" y="6697663"/>
            <a:ext cx="12436475" cy="29686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0" name="Group 8"/>
          <p:cNvGrpSpPr>
            <a:grpSpLocks noChangeAspect="1"/>
          </p:cNvGrpSpPr>
          <p:nvPr userDrawn="1"/>
        </p:nvGrpSpPr>
        <p:grpSpPr bwMode="auto">
          <a:xfrm>
            <a:off x="11515725" y="6199686"/>
            <a:ext cx="646113" cy="682764"/>
            <a:chOff x="7062" y="3586"/>
            <a:chExt cx="617" cy="652"/>
          </a:xfrm>
        </p:grpSpPr>
        <p:sp>
          <p:nvSpPr>
            <p:cNvPr id="35"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7" name="Rectangle 16"/>
          <p:cNvSpPr/>
          <p:nvPr userDrawn="1"/>
        </p:nvSpPr>
        <p:spPr bwMode="auto">
          <a:xfrm>
            <a:off x="0" y="6697663"/>
            <a:ext cx="12436475" cy="29686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32" name="Group 8"/>
          <p:cNvGrpSpPr>
            <a:grpSpLocks noChangeAspect="1"/>
          </p:cNvGrpSpPr>
          <p:nvPr userDrawn="1"/>
        </p:nvGrpSpPr>
        <p:grpSpPr bwMode="auto">
          <a:xfrm>
            <a:off x="11515725" y="6199686"/>
            <a:ext cx="646113" cy="682764"/>
            <a:chOff x="7062" y="3586"/>
            <a:chExt cx="617" cy="652"/>
          </a:xfrm>
        </p:grpSpPr>
        <p:sp>
          <p:nvSpPr>
            <p:cNvPr id="33"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Rectangle 19"/>
          <p:cNvSpPr/>
          <p:nvPr userDrawn="1"/>
        </p:nvSpPr>
        <p:spPr bwMode="auto">
          <a:xfrm>
            <a:off x="0" y="6697663"/>
            <a:ext cx="12436475" cy="29686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22" name="Group 8"/>
          <p:cNvGrpSpPr>
            <a:grpSpLocks noChangeAspect="1"/>
          </p:cNvGrpSpPr>
          <p:nvPr userDrawn="1"/>
        </p:nvGrpSpPr>
        <p:grpSpPr bwMode="auto">
          <a:xfrm>
            <a:off x="11515725" y="6199686"/>
            <a:ext cx="646113" cy="682764"/>
            <a:chOff x="7062" y="3586"/>
            <a:chExt cx="617" cy="652"/>
          </a:xfrm>
        </p:grpSpPr>
        <p:sp>
          <p:nvSpPr>
            <p:cNvPr id="23"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25677"/>
            <a:ext cx="8229535" cy="1828800"/>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8" y="480502"/>
            <a:ext cx="2557747" cy="547905"/>
          </a:xfrm>
          <a:prstGeom prst="rect">
            <a:avLst/>
          </a:prstGeom>
        </p:spPr>
      </p:pic>
      <p:grpSp>
        <p:nvGrpSpPr>
          <p:cNvPr id="8" name="Group 4"/>
          <p:cNvGrpSpPr>
            <a:grpSpLocks noChangeAspect="1"/>
          </p:cNvGrpSpPr>
          <p:nvPr userDrawn="1"/>
        </p:nvGrpSpPr>
        <p:grpSpPr bwMode="auto">
          <a:xfrm>
            <a:off x="6664394" y="2103040"/>
            <a:ext cx="5497443" cy="4603416"/>
            <a:chOff x="2611" y="1821"/>
            <a:chExt cx="990" cy="829"/>
          </a:xfrm>
        </p:grpSpPr>
        <p:sp>
          <p:nvSpPr>
            <p:cNvPr id="11" name="Freeform 5"/>
            <p:cNvSpPr>
              <a:spLocks noEditPoints="1"/>
            </p:cNvSpPr>
            <p:nvPr userDrawn="1"/>
          </p:nvSpPr>
          <p:spPr bwMode="auto">
            <a:xfrm>
              <a:off x="3025" y="1821"/>
              <a:ext cx="576" cy="507"/>
            </a:xfrm>
            <a:custGeom>
              <a:avLst/>
              <a:gdLst>
                <a:gd name="T0" fmla="*/ 136 w 243"/>
                <a:gd name="T1" fmla="*/ 168 h 213"/>
                <a:gd name="T2" fmla="*/ 191 w 243"/>
                <a:gd name="T3" fmla="*/ 199 h 213"/>
                <a:gd name="T4" fmla="*/ 166 w 243"/>
                <a:gd name="T5" fmla="*/ 199 h 213"/>
                <a:gd name="T6" fmla="*/ 185 w 243"/>
                <a:gd name="T7" fmla="*/ 202 h 213"/>
                <a:gd name="T8" fmla="*/ 210 w 243"/>
                <a:gd name="T9" fmla="*/ 202 h 213"/>
                <a:gd name="T10" fmla="*/ 204 w 243"/>
                <a:gd name="T11" fmla="*/ 196 h 213"/>
                <a:gd name="T12" fmla="*/ 185 w 243"/>
                <a:gd name="T13" fmla="*/ 207 h 213"/>
                <a:gd name="T14" fmla="*/ 160 w 243"/>
                <a:gd name="T15" fmla="*/ 207 h 213"/>
                <a:gd name="T16" fmla="*/ 134 w 243"/>
                <a:gd name="T17" fmla="*/ 207 h 213"/>
                <a:gd name="T18" fmla="*/ 115 w 243"/>
                <a:gd name="T19" fmla="*/ 213 h 213"/>
                <a:gd name="T20" fmla="*/ 141 w 243"/>
                <a:gd name="T21" fmla="*/ 213 h 213"/>
                <a:gd name="T22" fmla="*/ 166 w 243"/>
                <a:gd name="T23" fmla="*/ 213 h 213"/>
                <a:gd name="T24" fmla="*/ 191 w 243"/>
                <a:gd name="T25" fmla="*/ 213 h 213"/>
                <a:gd name="T26" fmla="*/ 216 w 243"/>
                <a:gd name="T27" fmla="*/ 213 h 213"/>
                <a:gd name="T28" fmla="*/ 148 w 243"/>
                <a:gd name="T29" fmla="*/ 164 h 213"/>
                <a:gd name="T30" fmla="*/ 148 w 243"/>
                <a:gd name="T31" fmla="*/ 164 h 213"/>
                <a:gd name="T32" fmla="*/ 143 w 243"/>
                <a:gd name="T33" fmla="*/ 145 h 213"/>
                <a:gd name="T34" fmla="*/ 146 w 243"/>
                <a:gd name="T35" fmla="*/ 145 h 213"/>
                <a:gd name="T36" fmla="*/ 157 w 243"/>
                <a:gd name="T37" fmla="*/ 138 h 213"/>
                <a:gd name="T38" fmla="*/ 235 w 243"/>
                <a:gd name="T39" fmla="*/ 147 h 213"/>
                <a:gd name="T40" fmla="*/ 228 w 243"/>
                <a:gd name="T41" fmla="*/ 66 h 213"/>
                <a:gd name="T42" fmla="*/ 214 w 243"/>
                <a:gd name="T43" fmla="*/ 19 h 213"/>
                <a:gd name="T44" fmla="*/ 188 w 243"/>
                <a:gd name="T45" fmla="*/ 66 h 213"/>
                <a:gd name="T46" fmla="*/ 161 w 243"/>
                <a:gd name="T47" fmla="*/ 42 h 213"/>
                <a:gd name="T48" fmla="*/ 108 w 243"/>
                <a:gd name="T49" fmla="*/ 6 h 213"/>
                <a:gd name="T50" fmla="*/ 100 w 243"/>
                <a:gd name="T51" fmla="*/ 165 h 213"/>
                <a:gd name="T52" fmla="*/ 118 w 243"/>
                <a:gd name="T53" fmla="*/ 184 h 213"/>
                <a:gd name="T54" fmla="*/ 162 w 243"/>
                <a:gd name="T55" fmla="*/ 184 h 213"/>
                <a:gd name="T56" fmla="*/ 194 w 243"/>
                <a:gd name="T57" fmla="*/ 184 h 213"/>
                <a:gd name="T58" fmla="*/ 236 w 243"/>
                <a:gd name="T59" fmla="*/ 165 h 213"/>
                <a:gd name="T60" fmla="*/ 208 w 243"/>
                <a:gd name="T61" fmla="*/ 87 h 213"/>
                <a:gd name="T62" fmla="*/ 114 w 243"/>
                <a:gd name="T63" fmla="*/ 11 h 213"/>
                <a:gd name="T64" fmla="*/ 133 w 243"/>
                <a:gd name="T65" fmla="*/ 67 h 213"/>
                <a:gd name="T66" fmla="*/ 83 w 243"/>
                <a:gd name="T67" fmla="*/ 62 h 213"/>
                <a:gd name="T68" fmla="*/ 198 w 243"/>
                <a:gd name="T69" fmla="*/ 181 h 213"/>
                <a:gd name="T70" fmla="*/ 167 w 243"/>
                <a:gd name="T71" fmla="*/ 179 h 213"/>
                <a:gd name="T72" fmla="*/ 129 w 243"/>
                <a:gd name="T73" fmla="*/ 180 h 213"/>
                <a:gd name="T74" fmla="*/ 104 w 243"/>
                <a:gd name="T75" fmla="*/ 155 h 213"/>
                <a:gd name="T76" fmla="*/ 209 w 243"/>
                <a:gd name="T77" fmla="*/ 155 h 213"/>
                <a:gd name="T78" fmla="*/ 123 w 243"/>
                <a:gd name="T79" fmla="*/ 147 h 213"/>
                <a:gd name="T80" fmla="*/ 143 w 243"/>
                <a:gd name="T81" fmla="*/ 120 h 213"/>
                <a:gd name="T82" fmla="*/ 159 w 243"/>
                <a:gd name="T83" fmla="*/ 122 h 213"/>
                <a:gd name="T84" fmla="*/ 213 w 243"/>
                <a:gd name="T85" fmla="*/ 158 h 213"/>
                <a:gd name="T86" fmla="*/ 192 w 243"/>
                <a:gd name="T87" fmla="*/ 147 h 213"/>
                <a:gd name="T88" fmla="*/ 163 w 243"/>
                <a:gd name="T89" fmla="*/ 121 h 213"/>
                <a:gd name="T90" fmla="*/ 142 w 243"/>
                <a:gd name="T91" fmla="*/ 128 h 213"/>
                <a:gd name="T92" fmla="*/ 108 w 243"/>
                <a:gd name="T93" fmla="*/ 147 h 213"/>
                <a:gd name="T94" fmla="*/ 15 w 243"/>
                <a:gd name="T95" fmla="*/ 149 h 213"/>
                <a:gd name="T96" fmla="*/ 108 w 243"/>
                <a:gd name="T97" fmla="*/ 55 h 213"/>
                <a:gd name="T98" fmla="*/ 152 w 243"/>
                <a:gd name="T99" fmla="*/ 58 h 213"/>
                <a:gd name="T100" fmla="*/ 213 w 243"/>
                <a:gd name="T101" fmla="*/ 158 h 213"/>
                <a:gd name="T102" fmla="*/ 170 w 243"/>
                <a:gd name="T103" fmla="*/ 168 h 213"/>
                <a:gd name="T104" fmla="*/ 168 w 243"/>
                <a:gd name="T105" fmla="*/ 145 h 213"/>
                <a:gd name="T106" fmla="*/ 177 w 243"/>
                <a:gd name="T107" fmla="*/ 16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3">
                  <a:moveTo>
                    <a:pt x="131" y="164"/>
                  </a:moveTo>
                  <a:cubicBezTo>
                    <a:pt x="128" y="164"/>
                    <a:pt x="126" y="166"/>
                    <a:pt x="126" y="168"/>
                  </a:cubicBezTo>
                  <a:cubicBezTo>
                    <a:pt x="126" y="171"/>
                    <a:pt x="128" y="172"/>
                    <a:pt x="131" y="172"/>
                  </a:cubicBezTo>
                  <a:cubicBezTo>
                    <a:pt x="134" y="172"/>
                    <a:pt x="136" y="171"/>
                    <a:pt x="136" y="168"/>
                  </a:cubicBezTo>
                  <a:cubicBezTo>
                    <a:pt x="136" y="166"/>
                    <a:pt x="133" y="164"/>
                    <a:pt x="131" y="164"/>
                  </a:cubicBezTo>
                  <a:close/>
                  <a:moveTo>
                    <a:pt x="204" y="196"/>
                  </a:moveTo>
                  <a:cubicBezTo>
                    <a:pt x="201" y="196"/>
                    <a:pt x="199" y="196"/>
                    <a:pt x="197" y="197"/>
                  </a:cubicBezTo>
                  <a:cubicBezTo>
                    <a:pt x="195" y="198"/>
                    <a:pt x="193" y="199"/>
                    <a:pt x="191" y="199"/>
                  </a:cubicBezTo>
                  <a:cubicBezTo>
                    <a:pt x="189" y="199"/>
                    <a:pt x="187" y="198"/>
                    <a:pt x="185" y="197"/>
                  </a:cubicBezTo>
                  <a:cubicBezTo>
                    <a:pt x="183" y="196"/>
                    <a:pt x="181" y="196"/>
                    <a:pt x="179" y="196"/>
                  </a:cubicBezTo>
                  <a:cubicBezTo>
                    <a:pt x="176" y="196"/>
                    <a:pt x="174" y="196"/>
                    <a:pt x="172" y="197"/>
                  </a:cubicBezTo>
                  <a:cubicBezTo>
                    <a:pt x="170" y="198"/>
                    <a:pt x="168" y="199"/>
                    <a:pt x="166" y="199"/>
                  </a:cubicBezTo>
                  <a:cubicBezTo>
                    <a:pt x="166" y="203"/>
                    <a:pt x="166" y="203"/>
                    <a:pt x="166" y="203"/>
                  </a:cubicBezTo>
                  <a:cubicBezTo>
                    <a:pt x="168" y="203"/>
                    <a:pt x="170" y="203"/>
                    <a:pt x="172" y="202"/>
                  </a:cubicBezTo>
                  <a:cubicBezTo>
                    <a:pt x="174" y="201"/>
                    <a:pt x="176" y="201"/>
                    <a:pt x="179" y="201"/>
                  </a:cubicBezTo>
                  <a:cubicBezTo>
                    <a:pt x="181" y="201"/>
                    <a:pt x="183" y="201"/>
                    <a:pt x="185" y="202"/>
                  </a:cubicBezTo>
                  <a:cubicBezTo>
                    <a:pt x="187" y="203"/>
                    <a:pt x="189" y="203"/>
                    <a:pt x="191" y="203"/>
                  </a:cubicBezTo>
                  <a:cubicBezTo>
                    <a:pt x="193" y="203"/>
                    <a:pt x="195" y="203"/>
                    <a:pt x="197" y="202"/>
                  </a:cubicBezTo>
                  <a:cubicBezTo>
                    <a:pt x="199" y="201"/>
                    <a:pt x="201" y="201"/>
                    <a:pt x="204" y="201"/>
                  </a:cubicBezTo>
                  <a:cubicBezTo>
                    <a:pt x="206" y="201"/>
                    <a:pt x="208" y="201"/>
                    <a:pt x="210" y="202"/>
                  </a:cubicBezTo>
                  <a:cubicBezTo>
                    <a:pt x="212" y="203"/>
                    <a:pt x="214" y="203"/>
                    <a:pt x="216" y="203"/>
                  </a:cubicBezTo>
                  <a:cubicBezTo>
                    <a:pt x="216" y="199"/>
                    <a:pt x="216" y="199"/>
                    <a:pt x="216" y="199"/>
                  </a:cubicBezTo>
                  <a:cubicBezTo>
                    <a:pt x="214" y="199"/>
                    <a:pt x="212" y="198"/>
                    <a:pt x="210" y="197"/>
                  </a:cubicBezTo>
                  <a:cubicBezTo>
                    <a:pt x="208" y="196"/>
                    <a:pt x="206" y="196"/>
                    <a:pt x="204" y="196"/>
                  </a:cubicBezTo>
                  <a:close/>
                  <a:moveTo>
                    <a:pt x="204" y="206"/>
                  </a:moveTo>
                  <a:cubicBezTo>
                    <a:pt x="201" y="206"/>
                    <a:pt x="199" y="206"/>
                    <a:pt x="197" y="207"/>
                  </a:cubicBezTo>
                  <a:cubicBezTo>
                    <a:pt x="195" y="208"/>
                    <a:pt x="193" y="208"/>
                    <a:pt x="191" y="208"/>
                  </a:cubicBezTo>
                  <a:cubicBezTo>
                    <a:pt x="189" y="208"/>
                    <a:pt x="187" y="208"/>
                    <a:pt x="185" y="207"/>
                  </a:cubicBezTo>
                  <a:cubicBezTo>
                    <a:pt x="183" y="206"/>
                    <a:pt x="181" y="206"/>
                    <a:pt x="179" y="206"/>
                  </a:cubicBezTo>
                  <a:cubicBezTo>
                    <a:pt x="176" y="206"/>
                    <a:pt x="174" y="206"/>
                    <a:pt x="172" y="207"/>
                  </a:cubicBezTo>
                  <a:cubicBezTo>
                    <a:pt x="170" y="208"/>
                    <a:pt x="168" y="208"/>
                    <a:pt x="166" y="208"/>
                  </a:cubicBezTo>
                  <a:cubicBezTo>
                    <a:pt x="164" y="208"/>
                    <a:pt x="162" y="208"/>
                    <a:pt x="160" y="207"/>
                  </a:cubicBezTo>
                  <a:cubicBezTo>
                    <a:pt x="158" y="206"/>
                    <a:pt x="156" y="206"/>
                    <a:pt x="153" y="206"/>
                  </a:cubicBezTo>
                  <a:cubicBezTo>
                    <a:pt x="151" y="206"/>
                    <a:pt x="149" y="206"/>
                    <a:pt x="147" y="207"/>
                  </a:cubicBezTo>
                  <a:cubicBezTo>
                    <a:pt x="145" y="208"/>
                    <a:pt x="143" y="208"/>
                    <a:pt x="141" y="208"/>
                  </a:cubicBezTo>
                  <a:cubicBezTo>
                    <a:pt x="138" y="208"/>
                    <a:pt x="136" y="208"/>
                    <a:pt x="134" y="207"/>
                  </a:cubicBezTo>
                  <a:cubicBezTo>
                    <a:pt x="132" y="206"/>
                    <a:pt x="130" y="206"/>
                    <a:pt x="128" y="206"/>
                  </a:cubicBezTo>
                  <a:cubicBezTo>
                    <a:pt x="126" y="206"/>
                    <a:pt x="124" y="206"/>
                    <a:pt x="122" y="207"/>
                  </a:cubicBezTo>
                  <a:cubicBezTo>
                    <a:pt x="120" y="208"/>
                    <a:pt x="118" y="208"/>
                    <a:pt x="115" y="208"/>
                  </a:cubicBezTo>
                  <a:cubicBezTo>
                    <a:pt x="115" y="213"/>
                    <a:pt x="115" y="213"/>
                    <a:pt x="115" y="213"/>
                  </a:cubicBezTo>
                  <a:cubicBezTo>
                    <a:pt x="118" y="213"/>
                    <a:pt x="120" y="212"/>
                    <a:pt x="122" y="212"/>
                  </a:cubicBezTo>
                  <a:cubicBezTo>
                    <a:pt x="124" y="211"/>
                    <a:pt x="126" y="210"/>
                    <a:pt x="128" y="210"/>
                  </a:cubicBezTo>
                  <a:cubicBezTo>
                    <a:pt x="130" y="210"/>
                    <a:pt x="132" y="211"/>
                    <a:pt x="134" y="212"/>
                  </a:cubicBezTo>
                  <a:cubicBezTo>
                    <a:pt x="136" y="212"/>
                    <a:pt x="138" y="213"/>
                    <a:pt x="141" y="213"/>
                  </a:cubicBezTo>
                  <a:cubicBezTo>
                    <a:pt x="143" y="213"/>
                    <a:pt x="145" y="212"/>
                    <a:pt x="147" y="212"/>
                  </a:cubicBezTo>
                  <a:cubicBezTo>
                    <a:pt x="149" y="211"/>
                    <a:pt x="151" y="210"/>
                    <a:pt x="153" y="210"/>
                  </a:cubicBezTo>
                  <a:cubicBezTo>
                    <a:pt x="156" y="210"/>
                    <a:pt x="158" y="211"/>
                    <a:pt x="160" y="212"/>
                  </a:cubicBezTo>
                  <a:cubicBezTo>
                    <a:pt x="162" y="212"/>
                    <a:pt x="164" y="213"/>
                    <a:pt x="166" y="213"/>
                  </a:cubicBezTo>
                  <a:cubicBezTo>
                    <a:pt x="168" y="213"/>
                    <a:pt x="170" y="212"/>
                    <a:pt x="172" y="212"/>
                  </a:cubicBezTo>
                  <a:cubicBezTo>
                    <a:pt x="174" y="211"/>
                    <a:pt x="176" y="210"/>
                    <a:pt x="179" y="210"/>
                  </a:cubicBezTo>
                  <a:cubicBezTo>
                    <a:pt x="181" y="210"/>
                    <a:pt x="183" y="211"/>
                    <a:pt x="185" y="212"/>
                  </a:cubicBezTo>
                  <a:cubicBezTo>
                    <a:pt x="187" y="212"/>
                    <a:pt x="189" y="213"/>
                    <a:pt x="191" y="213"/>
                  </a:cubicBezTo>
                  <a:cubicBezTo>
                    <a:pt x="193" y="213"/>
                    <a:pt x="195" y="212"/>
                    <a:pt x="197" y="212"/>
                  </a:cubicBezTo>
                  <a:cubicBezTo>
                    <a:pt x="199" y="211"/>
                    <a:pt x="201" y="210"/>
                    <a:pt x="204" y="210"/>
                  </a:cubicBezTo>
                  <a:cubicBezTo>
                    <a:pt x="206" y="210"/>
                    <a:pt x="208" y="211"/>
                    <a:pt x="210" y="212"/>
                  </a:cubicBezTo>
                  <a:cubicBezTo>
                    <a:pt x="212" y="212"/>
                    <a:pt x="214" y="213"/>
                    <a:pt x="216" y="213"/>
                  </a:cubicBezTo>
                  <a:cubicBezTo>
                    <a:pt x="216" y="208"/>
                    <a:pt x="216" y="208"/>
                    <a:pt x="216" y="208"/>
                  </a:cubicBezTo>
                  <a:cubicBezTo>
                    <a:pt x="214" y="208"/>
                    <a:pt x="212" y="208"/>
                    <a:pt x="210" y="207"/>
                  </a:cubicBezTo>
                  <a:cubicBezTo>
                    <a:pt x="208" y="206"/>
                    <a:pt x="206" y="206"/>
                    <a:pt x="204" y="206"/>
                  </a:cubicBezTo>
                  <a:close/>
                  <a:moveTo>
                    <a:pt x="148" y="164"/>
                  </a:moveTo>
                  <a:cubicBezTo>
                    <a:pt x="145" y="164"/>
                    <a:pt x="143" y="166"/>
                    <a:pt x="143" y="168"/>
                  </a:cubicBezTo>
                  <a:cubicBezTo>
                    <a:pt x="143" y="171"/>
                    <a:pt x="145" y="172"/>
                    <a:pt x="148" y="172"/>
                  </a:cubicBezTo>
                  <a:cubicBezTo>
                    <a:pt x="151" y="172"/>
                    <a:pt x="153" y="170"/>
                    <a:pt x="153" y="168"/>
                  </a:cubicBezTo>
                  <a:cubicBezTo>
                    <a:pt x="153" y="166"/>
                    <a:pt x="151" y="164"/>
                    <a:pt x="148" y="164"/>
                  </a:cubicBezTo>
                  <a:close/>
                  <a:moveTo>
                    <a:pt x="143" y="138"/>
                  </a:moveTo>
                  <a:cubicBezTo>
                    <a:pt x="136" y="138"/>
                    <a:pt x="136" y="138"/>
                    <a:pt x="136" y="138"/>
                  </a:cubicBezTo>
                  <a:cubicBezTo>
                    <a:pt x="136" y="145"/>
                    <a:pt x="136" y="145"/>
                    <a:pt x="136" y="145"/>
                  </a:cubicBezTo>
                  <a:cubicBezTo>
                    <a:pt x="143" y="145"/>
                    <a:pt x="143" y="145"/>
                    <a:pt x="143" y="145"/>
                  </a:cubicBezTo>
                  <a:lnTo>
                    <a:pt x="143" y="138"/>
                  </a:lnTo>
                  <a:close/>
                  <a:moveTo>
                    <a:pt x="153" y="138"/>
                  </a:moveTo>
                  <a:cubicBezTo>
                    <a:pt x="146" y="138"/>
                    <a:pt x="146" y="138"/>
                    <a:pt x="146" y="138"/>
                  </a:cubicBezTo>
                  <a:cubicBezTo>
                    <a:pt x="146" y="145"/>
                    <a:pt x="146" y="145"/>
                    <a:pt x="146" y="145"/>
                  </a:cubicBezTo>
                  <a:cubicBezTo>
                    <a:pt x="153" y="145"/>
                    <a:pt x="153" y="145"/>
                    <a:pt x="153" y="145"/>
                  </a:cubicBezTo>
                  <a:lnTo>
                    <a:pt x="153" y="138"/>
                  </a:lnTo>
                  <a:close/>
                  <a:moveTo>
                    <a:pt x="164" y="138"/>
                  </a:moveTo>
                  <a:cubicBezTo>
                    <a:pt x="157" y="138"/>
                    <a:pt x="157" y="138"/>
                    <a:pt x="157" y="138"/>
                  </a:cubicBezTo>
                  <a:cubicBezTo>
                    <a:pt x="157" y="145"/>
                    <a:pt x="157" y="145"/>
                    <a:pt x="157" y="145"/>
                  </a:cubicBezTo>
                  <a:cubicBezTo>
                    <a:pt x="164" y="145"/>
                    <a:pt x="164" y="145"/>
                    <a:pt x="164" y="145"/>
                  </a:cubicBezTo>
                  <a:lnTo>
                    <a:pt x="164" y="138"/>
                  </a:lnTo>
                  <a:close/>
                  <a:moveTo>
                    <a:pt x="235" y="147"/>
                  </a:moveTo>
                  <a:cubicBezTo>
                    <a:pt x="216" y="120"/>
                    <a:pt x="216" y="120"/>
                    <a:pt x="216" y="120"/>
                  </a:cubicBezTo>
                  <a:cubicBezTo>
                    <a:pt x="216" y="87"/>
                    <a:pt x="216" y="87"/>
                    <a:pt x="216" y="87"/>
                  </a:cubicBezTo>
                  <a:cubicBezTo>
                    <a:pt x="240" y="87"/>
                    <a:pt x="240" y="87"/>
                    <a:pt x="240" y="87"/>
                  </a:cubicBezTo>
                  <a:cubicBezTo>
                    <a:pt x="239" y="84"/>
                    <a:pt x="228" y="66"/>
                    <a:pt x="228" y="66"/>
                  </a:cubicBezTo>
                  <a:cubicBezTo>
                    <a:pt x="236" y="66"/>
                    <a:pt x="236" y="66"/>
                    <a:pt x="236" y="66"/>
                  </a:cubicBezTo>
                  <a:cubicBezTo>
                    <a:pt x="234" y="63"/>
                    <a:pt x="225" y="47"/>
                    <a:pt x="225" y="47"/>
                  </a:cubicBezTo>
                  <a:cubicBezTo>
                    <a:pt x="231" y="47"/>
                    <a:pt x="231" y="47"/>
                    <a:pt x="231" y="47"/>
                  </a:cubicBezTo>
                  <a:cubicBezTo>
                    <a:pt x="229" y="44"/>
                    <a:pt x="214" y="19"/>
                    <a:pt x="214" y="19"/>
                  </a:cubicBezTo>
                  <a:cubicBezTo>
                    <a:pt x="213" y="17"/>
                    <a:pt x="211" y="17"/>
                    <a:pt x="210" y="19"/>
                  </a:cubicBezTo>
                  <a:cubicBezTo>
                    <a:pt x="210" y="19"/>
                    <a:pt x="195" y="45"/>
                    <a:pt x="194" y="47"/>
                  </a:cubicBezTo>
                  <a:cubicBezTo>
                    <a:pt x="199" y="47"/>
                    <a:pt x="199" y="47"/>
                    <a:pt x="199" y="47"/>
                  </a:cubicBezTo>
                  <a:cubicBezTo>
                    <a:pt x="199" y="47"/>
                    <a:pt x="190" y="63"/>
                    <a:pt x="188" y="66"/>
                  </a:cubicBezTo>
                  <a:cubicBezTo>
                    <a:pt x="196" y="66"/>
                    <a:pt x="196" y="66"/>
                    <a:pt x="196" y="66"/>
                  </a:cubicBezTo>
                  <a:cubicBezTo>
                    <a:pt x="196" y="66"/>
                    <a:pt x="191" y="74"/>
                    <a:pt x="187" y="80"/>
                  </a:cubicBezTo>
                  <a:cubicBezTo>
                    <a:pt x="161" y="43"/>
                    <a:pt x="161" y="43"/>
                    <a:pt x="161" y="43"/>
                  </a:cubicBezTo>
                  <a:cubicBezTo>
                    <a:pt x="161" y="42"/>
                    <a:pt x="161" y="42"/>
                    <a:pt x="161" y="42"/>
                  </a:cubicBezTo>
                  <a:cubicBezTo>
                    <a:pt x="161" y="42"/>
                    <a:pt x="161" y="43"/>
                    <a:pt x="160" y="43"/>
                  </a:cubicBezTo>
                  <a:cubicBezTo>
                    <a:pt x="136" y="8"/>
                    <a:pt x="136" y="8"/>
                    <a:pt x="136" y="8"/>
                  </a:cubicBezTo>
                  <a:cubicBezTo>
                    <a:pt x="132" y="3"/>
                    <a:pt x="127" y="0"/>
                    <a:pt x="121" y="0"/>
                  </a:cubicBezTo>
                  <a:cubicBezTo>
                    <a:pt x="116" y="0"/>
                    <a:pt x="112" y="3"/>
                    <a:pt x="108" y="6"/>
                  </a:cubicBezTo>
                  <a:cubicBezTo>
                    <a:pt x="9" y="145"/>
                    <a:pt x="9" y="145"/>
                    <a:pt x="9" y="145"/>
                  </a:cubicBezTo>
                  <a:cubicBezTo>
                    <a:pt x="3" y="153"/>
                    <a:pt x="0" y="158"/>
                    <a:pt x="2" y="162"/>
                  </a:cubicBezTo>
                  <a:cubicBezTo>
                    <a:pt x="3" y="163"/>
                    <a:pt x="4" y="165"/>
                    <a:pt x="7" y="165"/>
                  </a:cubicBezTo>
                  <a:cubicBezTo>
                    <a:pt x="100" y="165"/>
                    <a:pt x="100" y="165"/>
                    <a:pt x="100" y="165"/>
                  </a:cubicBezTo>
                  <a:cubicBezTo>
                    <a:pt x="100" y="174"/>
                    <a:pt x="104" y="181"/>
                    <a:pt x="112" y="185"/>
                  </a:cubicBezTo>
                  <a:cubicBezTo>
                    <a:pt x="112" y="186"/>
                    <a:pt x="112" y="186"/>
                    <a:pt x="112" y="186"/>
                  </a:cubicBezTo>
                  <a:cubicBezTo>
                    <a:pt x="113" y="186"/>
                    <a:pt x="113" y="186"/>
                    <a:pt x="113" y="186"/>
                  </a:cubicBezTo>
                  <a:cubicBezTo>
                    <a:pt x="115" y="186"/>
                    <a:pt x="116" y="185"/>
                    <a:pt x="118" y="184"/>
                  </a:cubicBezTo>
                  <a:cubicBezTo>
                    <a:pt x="121" y="183"/>
                    <a:pt x="124" y="183"/>
                    <a:pt x="127" y="184"/>
                  </a:cubicBezTo>
                  <a:cubicBezTo>
                    <a:pt x="131" y="186"/>
                    <a:pt x="136" y="186"/>
                    <a:pt x="140" y="184"/>
                  </a:cubicBezTo>
                  <a:cubicBezTo>
                    <a:pt x="143" y="183"/>
                    <a:pt x="147" y="183"/>
                    <a:pt x="150" y="184"/>
                  </a:cubicBezTo>
                  <a:cubicBezTo>
                    <a:pt x="154" y="186"/>
                    <a:pt x="158" y="186"/>
                    <a:pt x="162" y="184"/>
                  </a:cubicBezTo>
                  <a:cubicBezTo>
                    <a:pt x="165" y="183"/>
                    <a:pt x="169" y="183"/>
                    <a:pt x="172" y="184"/>
                  </a:cubicBezTo>
                  <a:cubicBezTo>
                    <a:pt x="174" y="185"/>
                    <a:pt x="176" y="186"/>
                    <a:pt x="178" y="186"/>
                  </a:cubicBezTo>
                  <a:cubicBezTo>
                    <a:pt x="180" y="186"/>
                    <a:pt x="183" y="185"/>
                    <a:pt x="185" y="184"/>
                  </a:cubicBezTo>
                  <a:cubicBezTo>
                    <a:pt x="188" y="183"/>
                    <a:pt x="191" y="183"/>
                    <a:pt x="194" y="184"/>
                  </a:cubicBezTo>
                  <a:cubicBezTo>
                    <a:pt x="196" y="185"/>
                    <a:pt x="198" y="186"/>
                    <a:pt x="200" y="186"/>
                  </a:cubicBezTo>
                  <a:cubicBezTo>
                    <a:pt x="201" y="186"/>
                    <a:pt x="201" y="186"/>
                    <a:pt x="201" y="186"/>
                  </a:cubicBezTo>
                  <a:cubicBezTo>
                    <a:pt x="210" y="165"/>
                    <a:pt x="210" y="165"/>
                    <a:pt x="210" y="165"/>
                  </a:cubicBezTo>
                  <a:cubicBezTo>
                    <a:pt x="236" y="165"/>
                    <a:pt x="236" y="165"/>
                    <a:pt x="236" y="165"/>
                  </a:cubicBezTo>
                  <a:cubicBezTo>
                    <a:pt x="236" y="165"/>
                    <a:pt x="236" y="165"/>
                    <a:pt x="236" y="165"/>
                  </a:cubicBezTo>
                  <a:cubicBezTo>
                    <a:pt x="238" y="165"/>
                    <a:pt x="240" y="164"/>
                    <a:pt x="241" y="162"/>
                  </a:cubicBezTo>
                  <a:cubicBezTo>
                    <a:pt x="242" y="161"/>
                    <a:pt x="243" y="157"/>
                    <a:pt x="235" y="147"/>
                  </a:cubicBezTo>
                  <a:close/>
                  <a:moveTo>
                    <a:pt x="208" y="87"/>
                  </a:moveTo>
                  <a:cubicBezTo>
                    <a:pt x="208" y="109"/>
                    <a:pt x="208" y="109"/>
                    <a:pt x="208" y="109"/>
                  </a:cubicBezTo>
                  <a:cubicBezTo>
                    <a:pt x="192" y="87"/>
                    <a:pt x="192" y="87"/>
                    <a:pt x="192" y="87"/>
                  </a:cubicBezTo>
                  <a:lnTo>
                    <a:pt x="208" y="87"/>
                  </a:lnTo>
                  <a:close/>
                  <a:moveTo>
                    <a:pt x="114" y="11"/>
                  </a:moveTo>
                  <a:cubicBezTo>
                    <a:pt x="118" y="6"/>
                    <a:pt x="126" y="7"/>
                    <a:pt x="130" y="13"/>
                  </a:cubicBezTo>
                  <a:cubicBezTo>
                    <a:pt x="153" y="45"/>
                    <a:pt x="153" y="45"/>
                    <a:pt x="153" y="45"/>
                  </a:cubicBezTo>
                  <a:cubicBezTo>
                    <a:pt x="150" y="47"/>
                    <a:pt x="148" y="51"/>
                    <a:pt x="146" y="56"/>
                  </a:cubicBezTo>
                  <a:cubicBezTo>
                    <a:pt x="143" y="62"/>
                    <a:pt x="138" y="66"/>
                    <a:pt x="133" y="67"/>
                  </a:cubicBezTo>
                  <a:cubicBezTo>
                    <a:pt x="130" y="67"/>
                    <a:pt x="128" y="65"/>
                    <a:pt x="126" y="62"/>
                  </a:cubicBezTo>
                  <a:cubicBezTo>
                    <a:pt x="121" y="54"/>
                    <a:pt x="115" y="49"/>
                    <a:pt x="109" y="49"/>
                  </a:cubicBezTo>
                  <a:cubicBezTo>
                    <a:pt x="102" y="48"/>
                    <a:pt x="96" y="52"/>
                    <a:pt x="90" y="59"/>
                  </a:cubicBezTo>
                  <a:cubicBezTo>
                    <a:pt x="87" y="62"/>
                    <a:pt x="85" y="63"/>
                    <a:pt x="83" y="62"/>
                  </a:cubicBezTo>
                  <a:cubicBezTo>
                    <a:pt x="81" y="62"/>
                    <a:pt x="80" y="61"/>
                    <a:pt x="79" y="59"/>
                  </a:cubicBezTo>
                  <a:lnTo>
                    <a:pt x="114" y="11"/>
                  </a:lnTo>
                  <a:close/>
                  <a:moveTo>
                    <a:pt x="209" y="155"/>
                  </a:moveTo>
                  <a:cubicBezTo>
                    <a:pt x="198" y="181"/>
                    <a:pt x="198" y="181"/>
                    <a:pt x="198" y="181"/>
                  </a:cubicBezTo>
                  <a:cubicBezTo>
                    <a:pt x="198" y="181"/>
                    <a:pt x="197" y="181"/>
                    <a:pt x="196" y="180"/>
                  </a:cubicBezTo>
                  <a:cubicBezTo>
                    <a:pt x="192" y="179"/>
                    <a:pt x="187" y="179"/>
                    <a:pt x="183" y="180"/>
                  </a:cubicBezTo>
                  <a:cubicBezTo>
                    <a:pt x="180" y="182"/>
                    <a:pt x="176" y="182"/>
                    <a:pt x="174" y="180"/>
                  </a:cubicBezTo>
                  <a:cubicBezTo>
                    <a:pt x="172" y="179"/>
                    <a:pt x="169" y="179"/>
                    <a:pt x="167" y="179"/>
                  </a:cubicBezTo>
                  <a:cubicBezTo>
                    <a:pt x="165" y="179"/>
                    <a:pt x="163" y="180"/>
                    <a:pt x="161" y="180"/>
                  </a:cubicBezTo>
                  <a:cubicBezTo>
                    <a:pt x="158" y="182"/>
                    <a:pt x="154" y="182"/>
                    <a:pt x="151" y="180"/>
                  </a:cubicBezTo>
                  <a:cubicBezTo>
                    <a:pt x="147" y="179"/>
                    <a:pt x="142" y="179"/>
                    <a:pt x="138" y="180"/>
                  </a:cubicBezTo>
                  <a:cubicBezTo>
                    <a:pt x="135" y="182"/>
                    <a:pt x="132" y="182"/>
                    <a:pt x="129" y="180"/>
                  </a:cubicBezTo>
                  <a:cubicBezTo>
                    <a:pt x="125" y="178"/>
                    <a:pt x="120" y="179"/>
                    <a:pt x="116" y="180"/>
                  </a:cubicBezTo>
                  <a:cubicBezTo>
                    <a:pt x="115" y="181"/>
                    <a:pt x="114" y="181"/>
                    <a:pt x="113" y="181"/>
                  </a:cubicBezTo>
                  <a:cubicBezTo>
                    <a:pt x="107" y="178"/>
                    <a:pt x="104" y="172"/>
                    <a:pt x="104" y="165"/>
                  </a:cubicBezTo>
                  <a:cubicBezTo>
                    <a:pt x="104" y="155"/>
                    <a:pt x="104" y="155"/>
                    <a:pt x="104" y="155"/>
                  </a:cubicBezTo>
                  <a:cubicBezTo>
                    <a:pt x="104" y="152"/>
                    <a:pt x="105" y="152"/>
                    <a:pt x="108" y="152"/>
                  </a:cubicBezTo>
                  <a:cubicBezTo>
                    <a:pt x="207" y="152"/>
                    <a:pt x="207" y="152"/>
                    <a:pt x="207" y="152"/>
                  </a:cubicBezTo>
                  <a:cubicBezTo>
                    <a:pt x="210" y="152"/>
                    <a:pt x="210" y="152"/>
                    <a:pt x="210" y="153"/>
                  </a:cubicBezTo>
                  <a:cubicBezTo>
                    <a:pt x="210" y="153"/>
                    <a:pt x="210" y="153"/>
                    <a:pt x="209" y="155"/>
                  </a:cubicBezTo>
                  <a:close/>
                  <a:moveTo>
                    <a:pt x="184" y="133"/>
                  </a:moveTo>
                  <a:cubicBezTo>
                    <a:pt x="185" y="133"/>
                    <a:pt x="188" y="133"/>
                    <a:pt x="188" y="137"/>
                  </a:cubicBezTo>
                  <a:cubicBezTo>
                    <a:pt x="188" y="147"/>
                    <a:pt x="188" y="147"/>
                    <a:pt x="188" y="147"/>
                  </a:cubicBezTo>
                  <a:cubicBezTo>
                    <a:pt x="123" y="147"/>
                    <a:pt x="123" y="147"/>
                    <a:pt x="123" y="147"/>
                  </a:cubicBezTo>
                  <a:cubicBezTo>
                    <a:pt x="123" y="137"/>
                    <a:pt x="123" y="137"/>
                    <a:pt x="123" y="137"/>
                  </a:cubicBezTo>
                  <a:cubicBezTo>
                    <a:pt x="123" y="136"/>
                    <a:pt x="123" y="133"/>
                    <a:pt x="127" y="133"/>
                  </a:cubicBezTo>
                  <a:lnTo>
                    <a:pt x="184" y="133"/>
                  </a:lnTo>
                  <a:close/>
                  <a:moveTo>
                    <a:pt x="143" y="120"/>
                  </a:moveTo>
                  <a:cubicBezTo>
                    <a:pt x="143" y="120"/>
                    <a:pt x="143" y="120"/>
                    <a:pt x="143" y="120"/>
                  </a:cubicBezTo>
                  <a:cubicBezTo>
                    <a:pt x="144" y="120"/>
                    <a:pt x="144" y="119"/>
                    <a:pt x="147" y="119"/>
                  </a:cubicBezTo>
                  <a:cubicBezTo>
                    <a:pt x="154" y="119"/>
                    <a:pt x="154" y="119"/>
                    <a:pt x="154" y="119"/>
                  </a:cubicBezTo>
                  <a:cubicBezTo>
                    <a:pt x="158" y="119"/>
                    <a:pt x="158" y="119"/>
                    <a:pt x="159" y="122"/>
                  </a:cubicBezTo>
                  <a:cubicBezTo>
                    <a:pt x="161" y="128"/>
                    <a:pt x="161" y="128"/>
                    <a:pt x="161" y="128"/>
                  </a:cubicBezTo>
                  <a:cubicBezTo>
                    <a:pt x="147" y="128"/>
                    <a:pt x="147" y="128"/>
                    <a:pt x="147" y="128"/>
                  </a:cubicBezTo>
                  <a:lnTo>
                    <a:pt x="143" y="120"/>
                  </a:lnTo>
                  <a:close/>
                  <a:moveTo>
                    <a:pt x="213" y="158"/>
                  </a:moveTo>
                  <a:cubicBezTo>
                    <a:pt x="213" y="157"/>
                    <a:pt x="213" y="157"/>
                    <a:pt x="213" y="157"/>
                  </a:cubicBezTo>
                  <a:cubicBezTo>
                    <a:pt x="214" y="155"/>
                    <a:pt x="215" y="154"/>
                    <a:pt x="215" y="153"/>
                  </a:cubicBezTo>
                  <a:cubicBezTo>
                    <a:pt x="215" y="147"/>
                    <a:pt x="209" y="147"/>
                    <a:pt x="207" y="147"/>
                  </a:cubicBezTo>
                  <a:cubicBezTo>
                    <a:pt x="192" y="147"/>
                    <a:pt x="192" y="147"/>
                    <a:pt x="192" y="147"/>
                  </a:cubicBezTo>
                  <a:cubicBezTo>
                    <a:pt x="192" y="137"/>
                    <a:pt x="192" y="137"/>
                    <a:pt x="192" y="137"/>
                  </a:cubicBezTo>
                  <a:cubicBezTo>
                    <a:pt x="192" y="131"/>
                    <a:pt x="188" y="128"/>
                    <a:pt x="184" y="128"/>
                  </a:cubicBezTo>
                  <a:cubicBezTo>
                    <a:pt x="165" y="128"/>
                    <a:pt x="165" y="128"/>
                    <a:pt x="165" y="128"/>
                  </a:cubicBezTo>
                  <a:cubicBezTo>
                    <a:pt x="163" y="121"/>
                    <a:pt x="163" y="121"/>
                    <a:pt x="163" y="121"/>
                  </a:cubicBezTo>
                  <a:cubicBezTo>
                    <a:pt x="162" y="115"/>
                    <a:pt x="159" y="115"/>
                    <a:pt x="154" y="115"/>
                  </a:cubicBezTo>
                  <a:cubicBezTo>
                    <a:pt x="147" y="115"/>
                    <a:pt x="147" y="115"/>
                    <a:pt x="147" y="115"/>
                  </a:cubicBezTo>
                  <a:cubicBezTo>
                    <a:pt x="145" y="115"/>
                    <a:pt x="139" y="115"/>
                    <a:pt x="139" y="120"/>
                  </a:cubicBezTo>
                  <a:cubicBezTo>
                    <a:pt x="142" y="128"/>
                    <a:pt x="142" y="128"/>
                    <a:pt x="142" y="128"/>
                  </a:cubicBezTo>
                  <a:cubicBezTo>
                    <a:pt x="127" y="128"/>
                    <a:pt x="127" y="128"/>
                    <a:pt x="127" y="128"/>
                  </a:cubicBezTo>
                  <a:cubicBezTo>
                    <a:pt x="121" y="128"/>
                    <a:pt x="118" y="133"/>
                    <a:pt x="118" y="137"/>
                  </a:cubicBezTo>
                  <a:cubicBezTo>
                    <a:pt x="118" y="147"/>
                    <a:pt x="118" y="147"/>
                    <a:pt x="118" y="147"/>
                  </a:cubicBezTo>
                  <a:cubicBezTo>
                    <a:pt x="108" y="147"/>
                    <a:pt x="108" y="147"/>
                    <a:pt x="108" y="147"/>
                  </a:cubicBezTo>
                  <a:cubicBezTo>
                    <a:pt x="105" y="147"/>
                    <a:pt x="100" y="147"/>
                    <a:pt x="100" y="155"/>
                  </a:cubicBezTo>
                  <a:cubicBezTo>
                    <a:pt x="100" y="158"/>
                    <a:pt x="100" y="158"/>
                    <a:pt x="100" y="158"/>
                  </a:cubicBezTo>
                  <a:cubicBezTo>
                    <a:pt x="9" y="158"/>
                    <a:pt x="9" y="158"/>
                    <a:pt x="9" y="158"/>
                  </a:cubicBezTo>
                  <a:cubicBezTo>
                    <a:pt x="10" y="156"/>
                    <a:pt x="12" y="154"/>
                    <a:pt x="15" y="149"/>
                  </a:cubicBezTo>
                  <a:cubicBezTo>
                    <a:pt x="75" y="65"/>
                    <a:pt x="75" y="65"/>
                    <a:pt x="75" y="65"/>
                  </a:cubicBezTo>
                  <a:cubicBezTo>
                    <a:pt x="77" y="67"/>
                    <a:pt x="79" y="68"/>
                    <a:pt x="81" y="69"/>
                  </a:cubicBezTo>
                  <a:cubicBezTo>
                    <a:pt x="86" y="70"/>
                    <a:pt x="91" y="68"/>
                    <a:pt x="95" y="64"/>
                  </a:cubicBezTo>
                  <a:cubicBezTo>
                    <a:pt x="100" y="58"/>
                    <a:pt x="104" y="55"/>
                    <a:pt x="108" y="55"/>
                  </a:cubicBezTo>
                  <a:cubicBezTo>
                    <a:pt x="113" y="56"/>
                    <a:pt x="117" y="61"/>
                    <a:pt x="120" y="65"/>
                  </a:cubicBezTo>
                  <a:cubicBezTo>
                    <a:pt x="123" y="70"/>
                    <a:pt x="128" y="73"/>
                    <a:pt x="133" y="73"/>
                  </a:cubicBezTo>
                  <a:cubicBezTo>
                    <a:pt x="133" y="73"/>
                    <a:pt x="133" y="73"/>
                    <a:pt x="134" y="73"/>
                  </a:cubicBezTo>
                  <a:cubicBezTo>
                    <a:pt x="141" y="73"/>
                    <a:pt x="148" y="67"/>
                    <a:pt x="152" y="58"/>
                  </a:cubicBezTo>
                  <a:cubicBezTo>
                    <a:pt x="154" y="54"/>
                    <a:pt x="155" y="52"/>
                    <a:pt x="157" y="51"/>
                  </a:cubicBezTo>
                  <a:cubicBezTo>
                    <a:pt x="229" y="151"/>
                    <a:pt x="229" y="151"/>
                    <a:pt x="229" y="151"/>
                  </a:cubicBezTo>
                  <a:cubicBezTo>
                    <a:pt x="231" y="154"/>
                    <a:pt x="233" y="156"/>
                    <a:pt x="234" y="158"/>
                  </a:cubicBezTo>
                  <a:lnTo>
                    <a:pt x="213" y="158"/>
                  </a:lnTo>
                  <a:close/>
                  <a:moveTo>
                    <a:pt x="165" y="164"/>
                  </a:moveTo>
                  <a:cubicBezTo>
                    <a:pt x="163" y="164"/>
                    <a:pt x="160" y="166"/>
                    <a:pt x="160" y="168"/>
                  </a:cubicBezTo>
                  <a:cubicBezTo>
                    <a:pt x="160" y="171"/>
                    <a:pt x="163" y="173"/>
                    <a:pt x="165" y="173"/>
                  </a:cubicBezTo>
                  <a:cubicBezTo>
                    <a:pt x="168" y="173"/>
                    <a:pt x="170" y="171"/>
                    <a:pt x="170" y="168"/>
                  </a:cubicBezTo>
                  <a:cubicBezTo>
                    <a:pt x="170" y="166"/>
                    <a:pt x="168" y="164"/>
                    <a:pt x="165" y="164"/>
                  </a:cubicBezTo>
                  <a:close/>
                  <a:moveTo>
                    <a:pt x="175" y="138"/>
                  </a:moveTo>
                  <a:cubicBezTo>
                    <a:pt x="168" y="138"/>
                    <a:pt x="168" y="138"/>
                    <a:pt x="168" y="138"/>
                  </a:cubicBezTo>
                  <a:cubicBezTo>
                    <a:pt x="168" y="145"/>
                    <a:pt x="168" y="145"/>
                    <a:pt x="168" y="145"/>
                  </a:cubicBezTo>
                  <a:cubicBezTo>
                    <a:pt x="175" y="145"/>
                    <a:pt x="175" y="145"/>
                    <a:pt x="175" y="145"/>
                  </a:cubicBezTo>
                  <a:lnTo>
                    <a:pt x="175" y="138"/>
                  </a:lnTo>
                  <a:close/>
                  <a:moveTo>
                    <a:pt x="182" y="164"/>
                  </a:moveTo>
                  <a:cubicBezTo>
                    <a:pt x="179" y="164"/>
                    <a:pt x="177" y="166"/>
                    <a:pt x="177" y="168"/>
                  </a:cubicBezTo>
                  <a:cubicBezTo>
                    <a:pt x="177" y="171"/>
                    <a:pt x="179" y="173"/>
                    <a:pt x="182" y="173"/>
                  </a:cubicBezTo>
                  <a:cubicBezTo>
                    <a:pt x="185" y="173"/>
                    <a:pt x="187" y="171"/>
                    <a:pt x="187" y="168"/>
                  </a:cubicBezTo>
                  <a:cubicBezTo>
                    <a:pt x="187" y="166"/>
                    <a:pt x="185" y="164"/>
                    <a:pt x="182" y="164"/>
                  </a:cubicBez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Line 6"/>
            <p:cNvSpPr>
              <a:spLocks noChangeShapeType="1"/>
            </p:cNvSpPr>
            <p:nvPr userDrawn="1"/>
          </p:nvSpPr>
          <p:spPr bwMode="auto">
            <a:xfrm>
              <a:off x="3371" y="2130"/>
              <a:ext cx="0" cy="0"/>
            </a:xfrm>
            <a:prstGeom prst="line">
              <a:avLst/>
            </a:prstGeom>
            <a:noFill/>
            <a:ln w="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p:cNvSpPr>
            <p:nvPr userDrawn="1"/>
          </p:nvSpPr>
          <p:spPr bwMode="auto">
            <a:xfrm>
              <a:off x="2729" y="2176"/>
              <a:ext cx="119" cy="119"/>
            </a:xfrm>
            <a:custGeom>
              <a:avLst/>
              <a:gdLst>
                <a:gd name="T0" fmla="*/ 119 w 119"/>
                <a:gd name="T1" fmla="*/ 9 h 119"/>
                <a:gd name="T2" fmla="*/ 119 w 119"/>
                <a:gd name="T3" fmla="*/ 109 h 119"/>
                <a:gd name="T4" fmla="*/ 119 w 119"/>
                <a:gd name="T5" fmla="*/ 119 h 119"/>
                <a:gd name="T6" fmla="*/ 107 w 119"/>
                <a:gd name="T7" fmla="*/ 119 h 119"/>
                <a:gd name="T8" fmla="*/ 10 w 119"/>
                <a:gd name="T9" fmla="*/ 119 h 119"/>
                <a:gd name="T10" fmla="*/ 0 w 119"/>
                <a:gd name="T11" fmla="*/ 119 h 119"/>
                <a:gd name="T12" fmla="*/ 0 w 119"/>
                <a:gd name="T13" fmla="*/ 109 h 119"/>
                <a:gd name="T14" fmla="*/ 0 w 119"/>
                <a:gd name="T15" fmla="*/ 9 h 119"/>
                <a:gd name="T16" fmla="*/ 0 w 119"/>
                <a:gd name="T17" fmla="*/ 0 h 119"/>
                <a:gd name="T18" fmla="*/ 10 w 119"/>
                <a:gd name="T19" fmla="*/ 0 h 119"/>
                <a:gd name="T20" fmla="*/ 107 w 119"/>
                <a:gd name="T21" fmla="*/ 0 h 119"/>
                <a:gd name="T22" fmla="*/ 119 w 119"/>
                <a:gd name="T23" fmla="*/ 0 h 119"/>
                <a:gd name="T24" fmla="*/ 119 w 119"/>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119">
                  <a:moveTo>
                    <a:pt x="119" y="9"/>
                  </a:moveTo>
                  <a:lnTo>
                    <a:pt x="119" y="109"/>
                  </a:lnTo>
                  <a:lnTo>
                    <a:pt x="119" y="119"/>
                  </a:lnTo>
                  <a:lnTo>
                    <a:pt x="107" y="119"/>
                  </a:lnTo>
                  <a:lnTo>
                    <a:pt x="10" y="119"/>
                  </a:lnTo>
                  <a:lnTo>
                    <a:pt x="0" y="119"/>
                  </a:lnTo>
                  <a:lnTo>
                    <a:pt x="0" y="109"/>
                  </a:lnTo>
                  <a:lnTo>
                    <a:pt x="0" y="9"/>
                  </a:lnTo>
                  <a:lnTo>
                    <a:pt x="0" y="0"/>
                  </a:lnTo>
                  <a:lnTo>
                    <a:pt x="10" y="0"/>
                  </a:lnTo>
                  <a:lnTo>
                    <a:pt x="107" y="0"/>
                  </a:lnTo>
                  <a:lnTo>
                    <a:pt x="119" y="0"/>
                  </a:lnTo>
                  <a:lnTo>
                    <a:pt x="119"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userDrawn="1"/>
          </p:nvSpPr>
          <p:spPr bwMode="auto">
            <a:xfrm>
              <a:off x="2729" y="2176"/>
              <a:ext cx="119" cy="119"/>
            </a:xfrm>
            <a:custGeom>
              <a:avLst/>
              <a:gdLst>
                <a:gd name="T0" fmla="*/ 119 w 119"/>
                <a:gd name="T1" fmla="*/ 9 h 119"/>
                <a:gd name="T2" fmla="*/ 119 w 119"/>
                <a:gd name="T3" fmla="*/ 109 h 119"/>
                <a:gd name="T4" fmla="*/ 119 w 119"/>
                <a:gd name="T5" fmla="*/ 119 h 119"/>
                <a:gd name="T6" fmla="*/ 107 w 119"/>
                <a:gd name="T7" fmla="*/ 119 h 119"/>
                <a:gd name="T8" fmla="*/ 10 w 119"/>
                <a:gd name="T9" fmla="*/ 119 h 119"/>
                <a:gd name="T10" fmla="*/ 0 w 119"/>
                <a:gd name="T11" fmla="*/ 119 h 119"/>
                <a:gd name="T12" fmla="*/ 0 w 119"/>
                <a:gd name="T13" fmla="*/ 109 h 119"/>
                <a:gd name="T14" fmla="*/ 0 w 119"/>
                <a:gd name="T15" fmla="*/ 9 h 119"/>
                <a:gd name="T16" fmla="*/ 0 w 119"/>
                <a:gd name="T17" fmla="*/ 0 h 119"/>
                <a:gd name="T18" fmla="*/ 10 w 119"/>
                <a:gd name="T19" fmla="*/ 0 h 119"/>
                <a:gd name="T20" fmla="*/ 107 w 119"/>
                <a:gd name="T21" fmla="*/ 0 h 119"/>
                <a:gd name="T22" fmla="*/ 119 w 119"/>
                <a:gd name="T23" fmla="*/ 0 h 119"/>
                <a:gd name="T24" fmla="*/ 119 w 119"/>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 h="119">
                  <a:moveTo>
                    <a:pt x="119" y="9"/>
                  </a:moveTo>
                  <a:lnTo>
                    <a:pt x="119" y="109"/>
                  </a:lnTo>
                  <a:lnTo>
                    <a:pt x="119" y="119"/>
                  </a:lnTo>
                  <a:lnTo>
                    <a:pt x="107" y="119"/>
                  </a:lnTo>
                  <a:lnTo>
                    <a:pt x="10" y="119"/>
                  </a:lnTo>
                  <a:lnTo>
                    <a:pt x="0" y="119"/>
                  </a:lnTo>
                  <a:lnTo>
                    <a:pt x="0" y="109"/>
                  </a:lnTo>
                  <a:lnTo>
                    <a:pt x="0" y="9"/>
                  </a:lnTo>
                  <a:lnTo>
                    <a:pt x="0" y="0"/>
                  </a:lnTo>
                  <a:lnTo>
                    <a:pt x="10" y="0"/>
                  </a:lnTo>
                  <a:lnTo>
                    <a:pt x="107" y="0"/>
                  </a:lnTo>
                  <a:lnTo>
                    <a:pt x="119" y="0"/>
                  </a:lnTo>
                  <a:lnTo>
                    <a:pt x="119" y="9"/>
                  </a:lnTo>
                  <a:close/>
                </a:path>
              </a:pathLst>
            </a:custGeom>
            <a:noFill/>
            <a:ln w="1111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userDrawn="1"/>
          </p:nvSpPr>
          <p:spPr bwMode="auto">
            <a:xfrm>
              <a:off x="2611" y="2295"/>
              <a:ext cx="353" cy="355"/>
            </a:xfrm>
            <a:custGeom>
              <a:avLst/>
              <a:gdLst>
                <a:gd name="T0" fmla="*/ 353 w 353"/>
                <a:gd name="T1" fmla="*/ 9 h 355"/>
                <a:gd name="T2" fmla="*/ 353 w 353"/>
                <a:gd name="T3" fmla="*/ 343 h 355"/>
                <a:gd name="T4" fmla="*/ 353 w 353"/>
                <a:gd name="T5" fmla="*/ 355 h 355"/>
                <a:gd name="T6" fmla="*/ 343 w 353"/>
                <a:gd name="T7" fmla="*/ 355 h 355"/>
                <a:gd name="T8" fmla="*/ 9 w 353"/>
                <a:gd name="T9" fmla="*/ 355 h 355"/>
                <a:gd name="T10" fmla="*/ 0 w 353"/>
                <a:gd name="T11" fmla="*/ 355 h 355"/>
                <a:gd name="T12" fmla="*/ 0 w 353"/>
                <a:gd name="T13" fmla="*/ 343 h 355"/>
                <a:gd name="T14" fmla="*/ 0 w 353"/>
                <a:gd name="T15" fmla="*/ 9 h 355"/>
                <a:gd name="T16" fmla="*/ 0 w 353"/>
                <a:gd name="T17" fmla="*/ 0 h 355"/>
                <a:gd name="T18" fmla="*/ 9 w 353"/>
                <a:gd name="T19" fmla="*/ 0 h 355"/>
                <a:gd name="T20" fmla="*/ 343 w 353"/>
                <a:gd name="T21" fmla="*/ 0 h 355"/>
                <a:gd name="T22" fmla="*/ 353 w 353"/>
                <a:gd name="T23" fmla="*/ 0 h 355"/>
                <a:gd name="T24" fmla="*/ 353 w 353"/>
                <a:gd name="T25" fmla="*/ 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3" h="355">
                  <a:moveTo>
                    <a:pt x="353" y="9"/>
                  </a:moveTo>
                  <a:lnTo>
                    <a:pt x="353" y="343"/>
                  </a:lnTo>
                  <a:lnTo>
                    <a:pt x="353" y="355"/>
                  </a:lnTo>
                  <a:lnTo>
                    <a:pt x="343" y="355"/>
                  </a:lnTo>
                  <a:lnTo>
                    <a:pt x="9" y="355"/>
                  </a:lnTo>
                  <a:lnTo>
                    <a:pt x="0" y="355"/>
                  </a:lnTo>
                  <a:lnTo>
                    <a:pt x="0" y="343"/>
                  </a:lnTo>
                  <a:lnTo>
                    <a:pt x="0" y="9"/>
                  </a:lnTo>
                  <a:lnTo>
                    <a:pt x="0" y="0"/>
                  </a:lnTo>
                  <a:lnTo>
                    <a:pt x="9" y="0"/>
                  </a:lnTo>
                  <a:lnTo>
                    <a:pt x="343" y="0"/>
                  </a:lnTo>
                  <a:lnTo>
                    <a:pt x="353" y="0"/>
                  </a:lnTo>
                  <a:lnTo>
                    <a:pt x="353" y="9"/>
                  </a:lnTo>
                  <a:close/>
                </a:path>
              </a:pathLst>
            </a:custGeom>
            <a:solidFill>
              <a:srgbClr val="FBD0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p:cNvSpPr>
            <p:nvPr userDrawn="1"/>
          </p:nvSpPr>
          <p:spPr bwMode="auto">
            <a:xfrm>
              <a:off x="2611" y="2295"/>
              <a:ext cx="353" cy="355"/>
            </a:xfrm>
            <a:custGeom>
              <a:avLst/>
              <a:gdLst>
                <a:gd name="T0" fmla="*/ 353 w 353"/>
                <a:gd name="T1" fmla="*/ 9 h 355"/>
                <a:gd name="T2" fmla="*/ 353 w 353"/>
                <a:gd name="T3" fmla="*/ 343 h 355"/>
                <a:gd name="T4" fmla="*/ 353 w 353"/>
                <a:gd name="T5" fmla="*/ 355 h 355"/>
                <a:gd name="T6" fmla="*/ 343 w 353"/>
                <a:gd name="T7" fmla="*/ 355 h 355"/>
                <a:gd name="T8" fmla="*/ 9 w 353"/>
                <a:gd name="T9" fmla="*/ 355 h 355"/>
                <a:gd name="T10" fmla="*/ 0 w 353"/>
                <a:gd name="T11" fmla="*/ 355 h 355"/>
                <a:gd name="T12" fmla="*/ 0 w 353"/>
                <a:gd name="T13" fmla="*/ 343 h 355"/>
                <a:gd name="T14" fmla="*/ 0 w 353"/>
                <a:gd name="T15" fmla="*/ 9 h 355"/>
                <a:gd name="T16" fmla="*/ 0 w 353"/>
                <a:gd name="T17" fmla="*/ 0 h 355"/>
                <a:gd name="T18" fmla="*/ 9 w 353"/>
                <a:gd name="T19" fmla="*/ 0 h 355"/>
                <a:gd name="T20" fmla="*/ 343 w 353"/>
                <a:gd name="T21" fmla="*/ 0 h 355"/>
                <a:gd name="T22" fmla="*/ 353 w 353"/>
                <a:gd name="T23" fmla="*/ 0 h 355"/>
                <a:gd name="T24" fmla="*/ 353 w 353"/>
                <a:gd name="T25" fmla="*/ 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3" h="355">
                  <a:moveTo>
                    <a:pt x="353" y="9"/>
                  </a:moveTo>
                  <a:lnTo>
                    <a:pt x="353" y="343"/>
                  </a:lnTo>
                  <a:lnTo>
                    <a:pt x="353" y="355"/>
                  </a:lnTo>
                  <a:lnTo>
                    <a:pt x="343" y="355"/>
                  </a:lnTo>
                  <a:lnTo>
                    <a:pt x="9" y="355"/>
                  </a:lnTo>
                  <a:lnTo>
                    <a:pt x="0" y="355"/>
                  </a:lnTo>
                  <a:lnTo>
                    <a:pt x="0" y="343"/>
                  </a:lnTo>
                  <a:lnTo>
                    <a:pt x="0" y="9"/>
                  </a:lnTo>
                  <a:lnTo>
                    <a:pt x="0" y="0"/>
                  </a:lnTo>
                  <a:lnTo>
                    <a:pt x="9" y="0"/>
                  </a:lnTo>
                  <a:lnTo>
                    <a:pt x="343" y="0"/>
                  </a:lnTo>
                  <a:lnTo>
                    <a:pt x="353" y="0"/>
                  </a:lnTo>
                  <a:lnTo>
                    <a:pt x="353" y="9"/>
                  </a:lnTo>
                  <a:close/>
                </a:path>
              </a:pathLst>
            </a:custGeom>
            <a:noFill/>
            <a:ln w="1111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p:cNvSpPr>
              <a:spLocks noEditPoints="1"/>
            </p:cNvSpPr>
            <p:nvPr userDrawn="1"/>
          </p:nvSpPr>
          <p:spPr bwMode="auto">
            <a:xfrm>
              <a:off x="2668" y="2357"/>
              <a:ext cx="208" cy="255"/>
            </a:xfrm>
            <a:custGeom>
              <a:avLst/>
              <a:gdLst>
                <a:gd name="T0" fmla="*/ 60 w 88"/>
                <a:gd name="T1" fmla="*/ 98 h 107"/>
                <a:gd name="T2" fmla="*/ 78 w 88"/>
                <a:gd name="T3" fmla="*/ 103 h 107"/>
                <a:gd name="T4" fmla="*/ 83 w 88"/>
                <a:gd name="T5" fmla="*/ 85 h 107"/>
                <a:gd name="T6" fmla="*/ 66 w 88"/>
                <a:gd name="T7" fmla="*/ 79 h 107"/>
                <a:gd name="T8" fmla="*/ 59 w 88"/>
                <a:gd name="T9" fmla="*/ 67 h 107"/>
                <a:gd name="T10" fmla="*/ 56 w 88"/>
                <a:gd name="T11" fmla="*/ 68 h 107"/>
                <a:gd name="T12" fmla="*/ 64 w 88"/>
                <a:gd name="T13" fmla="*/ 80 h 107"/>
                <a:gd name="T14" fmla="*/ 60 w 88"/>
                <a:gd name="T15" fmla="*/ 98 h 107"/>
                <a:gd name="T16" fmla="*/ 14 w 88"/>
                <a:gd name="T17" fmla="*/ 66 h 107"/>
                <a:gd name="T18" fmla="*/ 27 w 88"/>
                <a:gd name="T19" fmla="*/ 73 h 107"/>
                <a:gd name="T20" fmla="*/ 34 w 88"/>
                <a:gd name="T21" fmla="*/ 62 h 107"/>
                <a:gd name="T22" fmla="*/ 41 w 88"/>
                <a:gd name="T23" fmla="*/ 60 h 107"/>
                <a:gd name="T24" fmla="*/ 41 w 88"/>
                <a:gd name="T25" fmla="*/ 58 h 107"/>
                <a:gd name="T26" fmla="*/ 33 w 88"/>
                <a:gd name="T27" fmla="*/ 60 h 107"/>
                <a:gd name="T28" fmla="*/ 21 w 88"/>
                <a:gd name="T29" fmla="*/ 54 h 107"/>
                <a:gd name="T30" fmla="*/ 14 w 88"/>
                <a:gd name="T31" fmla="*/ 66 h 107"/>
                <a:gd name="T32" fmla="*/ 41 w 88"/>
                <a:gd name="T33" fmla="*/ 27 h 107"/>
                <a:gd name="T34" fmla="*/ 25 w 88"/>
                <a:gd name="T35" fmla="*/ 4 h 107"/>
                <a:gd name="T36" fmla="*/ 2 w 88"/>
                <a:gd name="T37" fmla="*/ 19 h 107"/>
                <a:gd name="T38" fmla="*/ 18 w 88"/>
                <a:gd name="T39" fmla="*/ 42 h 107"/>
                <a:gd name="T40" fmla="*/ 33 w 88"/>
                <a:gd name="T41" fmla="*/ 39 h 107"/>
                <a:gd name="T42" fmla="*/ 42 w 88"/>
                <a:gd name="T43" fmla="*/ 48 h 107"/>
                <a:gd name="T44" fmla="*/ 46 w 88"/>
                <a:gd name="T45" fmla="*/ 44 h 107"/>
                <a:gd name="T46" fmla="*/ 37 w 88"/>
                <a:gd name="T47" fmla="*/ 35 h 107"/>
                <a:gd name="T48" fmla="*/ 41 w 88"/>
                <a:gd name="T49" fmla="*/ 27 h 107"/>
                <a:gd name="T50" fmla="*/ 58 w 88"/>
                <a:gd name="T51" fmla="*/ 46 h 107"/>
                <a:gd name="T52" fmla="*/ 44 w 88"/>
                <a:gd name="T53" fmla="*/ 50 h 107"/>
                <a:gd name="T54" fmla="*/ 49 w 88"/>
                <a:gd name="T55" fmla="*/ 64 h 107"/>
                <a:gd name="T56" fmla="*/ 63 w 88"/>
                <a:gd name="T57" fmla="*/ 60 h 107"/>
                <a:gd name="T58" fmla="*/ 58 w 88"/>
                <a:gd name="T59" fmla="*/ 46 h 107"/>
                <a:gd name="T60" fmla="*/ 79 w 88"/>
                <a:gd name="T61" fmla="*/ 3 h 107"/>
                <a:gd name="T62" fmla="*/ 61 w 88"/>
                <a:gd name="T63" fmla="*/ 9 h 107"/>
                <a:gd name="T64" fmla="*/ 66 w 88"/>
                <a:gd name="T65" fmla="*/ 26 h 107"/>
                <a:gd name="T66" fmla="*/ 57 w 88"/>
                <a:gd name="T67" fmla="*/ 42 h 107"/>
                <a:gd name="T68" fmla="*/ 60 w 88"/>
                <a:gd name="T69" fmla="*/ 43 h 107"/>
                <a:gd name="T70" fmla="*/ 60 w 88"/>
                <a:gd name="T71" fmla="*/ 43 h 107"/>
                <a:gd name="T72" fmla="*/ 68 w 88"/>
                <a:gd name="T73" fmla="*/ 28 h 107"/>
                <a:gd name="T74" fmla="*/ 85 w 88"/>
                <a:gd name="T75" fmla="*/ 21 h 107"/>
                <a:gd name="T76" fmla="*/ 79 w 88"/>
                <a:gd name="T77" fmla="*/ 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107">
                  <a:moveTo>
                    <a:pt x="60" y="98"/>
                  </a:moveTo>
                  <a:cubicBezTo>
                    <a:pt x="63" y="104"/>
                    <a:pt x="72" y="107"/>
                    <a:pt x="78" y="103"/>
                  </a:cubicBezTo>
                  <a:cubicBezTo>
                    <a:pt x="85" y="99"/>
                    <a:pt x="87" y="91"/>
                    <a:pt x="83" y="85"/>
                  </a:cubicBezTo>
                  <a:cubicBezTo>
                    <a:pt x="80" y="78"/>
                    <a:pt x="72" y="76"/>
                    <a:pt x="66" y="79"/>
                  </a:cubicBezTo>
                  <a:cubicBezTo>
                    <a:pt x="59" y="67"/>
                    <a:pt x="59" y="67"/>
                    <a:pt x="59" y="67"/>
                  </a:cubicBezTo>
                  <a:cubicBezTo>
                    <a:pt x="58" y="67"/>
                    <a:pt x="57" y="67"/>
                    <a:pt x="56" y="68"/>
                  </a:cubicBezTo>
                  <a:cubicBezTo>
                    <a:pt x="64" y="80"/>
                    <a:pt x="64" y="80"/>
                    <a:pt x="64" y="80"/>
                  </a:cubicBezTo>
                  <a:cubicBezTo>
                    <a:pt x="58" y="84"/>
                    <a:pt x="56" y="92"/>
                    <a:pt x="60" y="98"/>
                  </a:cubicBezTo>
                  <a:moveTo>
                    <a:pt x="14" y="66"/>
                  </a:moveTo>
                  <a:cubicBezTo>
                    <a:pt x="16" y="71"/>
                    <a:pt x="21" y="74"/>
                    <a:pt x="27" y="73"/>
                  </a:cubicBezTo>
                  <a:cubicBezTo>
                    <a:pt x="32" y="72"/>
                    <a:pt x="35" y="67"/>
                    <a:pt x="34" y="62"/>
                  </a:cubicBezTo>
                  <a:cubicBezTo>
                    <a:pt x="41" y="60"/>
                    <a:pt x="41" y="60"/>
                    <a:pt x="41" y="60"/>
                  </a:cubicBezTo>
                  <a:cubicBezTo>
                    <a:pt x="41" y="59"/>
                    <a:pt x="41" y="58"/>
                    <a:pt x="41" y="58"/>
                  </a:cubicBezTo>
                  <a:cubicBezTo>
                    <a:pt x="33" y="60"/>
                    <a:pt x="33" y="60"/>
                    <a:pt x="33" y="60"/>
                  </a:cubicBezTo>
                  <a:cubicBezTo>
                    <a:pt x="31" y="55"/>
                    <a:pt x="26" y="52"/>
                    <a:pt x="21" y="54"/>
                  </a:cubicBezTo>
                  <a:cubicBezTo>
                    <a:pt x="16" y="55"/>
                    <a:pt x="13" y="61"/>
                    <a:pt x="14" y="66"/>
                  </a:cubicBezTo>
                  <a:moveTo>
                    <a:pt x="41" y="27"/>
                  </a:moveTo>
                  <a:cubicBezTo>
                    <a:pt x="43" y="16"/>
                    <a:pt x="36" y="6"/>
                    <a:pt x="25" y="4"/>
                  </a:cubicBezTo>
                  <a:cubicBezTo>
                    <a:pt x="15" y="2"/>
                    <a:pt x="5" y="9"/>
                    <a:pt x="2" y="19"/>
                  </a:cubicBezTo>
                  <a:cubicBezTo>
                    <a:pt x="0" y="30"/>
                    <a:pt x="7" y="40"/>
                    <a:pt x="18" y="42"/>
                  </a:cubicBezTo>
                  <a:cubicBezTo>
                    <a:pt x="23" y="43"/>
                    <a:pt x="28" y="42"/>
                    <a:pt x="33" y="39"/>
                  </a:cubicBezTo>
                  <a:cubicBezTo>
                    <a:pt x="42" y="48"/>
                    <a:pt x="42" y="48"/>
                    <a:pt x="42" y="48"/>
                  </a:cubicBezTo>
                  <a:cubicBezTo>
                    <a:pt x="43" y="47"/>
                    <a:pt x="45" y="45"/>
                    <a:pt x="46" y="44"/>
                  </a:cubicBezTo>
                  <a:cubicBezTo>
                    <a:pt x="37" y="35"/>
                    <a:pt x="37" y="35"/>
                    <a:pt x="37" y="35"/>
                  </a:cubicBezTo>
                  <a:cubicBezTo>
                    <a:pt x="39" y="32"/>
                    <a:pt x="40" y="30"/>
                    <a:pt x="41" y="27"/>
                  </a:cubicBezTo>
                  <a:moveTo>
                    <a:pt x="58" y="46"/>
                  </a:moveTo>
                  <a:cubicBezTo>
                    <a:pt x="53" y="43"/>
                    <a:pt x="47" y="45"/>
                    <a:pt x="44" y="50"/>
                  </a:cubicBezTo>
                  <a:cubicBezTo>
                    <a:pt x="42" y="55"/>
                    <a:pt x="44" y="62"/>
                    <a:pt x="49" y="64"/>
                  </a:cubicBezTo>
                  <a:cubicBezTo>
                    <a:pt x="54" y="67"/>
                    <a:pt x="60" y="65"/>
                    <a:pt x="63" y="60"/>
                  </a:cubicBezTo>
                  <a:cubicBezTo>
                    <a:pt x="65" y="55"/>
                    <a:pt x="63" y="48"/>
                    <a:pt x="58" y="46"/>
                  </a:cubicBezTo>
                  <a:moveTo>
                    <a:pt x="79" y="3"/>
                  </a:moveTo>
                  <a:cubicBezTo>
                    <a:pt x="72" y="0"/>
                    <a:pt x="64" y="2"/>
                    <a:pt x="61" y="9"/>
                  </a:cubicBezTo>
                  <a:cubicBezTo>
                    <a:pt x="58" y="15"/>
                    <a:pt x="60" y="23"/>
                    <a:pt x="66" y="26"/>
                  </a:cubicBezTo>
                  <a:cubicBezTo>
                    <a:pt x="57" y="42"/>
                    <a:pt x="57" y="42"/>
                    <a:pt x="57" y="42"/>
                  </a:cubicBezTo>
                  <a:cubicBezTo>
                    <a:pt x="58" y="43"/>
                    <a:pt x="59" y="43"/>
                    <a:pt x="60" y="43"/>
                  </a:cubicBezTo>
                  <a:cubicBezTo>
                    <a:pt x="60" y="43"/>
                    <a:pt x="60" y="43"/>
                    <a:pt x="60" y="43"/>
                  </a:cubicBezTo>
                  <a:cubicBezTo>
                    <a:pt x="68" y="28"/>
                    <a:pt x="68" y="28"/>
                    <a:pt x="68" y="28"/>
                  </a:cubicBezTo>
                  <a:cubicBezTo>
                    <a:pt x="74" y="30"/>
                    <a:pt x="82" y="27"/>
                    <a:pt x="85" y="21"/>
                  </a:cubicBezTo>
                  <a:cubicBezTo>
                    <a:pt x="88" y="14"/>
                    <a:pt x="86" y="6"/>
                    <a:pt x="79"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2"/>
            <p:cNvSpPr>
              <a:spLocks/>
            </p:cNvSpPr>
            <p:nvPr userDrawn="1"/>
          </p:nvSpPr>
          <p:spPr bwMode="auto">
            <a:xfrm>
              <a:off x="2964" y="2295"/>
              <a:ext cx="246" cy="248"/>
            </a:xfrm>
            <a:custGeom>
              <a:avLst/>
              <a:gdLst>
                <a:gd name="T0" fmla="*/ 246 w 246"/>
                <a:gd name="T1" fmla="*/ 9 h 248"/>
                <a:gd name="T2" fmla="*/ 246 w 246"/>
                <a:gd name="T3" fmla="*/ 238 h 248"/>
                <a:gd name="T4" fmla="*/ 246 w 246"/>
                <a:gd name="T5" fmla="*/ 248 h 248"/>
                <a:gd name="T6" fmla="*/ 237 w 246"/>
                <a:gd name="T7" fmla="*/ 248 h 248"/>
                <a:gd name="T8" fmla="*/ 9 w 246"/>
                <a:gd name="T9" fmla="*/ 248 h 248"/>
                <a:gd name="T10" fmla="*/ 0 w 246"/>
                <a:gd name="T11" fmla="*/ 248 h 248"/>
                <a:gd name="T12" fmla="*/ 0 w 246"/>
                <a:gd name="T13" fmla="*/ 238 h 248"/>
                <a:gd name="T14" fmla="*/ 0 w 246"/>
                <a:gd name="T15" fmla="*/ 9 h 248"/>
                <a:gd name="T16" fmla="*/ 0 w 246"/>
                <a:gd name="T17" fmla="*/ 0 h 248"/>
                <a:gd name="T18" fmla="*/ 9 w 246"/>
                <a:gd name="T19" fmla="*/ 0 h 248"/>
                <a:gd name="T20" fmla="*/ 237 w 246"/>
                <a:gd name="T21" fmla="*/ 0 h 248"/>
                <a:gd name="T22" fmla="*/ 246 w 246"/>
                <a:gd name="T23" fmla="*/ 0 h 248"/>
                <a:gd name="T24" fmla="*/ 246 w 246"/>
                <a:gd name="T25" fmla="*/ 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8">
                  <a:moveTo>
                    <a:pt x="246" y="9"/>
                  </a:moveTo>
                  <a:lnTo>
                    <a:pt x="246" y="238"/>
                  </a:lnTo>
                  <a:lnTo>
                    <a:pt x="246" y="248"/>
                  </a:lnTo>
                  <a:lnTo>
                    <a:pt x="237" y="248"/>
                  </a:lnTo>
                  <a:lnTo>
                    <a:pt x="9" y="248"/>
                  </a:lnTo>
                  <a:lnTo>
                    <a:pt x="0" y="248"/>
                  </a:lnTo>
                  <a:lnTo>
                    <a:pt x="0" y="238"/>
                  </a:lnTo>
                  <a:lnTo>
                    <a:pt x="0" y="9"/>
                  </a:lnTo>
                  <a:lnTo>
                    <a:pt x="0" y="0"/>
                  </a:lnTo>
                  <a:lnTo>
                    <a:pt x="9" y="0"/>
                  </a:lnTo>
                  <a:lnTo>
                    <a:pt x="237" y="0"/>
                  </a:lnTo>
                  <a:lnTo>
                    <a:pt x="246" y="0"/>
                  </a:lnTo>
                  <a:lnTo>
                    <a:pt x="246" y="9"/>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3"/>
            <p:cNvSpPr>
              <a:spLocks/>
            </p:cNvSpPr>
            <p:nvPr userDrawn="1"/>
          </p:nvSpPr>
          <p:spPr bwMode="auto">
            <a:xfrm>
              <a:off x="2964" y="2295"/>
              <a:ext cx="246" cy="248"/>
            </a:xfrm>
            <a:custGeom>
              <a:avLst/>
              <a:gdLst>
                <a:gd name="T0" fmla="*/ 246 w 246"/>
                <a:gd name="T1" fmla="*/ 9 h 248"/>
                <a:gd name="T2" fmla="*/ 246 w 246"/>
                <a:gd name="T3" fmla="*/ 238 h 248"/>
                <a:gd name="T4" fmla="*/ 246 w 246"/>
                <a:gd name="T5" fmla="*/ 248 h 248"/>
                <a:gd name="T6" fmla="*/ 237 w 246"/>
                <a:gd name="T7" fmla="*/ 248 h 248"/>
                <a:gd name="T8" fmla="*/ 9 w 246"/>
                <a:gd name="T9" fmla="*/ 248 h 248"/>
                <a:gd name="T10" fmla="*/ 0 w 246"/>
                <a:gd name="T11" fmla="*/ 248 h 248"/>
                <a:gd name="T12" fmla="*/ 0 w 246"/>
                <a:gd name="T13" fmla="*/ 238 h 248"/>
                <a:gd name="T14" fmla="*/ 0 w 246"/>
                <a:gd name="T15" fmla="*/ 9 h 248"/>
                <a:gd name="T16" fmla="*/ 0 w 246"/>
                <a:gd name="T17" fmla="*/ 0 h 248"/>
                <a:gd name="T18" fmla="*/ 9 w 246"/>
                <a:gd name="T19" fmla="*/ 0 h 248"/>
                <a:gd name="T20" fmla="*/ 237 w 246"/>
                <a:gd name="T21" fmla="*/ 0 h 248"/>
                <a:gd name="T22" fmla="*/ 246 w 246"/>
                <a:gd name="T23" fmla="*/ 0 h 248"/>
                <a:gd name="T24" fmla="*/ 246 w 246"/>
                <a:gd name="T25" fmla="*/ 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 h="248">
                  <a:moveTo>
                    <a:pt x="246" y="9"/>
                  </a:moveTo>
                  <a:lnTo>
                    <a:pt x="246" y="238"/>
                  </a:lnTo>
                  <a:lnTo>
                    <a:pt x="246" y="248"/>
                  </a:lnTo>
                  <a:lnTo>
                    <a:pt x="237" y="248"/>
                  </a:lnTo>
                  <a:lnTo>
                    <a:pt x="9" y="248"/>
                  </a:lnTo>
                  <a:lnTo>
                    <a:pt x="0" y="248"/>
                  </a:lnTo>
                  <a:lnTo>
                    <a:pt x="0" y="238"/>
                  </a:lnTo>
                  <a:lnTo>
                    <a:pt x="0" y="9"/>
                  </a:lnTo>
                  <a:lnTo>
                    <a:pt x="0" y="0"/>
                  </a:lnTo>
                  <a:lnTo>
                    <a:pt x="9" y="0"/>
                  </a:lnTo>
                  <a:lnTo>
                    <a:pt x="237" y="0"/>
                  </a:lnTo>
                  <a:lnTo>
                    <a:pt x="246" y="0"/>
                  </a:lnTo>
                  <a:lnTo>
                    <a:pt x="246" y="9"/>
                  </a:lnTo>
                  <a:close/>
                </a:path>
              </a:pathLst>
            </a:custGeom>
            <a:noFill/>
            <a:ln w="1111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4"/>
            <p:cNvSpPr>
              <a:spLocks/>
            </p:cNvSpPr>
            <p:nvPr userDrawn="1"/>
          </p:nvSpPr>
          <p:spPr bwMode="auto">
            <a:xfrm>
              <a:off x="3002" y="2378"/>
              <a:ext cx="170" cy="84"/>
            </a:xfrm>
            <a:custGeom>
              <a:avLst/>
              <a:gdLst>
                <a:gd name="T0" fmla="*/ 59 w 72"/>
                <a:gd name="T1" fmla="*/ 9 h 35"/>
                <a:gd name="T2" fmla="*/ 52 w 72"/>
                <a:gd name="T3" fmla="*/ 11 h 35"/>
                <a:gd name="T4" fmla="*/ 34 w 72"/>
                <a:gd name="T5" fmla="*/ 0 h 35"/>
                <a:gd name="T6" fmla="*/ 14 w 72"/>
                <a:gd name="T7" fmla="*/ 15 h 35"/>
                <a:gd name="T8" fmla="*/ 10 w 72"/>
                <a:gd name="T9" fmla="*/ 14 h 35"/>
                <a:gd name="T10" fmla="*/ 0 w 72"/>
                <a:gd name="T11" fmla="*/ 24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4"/>
                    <a:pt x="42" y="0"/>
                    <a:pt x="34" y="0"/>
                  </a:cubicBezTo>
                  <a:cubicBezTo>
                    <a:pt x="24" y="0"/>
                    <a:pt x="16" y="6"/>
                    <a:pt x="14" y="15"/>
                  </a:cubicBezTo>
                  <a:cubicBezTo>
                    <a:pt x="13" y="15"/>
                    <a:pt x="11" y="14"/>
                    <a:pt x="10" y="14"/>
                  </a:cubicBezTo>
                  <a:cubicBezTo>
                    <a:pt x="4" y="14"/>
                    <a:pt x="0" y="19"/>
                    <a:pt x="0" y="24"/>
                  </a:cubicBezTo>
                  <a:cubicBezTo>
                    <a:pt x="0" y="30"/>
                    <a:pt x="4"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15"/>
            <p:cNvSpPr>
              <a:spLocks noChangeArrowheads="1"/>
            </p:cNvSpPr>
            <p:nvPr userDrawn="1"/>
          </p:nvSpPr>
          <p:spPr bwMode="auto">
            <a:xfrm>
              <a:off x="2857" y="2021"/>
              <a:ext cx="263" cy="264"/>
            </a:xfrm>
            <a:prstGeom prst="rect">
              <a:avLst/>
            </a:prstGeom>
            <a:solidFill>
              <a:srgbClr val="66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6"/>
            <p:cNvSpPr>
              <a:spLocks/>
            </p:cNvSpPr>
            <p:nvPr userDrawn="1"/>
          </p:nvSpPr>
          <p:spPr bwMode="auto">
            <a:xfrm>
              <a:off x="2907" y="2080"/>
              <a:ext cx="163" cy="162"/>
            </a:xfrm>
            <a:custGeom>
              <a:avLst/>
              <a:gdLst>
                <a:gd name="T0" fmla="*/ 60 w 69"/>
                <a:gd name="T1" fmla="*/ 0 h 68"/>
                <a:gd name="T2" fmla="*/ 9 w 69"/>
                <a:gd name="T3" fmla="*/ 0 h 68"/>
                <a:gd name="T4" fmla="*/ 0 w 69"/>
                <a:gd name="T5" fmla="*/ 9 h 68"/>
                <a:gd name="T6" fmla="*/ 0 w 69"/>
                <a:gd name="T7" fmla="*/ 42 h 68"/>
                <a:gd name="T8" fmla="*/ 9 w 69"/>
                <a:gd name="T9" fmla="*/ 51 h 68"/>
                <a:gd name="T10" fmla="*/ 22 w 69"/>
                <a:gd name="T11" fmla="*/ 51 h 68"/>
                <a:gd name="T12" fmla="*/ 48 w 69"/>
                <a:gd name="T13" fmla="*/ 68 h 68"/>
                <a:gd name="T14" fmla="*/ 42 w 69"/>
                <a:gd name="T15" fmla="*/ 51 h 68"/>
                <a:gd name="T16" fmla="*/ 60 w 69"/>
                <a:gd name="T17" fmla="*/ 51 h 68"/>
                <a:gd name="T18" fmla="*/ 69 w 69"/>
                <a:gd name="T19" fmla="*/ 42 h 68"/>
                <a:gd name="T20" fmla="*/ 69 w 69"/>
                <a:gd name="T21" fmla="*/ 9 h 68"/>
                <a:gd name="T22" fmla="*/ 60 w 6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68">
                  <a:moveTo>
                    <a:pt x="60" y="0"/>
                  </a:moveTo>
                  <a:cubicBezTo>
                    <a:pt x="9" y="0"/>
                    <a:pt x="9" y="0"/>
                    <a:pt x="9" y="0"/>
                  </a:cubicBezTo>
                  <a:cubicBezTo>
                    <a:pt x="4" y="0"/>
                    <a:pt x="0" y="4"/>
                    <a:pt x="0" y="9"/>
                  </a:cubicBezTo>
                  <a:cubicBezTo>
                    <a:pt x="0" y="42"/>
                    <a:pt x="0" y="42"/>
                    <a:pt x="0" y="42"/>
                  </a:cubicBezTo>
                  <a:cubicBezTo>
                    <a:pt x="0" y="47"/>
                    <a:pt x="4" y="51"/>
                    <a:pt x="9" y="51"/>
                  </a:cubicBezTo>
                  <a:cubicBezTo>
                    <a:pt x="22" y="51"/>
                    <a:pt x="22" y="51"/>
                    <a:pt x="22" y="51"/>
                  </a:cubicBezTo>
                  <a:cubicBezTo>
                    <a:pt x="48" y="68"/>
                    <a:pt x="48" y="68"/>
                    <a:pt x="48" y="68"/>
                  </a:cubicBezTo>
                  <a:cubicBezTo>
                    <a:pt x="42" y="51"/>
                    <a:pt x="42" y="51"/>
                    <a:pt x="42" y="51"/>
                  </a:cubicBezTo>
                  <a:cubicBezTo>
                    <a:pt x="60" y="51"/>
                    <a:pt x="60" y="51"/>
                    <a:pt x="60" y="51"/>
                  </a:cubicBezTo>
                  <a:cubicBezTo>
                    <a:pt x="64" y="51"/>
                    <a:pt x="69" y="47"/>
                    <a:pt x="69" y="42"/>
                  </a:cubicBezTo>
                  <a:cubicBezTo>
                    <a:pt x="69" y="9"/>
                    <a:pt x="69" y="9"/>
                    <a:pt x="69" y="9"/>
                  </a:cubicBezTo>
                  <a:cubicBezTo>
                    <a:pt x="69"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17"/>
            <p:cNvSpPr>
              <a:spLocks noChangeArrowheads="1"/>
            </p:cNvSpPr>
            <p:nvPr userDrawn="1"/>
          </p:nvSpPr>
          <p:spPr bwMode="auto">
            <a:xfrm>
              <a:off x="2857" y="2021"/>
              <a:ext cx="263" cy="264"/>
            </a:xfrm>
            <a:prstGeom prst="rect">
              <a:avLst/>
            </a:prstGeom>
            <a:solidFill>
              <a:srgbClr val="E90C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8"/>
            <p:cNvSpPr>
              <a:spLocks/>
            </p:cNvSpPr>
            <p:nvPr userDrawn="1"/>
          </p:nvSpPr>
          <p:spPr bwMode="auto">
            <a:xfrm>
              <a:off x="2907" y="2080"/>
              <a:ext cx="163" cy="162"/>
            </a:xfrm>
            <a:custGeom>
              <a:avLst/>
              <a:gdLst>
                <a:gd name="T0" fmla="*/ 60 w 69"/>
                <a:gd name="T1" fmla="*/ 0 h 68"/>
                <a:gd name="T2" fmla="*/ 9 w 69"/>
                <a:gd name="T3" fmla="*/ 0 h 68"/>
                <a:gd name="T4" fmla="*/ 0 w 69"/>
                <a:gd name="T5" fmla="*/ 9 h 68"/>
                <a:gd name="T6" fmla="*/ 0 w 69"/>
                <a:gd name="T7" fmla="*/ 42 h 68"/>
                <a:gd name="T8" fmla="*/ 9 w 69"/>
                <a:gd name="T9" fmla="*/ 51 h 68"/>
                <a:gd name="T10" fmla="*/ 22 w 69"/>
                <a:gd name="T11" fmla="*/ 51 h 68"/>
                <a:gd name="T12" fmla="*/ 48 w 69"/>
                <a:gd name="T13" fmla="*/ 68 h 68"/>
                <a:gd name="T14" fmla="*/ 42 w 69"/>
                <a:gd name="T15" fmla="*/ 51 h 68"/>
                <a:gd name="T16" fmla="*/ 60 w 69"/>
                <a:gd name="T17" fmla="*/ 51 h 68"/>
                <a:gd name="T18" fmla="*/ 69 w 69"/>
                <a:gd name="T19" fmla="*/ 42 h 68"/>
                <a:gd name="T20" fmla="*/ 69 w 69"/>
                <a:gd name="T21" fmla="*/ 9 h 68"/>
                <a:gd name="T22" fmla="*/ 60 w 69"/>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68">
                  <a:moveTo>
                    <a:pt x="60" y="0"/>
                  </a:moveTo>
                  <a:cubicBezTo>
                    <a:pt x="9" y="0"/>
                    <a:pt x="9" y="0"/>
                    <a:pt x="9" y="0"/>
                  </a:cubicBezTo>
                  <a:cubicBezTo>
                    <a:pt x="4" y="0"/>
                    <a:pt x="0" y="4"/>
                    <a:pt x="0" y="9"/>
                  </a:cubicBezTo>
                  <a:cubicBezTo>
                    <a:pt x="0" y="42"/>
                    <a:pt x="0" y="42"/>
                    <a:pt x="0" y="42"/>
                  </a:cubicBezTo>
                  <a:cubicBezTo>
                    <a:pt x="0" y="47"/>
                    <a:pt x="4" y="51"/>
                    <a:pt x="9" y="51"/>
                  </a:cubicBezTo>
                  <a:cubicBezTo>
                    <a:pt x="22" y="51"/>
                    <a:pt x="22" y="51"/>
                    <a:pt x="22" y="51"/>
                  </a:cubicBezTo>
                  <a:cubicBezTo>
                    <a:pt x="48" y="68"/>
                    <a:pt x="48" y="68"/>
                    <a:pt x="48" y="68"/>
                  </a:cubicBezTo>
                  <a:cubicBezTo>
                    <a:pt x="42" y="51"/>
                    <a:pt x="42" y="51"/>
                    <a:pt x="42" y="51"/>
                  </a:cubicBezTo>
                  <a:cubicBezTo>
                    <a:pt x="60" y="51"/>
                    <a:pt x="60" y="51"/>
                    <a:pt x="60" y="51"/>
                  </a:cubicBezTo>
                  <a:cubicBezTo>
                    <a:pt x="64" y="51"/>
                    <a:pt x="69" y="47"/>
                    <a:pt x="69" y="42"/>
                  </a:cubicBezTo>
                  <a:cubicBezTo>
                    <a:pt x="69" y="9"/>
                    <a:pt x="69" y="9"/>
                    <a:pt x="69" y="9"/>
                  </a:cubicBezTo>
                  <a:cubicBezTo>
                    <a:pt x="69"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7" name="Group 22"/>
          <p:cNvGrpSpPr>
            <a:grpSpLocks noChangeAspect="1"/>
          </p:cNvGrpSpPr>
          <p:nvPr userDrawn="1"/>
        </p:nvGrpSpPr>
        <p:grpSpPr bwMode="auto">
          <a:xfrm>
            <a:off x="8890452" y="5953612"/>
            <a:ext cx="2804212" cy="724981"/>
            <a:chOff x="3332" y="2051"/>
            <a:chExt cx="1172" cy="303"/>
          </a:xfrm>
        </p:grpSpPr>
        <p:sp>
          <p:nvSpPr>
            <p:cNvPr id="29" name="Freeform 23"/>
            <p:cNvSpPr>
              <a:spLocks noEditPoints="1"/>
            </p:cNvSpPr>
            <p:nvPr userDrawn="1"/>
          </p:nvSpPr>
          <p:spPr bwMode="auto">
            <a:xfrm>
              <a:off x="3332" y="2141"/>
              <a:ext cx="1170" cy="213"/>
            </a:xfrm>
            <a:custGeom>
              <a:avLst/>
              <a:gdLst>
                <a:gd name="T0" fmla="*/ 480 w 492"/>
                <a:gd name="T1" fmla="*/ 55 h 88"/>
                <a:gd name="T2" fmla="*/ 480 w 492"/>
                <a:gd name="T3" fmla="*/ 21 h 88"/>
                <a:gd name="T4" fmla="*/ 476 w 492"/>
                <a:gd name="T5" fmla="*/ 21 h 88"/>
                <a:gd name="T6" fmla="*/ 476 w 492"/>
                <a:gd name="T7" fmla="*/ 56 h 88"/>
                <a:gd name="T8" fmla="*/ 463 w 492"/>
                <a:gd name="T9" fmla="*/ 21 h 88"/>
                <a:gd name="T10" fmla="*/ 463 w 492"/>
                <a:gd name="T11" fmla="*/ 21 h 88"/>
                <a:gd name="T12" fmla="*/ 461 w 492"/>
                <a:gd name="T13" fmla="*/ 3 h 88"/>
                <a:gd name="T14" fmla="*/ 461 w 492"/>
                <a:gd name="T15" fmla="*/ 10 h 88"/>
                <a:gd name="T16" fmla="*/ 436 w 492"/>
                <a:gd name="T17" fmla="*/ 20 h 88"/>
                <a:gd name="T18" fmla="*/ 408 w 492"/>
                <a:gd name="T19" fmla="*/ 20 h 88"/>
                <a:gd name="T20" fmla="*/ 390 w 492"/>
                <a:gd name="T21" fmla="*/ 21 h 88"/>
                <a:gd name="T22" fmla="*/ 397 w 492"/>
                <a:gd name="T23" fmla="*/ 29 h 88"/>
                <a:gd name="T24" fmla="*/ 422 w 492"/>
                <a:gd name="T25" fmla="*/ 67 h 88"/>
                <a:gd name="T26" fmla="*/ 444 w 492"/>
                <a:gd name="T27" fmla="*/ 27 h 88"/>
                <a:gd name="T28" fmla="*/ 381 w 492"/>
                <a:gd name="T29" fmla="*/ 67 h 88"/>
                <a:gd name="T30" fmla="*/ 352 w 492"/>
                <a:gd name="T31" fmla="*/ 31 h 88"/>
                <a:gd name="T32" fmla="*/ 325 w 492"/>
                <a:gd name="T33" fmla="*/ 29 h 88"/>
                <a:gd name="T34" fmla="*/ 325 w 492"/>
                <a:gd name="T35" fmla="*/ 67 h 88"/>
                <a:gd name="T36" fmla="*/ 349 w 492"/>
                <a:gd name="T37" fmla="*/ 39 h 88"/>
                <a:gd name="T38" fmla="*/ 357 w 492"/>
                <a:gd name="T39" fmla="*/ 29 h 88"/>
                <a:gd name="T40" fmla="*/ 377 w 492"/>
                <a:gd name="T41" fmla="*/ 67 h 88"/>
                <a:gd name="T42" fmla="*/ 307 w 492"/>
                <a:gd name="T43" fmla="*/ 21 h 88"/>
                <a:gd name="T44" fmla="*/ 284 w 492"/>
                <a:gd name="T45" fmla="*/ 60 h 88"/>
                <a:gd name="T46" fmla="*/ 276 w 492"/>
                <a:gd name="T47" fmla="*/ 48 h 88"/>
                <a:gd name="T48" fmla="*/ 307 w 492"/>
                <a:gd name="T49" fmla="*/ 67 h 88"/>
                <a:gd name="T50" fmla="*/ 265 w 492"/>
                <a:gd name="T51" fmla="*/ 63 h 88"/>
                <a:gd name="T52" fmla="*/ 244 w 492"/>
                <a:gd name="T53" fmla="*/ 25 h 88"/>
                <a:gd name="T54" fmla="*/ 267 w 492"/>
                <a:gd name="T55" fmla="*/ 9 h 88"/>
                <a:gd name="T56" fmla="*/ 237 w 492"/>
                <a:gd name="T57" fmla="*/ 18 h 88"/>
                <a:gd name="T58" fmla="*/ 266 w 492"/>
                <a:gd name="T59" fmla="*/ 52 h 88"/>
                <a:gd name="T60" fmla="*/ 237 w 492"/>
                <a:gd name="T61" fmla="*/ 64 h 88"/>
                <a:gd name="T62" fmla="*/ 197 w 492"/>
                <a:gd name="T63" fmla="*/ 59 h 88"/>
                <a:gd name="T64" fmla="*/ 195 w 492"/>
                <a:gd name="T65" fmla="*/ 58 h 88"/>
                <a:gd name="T66" fmla="*/ 189 w 492"/>
                <a:gd name="T67" fmla="*/ 76 h 88"/>
                <a:gd name="T68" fmla="*/ 181 w 492"/>
                <a:gd name="T69" fmla="*/ 88 h 88"/>
                <a:gd name="T70" fmla="*/ 179 w 492"/>
                <a:gd name="T71" fmla="*/ 62 h 88"/>
                <a:gd name="T72" fmla="*/ 167 w 492"/>
                <a:gd name="T73" fmla="*/ 25 h 88"/>
                <a:gd name="T74" fmla="*/ 167 w 492"/>
                <a:gd name="T75" fmla="*/ 8 h 88"/>
                <a:gd name="T76" fmla="*/ 155 w 492"/>
                <a:gd name="T77" fmla="*/ 21 h 88"/>
                <a:gd name="T78" fmla="*/ 173 w 492"/>
                <a:gd name="T79" fmla="*/ 68 h 88"/>
                <a:gd name="T80" fmla="*/ 148 w 492"/>
                <a:gd name="T81" fmla="*/ 0 h 88"/>
                <a:gd name="T82" fmla="*/ 139 w 492"/>
                <a:gd name="T83" fmla="*/ 67 h 88"/>
                <a:gd name="T84" fmla="*/ 131 w 492"/>
                <a:gd name="T85" fmla="*/ 59 h 88"/>
                <a:gd name="T86" fmla="*/ 108 w 492"/>
                <a:gd name="T87" fmla="*/ 21 h 88"/>
                <a:gd name="T88" fmla="*/ 135 w 492"/>
                <a:gd name="T89" fmla="*/ 58 h 88"/>
                <a:gd name="T90" fmla="*/ 99 w 492"/>
                <a:gd name="T91" fmla="*/ 60 h 88"/>
                <a:gd name="T92" fmla="*/ 76 w 492"/>
                <a:gd name="T93" fmla="*/ 30 h 88"/>
                <a:gd name="T94" fmla="*/ 90 w 492"/>
                <a:gd name="T95" fmla="*/ 20 h 88"/>
                <a:gd name="T96" fmla="*/ 87 w 492"/>
                <a:gd name="T97" fmla="*/ 68 h 88"/>
                <a:gd name="T98" fmla="*/ 58 w 492"/>
                <a:gd name="T99" fmla="*/ 47 h 88"/>
                <a:gd name="T100" fmla="*/ 32 w 492"/>
                <a:gd name="T101" fmla="*/ 55 h 88"/>
                <a:gd name="T102" fmla="*/ 62 w 492"/>
                <a:gd name="T103" fmla="*/ 67 h 88"/>
                <a:gd name="T104" fmla="*/ 39 w 492"/>
                <a:gd name="T105" fmla="*/ 22 h 88"/>
                <a:gd name="T106" fmla="*/ 58 w 492"/>
                <a:gd name="T107" fmla="*/ 39 h 88"/>
                <a:gd name="T108" fmla="*/ 42 w 492"/>
                <a:gd name="T109" fmla="*/ 68 h 88"/>
                <a:gd name="T110" fmla="*/ 58 w 492"/>
                <a:gd name="T111" fmla="*/ 67 h 88"/>
                <a:gd name="T112" fmla="*/ 0 w 492"/>
                <a:gd name="T113" fmla="*/ 3 h 88"/>
                <a:gd name="T114" fmla="*/ 28 w 492"/>
                <a:gd name="T115" fmla="*/ 37 h 88"/>
                <a:gd name="T116" fmla="*/ 30 w 492"/>
                <a:gd name="T117" fmla="*/ 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88">
                  <a:moveTo>
                    <a:pt x="492" y="62"/>
                  </a:moveTo>
                  <a:cubicBezTo>
                    <a:pt x="490" y="63"/>
                    <a:pt x="488" y="64"/>
                    <a:pt x="486" y="64"/>
                  </a:cubicBezTo>
                  <a:cubicBezTo>
                    <a:pt x="484" y="64"/>
                    <a:pt x="482" y="63"/>
                    <a:pt x="481" y="62"/>
                  </a:cubicBezTo>
                  <a:cubicBezTo>
                    <a:pt x="480" y="60"/>
                    <a:pt x="480" y="58"/>
                    <a:pt x="480" y="55"/>
                  </a:cubicBezTo>
                  <a:cubicBezTo>
                    <a:pt x="480" y="25"/>
                    <a:pt x="480" y="25"/>
                    <a:pt x="480" y="25"/>
                  </a:cubicBezTo>
                  <a:cubicBezTo>
                    <a:pt x="492" y="25"/>
                    <a:pt x="492" y="25"/>
                    <a:pt x="492" y="25"/>
                  </a:cubicBezTo>
                  <a:cubicBezTo>
                    <a:pt x="492" y="21"/>
                    <a:pt x="492" y="21"/>
                    <a:pt x="492" y="21"/>
                  </a:cubicBezTo>
                  <a:cubicBezTo>
                    <a:pt x="480" y="21"/>
                    <a:pt x="480" y="21"/>
                    <a:pt x="480" y="21"/>
                  </a:cubicBezTo>
                  <a:cubicBezTo>
                    <a:pt x="480" y="8"/>
                    <a:pt x="480" y="8"/>
                    <a:pt x="480" y="8"/>
                  </a:cubicBezTo>
                  <a:cubicBezTo>
                    <a:pt x="479" y="8"/>
                    <a:pt x="478" y="9"/>
                    <a:pt x="478" y="9"/>
                  </a:cubicBezTo>
                  <a:cubicBezTo>
                    <a:pt x="477" y="9"/>
                    <a:pt x="476" y="9"/>
                    <a:pt x="476" y="10"/>
                  </a:cubicBezTo>
                  <a:cubicBezTo>
                    <a:pt x="476" y="21"/>
                    <a:pt x="476" y="21"/>
                    <a:pt x="476" y="21"/>
                  </a:cubicBezTo>
                  <a:cubicBezTo>
                    <a:pt x="467" y="21"/>
                    <a:pt x="467" y="21"/>
                    <a:pt x="467" y="21"/>
                  </a:cubicBezTo>
                  <a:cubicBezTo>
                    <a:pt x="467" y="25"/>
                    <a:pt x="467" y="25"/>
                    <a:pt x="467" y="25"/>
                  </a:cubicBezTo>
                  <a:cubicBezTo>
                    <a:pt x="476" y="25"/>
                    <a:pt x="476" y="25"/>
                    <a:pt x="476" y="25"/>
                  </a:cubicBezTo>
                  <a:cubicBezTo>
                    <a:pt x="476" y="56"/>
                    <a:pt x="476" y="56"/>
                    <a:pt x="476" y="56"/>
                  </a:cubicBezTo>
                  <a:cubicBezTo>
                    <a:pt x="476" y="64"/>
                    <a:pt x="479" y="68"/>
                    <a:pt x="486" y="68"/>
                  </a:cubicBezTo>
                  <a:cubicBezTo>
                    <a:pt x="487" y="68"/>
                    <a:pt x="489" y="67"/>
                    <a:pt x="492" y="66"/>
                  </a:cubicBezTo>
                  <a:lnTo>
                    <a:pt x="492" y="62"/>
                  </a:lnTo>
                  <a:close/>
                  <a:moveTo>
                    <a:pt x="463" y="21"/>
                  </a:moveTo>
                  <a:cubicBezTo>
                    <a:pt x="459" y="21"/>
                    <a:pt x="459" y="21"/>
                    <a:pt x="459" y="21"/>
                  </a:cubicBezTo>
                  <a:cubicBezTo>
                    <a:pt x="459" y="67"/>
                    <a:pt x="459" y="67"/>
                    <a:pt x="459" y="67"/>
                  </a:cubicBezTo>
                  <a:cubicBezTo>
                    <a:pt x="463" y="67"/>
                    <a:pt x="463" y="67"/>
                    <a:pt x="463" y="67"/>
                  </a:cubicBezTo>
                  <a:lnTo>
                    <a:pt x="463" y="21"/>
                  </a:lnTo>
                  <a:close/>
                  <a:moveTo>
                    <a:pt x="463" y="9"/>
                  </a:moveTo>
                  <a:cubicBezTo>
                    <a:pt x="464" y="8"/>
                    <a:pt x="464" y="7"/>
                    <a:pt x="464" y="6"/>
                  </a:cubicBezTo>
                  <a:cubicBezTo>
                    <a:pt x="464" y="5"/>
                    <a:pt x="464" y="5"/>
                    <a:pt x="463" y="4"/>
                  </a:cubicBezTo>
                  <a:cubicBezTo>
                    <a:pt x="462" y="3"/>
                    <a:pt x="462" y="3"/>
                    <a:pt x="461" y="3"/>
                  </a:cubicBezTo>
                  <a:cubicBezTo>
                    <a:pt x="460" y="3"/>
                    <a:pt x="459" y="3"/>
                    <a:pt x="458" y="4"/>
                  </a:cubicBezTo>
                  <a:cubicBezTo>
                    <a:pt x="458" y="5"/>
                    <a:pt x="457" y="5"/>
                    <a:pt x="457" y="6"/>
                  </a:cubicBezTo>
                  <a:cubicBezTo>
                    <a:pt x="457" y="7"/>
                    <a:pt x="458" y="8"/>
                    <a:pt x="458" y="9"/>
                  </a:cubicBezTo>
                  <a:cubicBezTo>
                    <a:pt x="459" y="10"/>
                    <a:pt x="460" y="10"/>
                    <a:pt x="461" y="10"/>
                  </a:cubicBezTo>
                  <a:cubicBezTo>
                    <a:pt x="462" y="10"/>
                    <a:pt x="462" y="10"/>
                    <a:pt x="463" y="9"/>
                  </a:cubicBezTo>
                  <a:moveTo>
                    <a:pt x="450" y="67"/>
                  </a:moveTo>
                  <a:cubicBezTo>
                    <a:pt x="450" y="39"/>
                    <a:pt x="450" y="39"/>
                    <a:pt x="450" y="39"/>
                  </a:cubicBezTo>
                  <a:cubicBezTo>
                    <a:pt x="450" y="26"/>
                    <a:pt x="446" y="20"/>
                    <a:pt x="436" y="20"/>
                  </a:cubicBezTo>
                  <a:cubicBezTo>
                    <a:pt x="432" y="20"/>
                    <a:pt x="430" y="21"/>
                    <a:pt x="427" y="23"/>
                  </a:cubicBezTo>
                  <a:cubicBezTo>
                    <a:pt x="424" y="25"/>
                    <a:pt x="422" y="27"/>
                    <a:pt x="421" y="31"/>
                  </a:cubicBezTo>
                  <a:cubicBezTo>
                    <a:pt x="420" y="27"/>
                    <a:pt x="418" y="25"/>
                    <a:pt x="416" y="23"/>
                  </a:cubicBezTo>
                  <a:cubicBezTo>
                    <a:pt x="414" y="21"/>
                    <a:pt x="411" y="20"/>
                    <a:pt x="408" y="20"/>
                  </a:cubicBezTo>
                  <a:cubicBezTo>
                    <a:pt x="402" y="20"/>
                    <a:pt x="397" y="23"/>
                    <a:pt x="394" y="29"/>
                  </a:cubicBezTo>
                  <a:cubicBezTo>
                    <a:pt x="394" y="29"/>
                    <a:pt x="394" y="29"/>
                    <a:pt x="394" y="29"/>
                  </a:cubicBezTo>
                  <a:cubicBezTo>
                    <a:pt x="394" y="21"/>
                    <a:pt x="394" y="21"/>
                    <a:pt x="394" y="21"/>
                  </a:cubicBezTo>
                  <a:cubicBezTo>
                    <a:pt x="390" y="21"/>
                    <a:pt x="390" y="21"/>
                    <a:pt x="390" y="21"/>
                  </a:cubicBezTo>
                  <a:cubicBezTo>
                    <a:pt x="390" y="67"/>
                    <a:pt x="390" y="67"/>
                    <a:pt x="390" y="67"/>
                  </a:cubicBezTo>
                  <a:cubicBezTo>
                    <a:pt x="394" y="67"/>
                    <a:pt x="394" y="67"/>
                    <a:pt x="394" y="67"/>
                  </a:cubicBezTo>
                  <a:cubicBezTo>
                    <a:pt x="394" y="41"/>
                    <a:pt x="394" y="41"/>
                    <a:pt x="394" y="41"/>
                  </a:cubicBezTo>
                  <a:cubicBezTo>
                    <a:pt x="394" y="36"/>
                    <a:pt x="395" y="32"/>
                    <a:pt x="397" y="29"/>
                  </a:cubicBezTo>
                  <a:cubicBezTo>
                    <a:pt x="400" y="25"/>
                    <a:pt x="403" y="24"/>
                    <a:pt x="407" y="24"/>
                  </a:cubicBezTo>
                  <a:cubicBezTo>
                    <a:pt x="414" y="24"/>
                    <a:pt x="418" y="29"/>
                    <a:pt x="418" y="39"/>
                  </a:cubicBezTo>
                  <a:cubicBezTo>
                    <a:pt x="418" y="67"/>
                    <a:pt x="418" y="67"/>
                    <a:pt x="418" y="67"/>
                  </a:cubicBezTo>
                  <a:cubicBezTo>
                    <a:pt x="422" y="67"/>
                    <a:pt x="422" y="67"/>
                    <a:pt x="422" y="67"/>
                  </a:cubicBezTo>
                  <a:cubicBezTo>
                    <a:pt x="422" y="40"/>
                    <a:pt x="422" y="40"/>
                    <a:pt x="422" y="40"/>
                  </a:cubicBezTo>
                  <a:cubicBezTo>
                    <a:pt x="422" y="35"/>
                    <a:pt x="423" y="32"/>
                    <a:pt x="426" y="29"/>
                  </a:cubicBezTo>
                  <a:cubicBezTo>
                    <a:pt x="429" y="25"/>
                    <a:pt x="432" y="24"/>
                    <a:pt x="435" y="24"/>
                  </a:cubicBezTo>
                  <a:cubicBezTo>
                    <a:pt x="439" y="24"/>
                    <a:pt x="442" y="25"/>
                    <a:pt x="444" y="27"/>
                  </a:cubicBezTo>
                  <a:cubicBezTo>
                    <a:pt x="446" y="30"/>
                    <a:pt x="446" y="34"/>
                    <a:pt x="446" y="39"/>
                  </a:cubicBezTo>
                  <a:cubicBezTo>
                    <a:pt x="446" y="67"/>
                    <a:pt x="446" y="67"/>
                    <a:pt x="446" y="67"/>
                  </a:cubicBezTo>
                  <a:lnTo>
                    <a:pt x="450" y="67"/>
                  </a:lnTo>
                  <a:close/>
                  <a:moveTo>
                    <a:pt x="381" y="67"/>
                  </a:moveTo>
                  <a:cubicBezTo>
                    <a:pt x="381" y="39"/>
                    <a:pt x="381" y="39"/>
                    <a:pt x="381" y="39"/>
                  </a:cubicBezTo>
                  <a:cubicBezTo>
                    <a:pt x="381" y="26"/>
                    <a:pt x="376" y="20"/>
                    <a:pt x="367" y="20"/>
                  </a:cubicBezTo>
                  <a:cubicBezTo>
                    <a:pt x="363" y="20"/>
                    <a:pt x="361" y="21"/>
                    <a:pt x="358" y="23"/>
                  </a:cubicBezTo>
                  <a:cubicBezTo>
                    <a:pt x="355" y="25"/>
                    <a:pt x="353" y="27"/>
                    <a:pt x="352" y="31"/>
                  </a:cubicBezTo>
                  <a:cubicBezTo>
                    <a:pt x="351" y="27"/>
                    <a:pt x="349" y="25"/>
                    <a:pt x="347" y="23"/>
                  </a:cubicBezTo>
                  <a:cubicBezTo>
                    <a:pt x="345" y="21"/>
                    <a:pt x="342" y="20"/>
                    <a:pt x="339" y="20"/>
                  </a:cubicBezTo>
                  <a:cubicBezTo>
                    <a:pt x="332" y="20"/>
                    <a:pt x="328" y="23"/>
                    <a:pt x="325" y="29"/>
                  </a:cubicBezTo>
                  <a:cubicBezTo>
                    <a:pt x="325" y="29"/>
                    <a:pt x="325" y="29"/>
                    <a:pt x="325" y="29"/>
                  </a:cubicBezTo>
                  <a:cubicBezTo>
                    <a:pt x="325" y="21"/>
                    <a:pt x="325" y="21"/>
                    <a:pt x="325" y="21"/>
                  </a:cubicBezTo>
                  <a:cubicBezTo>
                    <a:pt x="320" y="21"/>
                    <a:pt x="320" y="21"/>
                    <a:pt x="320" y="21"/>
                  </a:cubicBezTo>
                  <a:cubicBezTo>
                    <a:pt x="320" y="67"/>
                    <a:pt x="320" y="67"/>
                    <a:pt x="320" y="67"/>
                  </a:cubicBezTo>
                  <a:cubicBezTo>
                    <a:pt x="325" y="67"/>
                    <a:pt x="325" y="67"/>
                    <a:pt x="325" y="67"/>
                  </a:cubicBezTo>
                  <a:cubicBezTo>
                    <a:pt x="325" y="41"/>
                    <a:pt x="325" y="41"/>
                    <a:pt x="325" y="41"/>
                  </a:cubicBezTo>
                  <a:cubicBezTo>
                    <a:pt x="325" y="36"/>
                    <a:pt x="326" y="32"/>
                    <a:pt x="328" y="29"/>
                  </a:cubicBezTo>
                  <a:cubicBezTo>
                    <a:pt x="331" y="25"/>
                    <a:pt x="334" y="24"/>
                    <a:pt x="337" y="24"/>
                  </a:cubicBezTo>
                  <a:cubicBezTo>
                    <a:pt x="345" y="24"/>
                    <a:pt x="349" y="29"/>
                    <a:pt x="349" y="39"/>
                  </a:cubicBezTo>
                  <a:cubicBezTo>
                    <a:pt x="349" y="67"/>
                    <a:pt x="349" y="67"/>
                    <a:pt x="349" y="67"/>
                  </a:cubicBezTo>
                  <a:cubicBezTo>
                    <a:pt x="353" y="67"/>
                    <a:pt x="353" y="67"/>
                    <a:pt x="353" y="67"/>
                  </a:cubicBezTo>
                  <a:cubicBezTo>
                    <a:pt x="353" y="40"/>
                    <a:pt x="353" y="40"/>
                    <a:pt x="353" y="40"/>
                  </a:cubicBezTo>
                  <a:cubicBezTo>
                    <a:pt x="353" y="35"/>
                    <a:pt x="354" y="32"/>
                    <a:pt x="357" y="29"/>
                  </a:cubicBezTo>
                  <a:cubicBezTo>
                    <a:pt x="360" y="25"/>
                    <a:pt x="363" y="24"/>
                    <a:pt x="366" y="24"/>
                  </a:cubicBezTo>
                  <a:cubicBezTo>
                    <a:pt x="370" y="24"/>
                    <a:pt x="373" y="25"/>
                    <a:pt x="375" y="27"/>
                  </a:cubicBezTo>
                  <a:cubicBezTo>
                    <a:pt x="376" y="30"/>
                    <a:pt x="377" y="34"/>
                    <a:pt x="377" y="39"/>
                  </a:cubicBezTo>
                  <a:cubicBezTo>
                    <a:pt x="377" y="67"/>
                    <a:pt x="377" y="67"/>
                    <a:pt x="377" y="67"/>
                  </a:cubicBezTo>
                  <a:lnTo>
                    <a:pt x="381" y="67"/>
                  </a:lnTo>
                  <a:close/>
                  <a:moveTo>
                    <a:pt x="311" y="67"/>
                  </a:moveTo>
                  <a:cubicBezTo>
                    <a:pt x="311" y="21"/>
                    <a:pt x="311" y="21"/>
                    <a:pt x="311" y="21"/>
                  </a:cubicBezTo>
                  <a:cubicBezTo>
                    <a:pt x="307" y="21"/>
                    <a:pt x="307" y="21"/>
                    <a:pt x="307" y="21"/>
                  </a:cubicBezTo>
                  <a:cubicBezTo>
                    <a:pt x="307" y="47"/>
                    <a:pt x="307" y="47"/>
                    <a:pt x="307" y="47"/>
                  </a:cubicBezTo>
                  <a:cubicBezTo>
                    <a:pt x="307" y="52"/>
                    <a:pt x="306" y="56"/>
                    <a:pt x="303" y="59"/>
                  </a:cubicBezTo>
                  <a:cubicBezTo>
                    <a:pt x="301" y="63"/>
                    <a:pt x="297" y="64"/>
                    <a:pt x="293" y="64"/>
                  </a:cubicBezTo>
                  <a:cubicBezTo>
                    <a:pt x="289" y="64"/>
                    <a:pt x="286" y="63"/>
                    <a:pt x="284" y="60"/>
                  </a:cubicBezTo>
                  <a:cubicBezTo>
                    <a:pt x="282" y="57"/>
                    <a:pt x="281" y="53"/>
                    <a:pt x="281" y="47"/>
                  </a:cubicBezTo>
                  <a:cubicBezTo>
                    <a:pt x="281" y="21"/>
                    <a:pt x="281" y="21"/>
                    <a:pt x="281" y="21"/>
                  </a:cubicBezTo>
                  <a:cubicBezTo>
                    <a:pt x="276" y="21"/>
                    <a:pt x="276" y="21"/>
                    <a:pt x="276" y="21"/>
                  </a:cubicBezTo>
                  <a:cubicBezTo>
                    <a:pt x="276" y="48"/>
                    <a:pt x="276" y="48"/>
                    <a:pt x="276" y="48"/>
                  </a:cubicBezTo>
                  <a:cubicBezTo>
                    <a:pt x="276" y="61"/>
                    <a:pt x="282" y="68"/>
                    <a:pt x="293" y="68"/>
                  </a:cubicBezTo>
                  <a:cubicBezTo>
                    <a:pt x="299" y="68"/>
                    <a:pt x="304" y="65"/>
                    <a:pt x="307" y="58"/>
                  </a:cubicBezTo>
                  <a:cubicBezTo>
                    <a:pt x="307" y="58"/>
                    <a:pt x="307" y="58"/>
                    <a:pt x="307" y="58"/>
                  </a:cubicBezTo>
                  <a:cubicBezTo>
                    <a:pt x="307" y="67"/>
                    <a:pt x="307" y="67"/>
                    <a:pt x="307" y="67"/>
                  </a:cubicBezTo>
                  <a:lnTo>
                    <a:pt x="311" y="67"/>
                  </a:lnTo>
                  <a:close/>
                  <a:moveTo>
                    <a:pt x="243" y="67"/>
                  </a:moveTo>
                  <a:cubicBezTo>
                    <a:pt x="246" y="67"/>
                    <a:pt x="249" y="68"/>
                    <a:pt x="251" y="68"/>
                  </a:cubicBezTo>
                  <a:cubicBezTo>
                    <a:pt x="257" y="68"/>
                    <a:pt x="262" y="66"/>
                    <a:pt x="265" y="63"/>
                  </a:cubicBezTo>
                  <a:cubicBezTo>
                    <a:pt x="268" y="60"/>
                    <a:pt x="270" y="56"/>
                    <a:pt x="270" y="51"/>
                  </a:cubicBezTo>
                  <a:cubicBezTo>
                    <a:pt x="270" y="48"/>
                    <a:pt x="269" y="45"/>
                    <a:pt x="267" y="42"/>
                  </a:cubicBezTo>
                  <a:cubicBezTo>
                    <a:pt x="265" y="40"/>
                    <a:pt x="261" y="37"/>
                    <a:pt x="255" y="33"/>
                  </a:cubicBezTo>
                  <a:cubicBezTo>
                    <a:pt x="250" y="30"/>
                    <a:pt x="246" y="27"/>
                    <a:pt x="244" y="25"/>
                  </a:cubicBezTo>
                  <a:cubicBezTo>
                    <a:pt x="242" y="24"/>
                    <a:pt x="242" y="21"/>
                    <a:pt x="242" y="18"/>
                  </a:cubicBezTo>
                  <a:cubicBezTo>
                    <a:pt x="242" y="14"/>
                    <a:pt x="243" y="12"/>
                    <a:pt x="245" y="9"/>
                  </a:cubicBezTo>
                  <a:cubicBezTo>
                    <a:pt x="248" y="7"/>
                    <a:pt x="251" y="6"/>
                    <a:pt x="256" y="6"/>
                  </a:cubicBezTo>
                  <a:cubicBezTo>
                    <a:pt x="260" y="6"/>
                    <a:pt x="264" y="7"/>
                    <a:pt x="267" y="9"/>
                  </a:cubicBezTo>
                  <a:cubicBezTo>
                    <a:pt x="267" y="4"/>
                    <a:pt x="267" y="4"/>
                    <a:pt x="267" y="4"/>
                  </a:cubicBezTo>
                  <a:cubicBezTo>
                    <a:pt x="264" y="3"/>
                    <a:pt x="260" y="2"/>
                    <a:pt x="256" y="2"/>
                  </a:cubicBezTo>
                  <a:cubicBezTo>
                    <a:pt x="250" y="2"/>
                    <a:pt x="246" y="4"/>
                    <a:pt x="242" y="7"/>
                  </a:cubicBezTo>
                  <a:cubicBezTo>
                    <a:pt x="239" y="10"/>
                    <a:pt x="237" y="14"/>
                    <a:pt x="237" y="18"/>
                  </a:cubicBezTo>
                  <a:cubicBezTo>
                    <a:pt x="237" y="22"/>
                    <a:pt x="238" y="24"/>
                    <a:pt x="240" y="27"/>
                  </a:cubicBezTo>
                  <a:cubicBezTo>
                    <a:pt x="241" y="30"/>
                    <a:pt x="245" y="33"/>
                    <a:pt x="252" y="36"/>
                  </a:cubicBezTo>
                  <a:cubicBezTo>
                    <a:pt x="258" y="40"/>
                    <a:pt x="261" y="42"/>
                    <a:pt x="263" y="44"/>
                  </a:cubicBezTo>
                  <a:cubicBezTo>
                    <a:pt x="265" y="46"/>
                    <a:pt x="266" y="49"/>
                    <a:pt x="266" y="52"/>
                  </a:cubicBezTo>
                  <a:cubicBezTo>
                    <a:pt x="266" y="56"/>
                    <a:pt x="264" y="59"/>
                    <a:pt x="262" y="61"/>
                  </a:cubicBezTo>
                  <a:cubicBezTo>
                    <a:pt x="259" y="63"/>
                    <a:pt x="255" y="64"/>
                    <a:pt x="250" y="64"/>
                  </a:cubicBezTo>
                  <a:cubicBezTo>
                    <a:pt x="246" y="64"/>
                    <a:pt x="241" y="62"/>
                    <a:pt x="237" y="59"/>
                  </a:cubicBezTo>
                  <a:cubicBezTo>
                    <a:pt x="237" y="64"/>
                    <a:pt x="237" y="64"/>
                    <a:pt x="237" y="64"/>
                  </a:cubicBezTo>
                  <a:cubicBezTo>
                    <a:pt x="238" y="65"/>
                    <a:pt x="240" y="66"/>
                    <a:pt x="243" y="67"/>
                  </a:cubicBezTo>
                  <a:moveTo>
                    <a:pt x="216" y="21"/>
                  </a:moveTo>
                  <a:cubicBezTo>
                    <a:pt x="211" y="21"/>
                    <a:pt x="211" y="21"/>
                    <a:pt x="211" y="21"/>
                  </a:cubicBezTo>
                  <a:cubicBezTo>
                    <a:pt x="197" y="59"/>
                    <a:pt x="197" y="59"/>
                    <a:pt x="197" y="59"/>
                  </a:cubicBezTo>
                  <a:cubicBezTo>
                    <a:pt x="196" y="62"/>
                    <a:pt x="196" y="62"/>
                    <a:pt x="196" y="62"/>
                  </a:cubicBezTo>
                  <a:cubicBezTo>
                    <a:pt x="196" y="62"/>
                    <a:pt x="196" y="62"/>
                    <a:pt x="196" y="62"/>
                  </a:cubicBezTo>
                  <a:cubicBezTo>
                    <a:pt x="195" y="61"/>
                    <a:pt x="195" y="61"/>
                    <a:pt x="195" y="60"/>
                  </a:cubicBezTo>
                  <a:cubicBezTo>
                    <a:pt x="195" y="60"/>
                    <a:pt x="195" y="59"/>
                    <a:pt x="195" y="58"/>
                  </a:cubicBezTo>
                  <a:cubicBezTo>
                    <a:pt x="181" y="21"/>
                    <a:pt x="181" y="21"/>
                    <a:pt x="181" y="21"/>
                  </a:cubicBezTo>
                  <a:cubicBezTo>
                    <a:pt x="176" y="21"/>
                    <a:pt x="176" y="21"/>
                    <a:pt x="176" y="21"/>
                  </a:cubicBezTo>
                  <a:cubicBezTo>
                    <a:pt x="193" y="66"/>
                    <a:pt x="193" y="66"/>
                    <a:pt x="193" y="66"/>
                  </a:cubicBezTo>
                  <a:cubicBezTo>
                    <a:pt x="189" y="76"/>
                    <a:pt x="189" y="76"/>
                    <a:pt x="189" y="76"/>
                  </a:cubicBezTo>
                  <a:cubicBezTo>
                    <a:pt x="187" y="81"/>
                    <a:pt x="184" y="84"/>
                    <a:pt x="181" y="84"/>
                  </a:cubicBezTo>
                  <a:cubicBezTo>
                    <a:pt x="179" y="84"/>
                    <a:pt x="178" y="84"/>
                    <a:pt x="177" y="83"/>
                  </a:cubicBezTo>
                  <a:cubicBezTo>
                    <a:pt x="177" y="87"/>
                    <a:pt x="177" y="87"/>
                    <a:pt x="177" y="87"/>
                  </a:cubicBezTo>
                  <a:cubicBezTo>
                    <a:pt x="178" y="88"/>
                    <a:pt x="179" y="88"/>
                    <a:pt x="181" y="88"/>
                  </a:cubicBezTo>
                  <a:cubicBezTo>
                    <a:pt x="184" y="88"/>
                    <a:pt x="186" y="87"/>
                    <a:pt x="188" y="85"/>
                  </a:cubicBezTo>
                  <a:cubicBezTo>
                    <a:pt x="190" y="83"/>
                    <a:pt x="192" y="80"/>
                    <a:pt x="194" y="76"/>
                  </a:cubicBezTo>
                  <a:lnTo>
                    <a:pt x="216" y="21"/>
                  </a:lnTo>
                  <a:close/>
                  <a:moveTo>
                    <a:pt x="179" y="62"/>
                  </a:moveTo>
                  <a:cubicBezTo>
                    <a:pt x="177" y="63"/>
                    <a:pt x="175" y="64"/>
                    <a:pt x="174" y="64"/>
                  </a:cubicBezTo>
                  <a:cubicBezTo>
                    <a:pt x="171" y="64"/>
                    <a:pt x="170" y="63"/>
                    <a:pt x="169" y="62"/>
                  </a:cubicBezTo>
                  <a:cubicBezTo>
                    <a:pt x="168" y="60"/>
                    <a:pt x="167" y="58"/>
                    <a:pt x="167" y="55"/>
                  </a:cubicBezTo>
                  <a:cubicBezTo>
                    <a:pt x="167" y="25"/>
                    <a:pt x="167" y="25"/>
                    <a:pt x="167" y="25"/>
                  </a:cubicBezTo>
                  <a:cubicBezTo>
                    <a:pt x="179" y="25"/>
                    <a:pt x="179" y="25"/>
                    <a:pt x="179" y="25"/>
                  </a:cubicBezTo>
                  <a:cubicBezTo>
                    <a:pt x="179" y="21"/>
                    <a:pt x="179" y="21"/>
                    <a:pt x="179" y="21"/>
                  </a:cubicBezTo>
                  <a:cubicBezTo>
                    <a:pt x="167" y="21"/>
                    <a:pt x="167" y="21"/>
                    <a:pt x="167" y="21"/>
                  </a:cubicBezTo>
                  <a:cubicBezTo>
                    <a:pt x="167" y="8"/>
                    <a:pt x="167" y="8"/>
                    <a:pt x="167" y="8"/>
                  </a:cubicBezTo>
                  <a:cubicBezTo>
                    <a:pt x="167" y="8"/>
                    <a:pt x="166" y="9"/>
                    <a:pt x="165" y="9"/>
                  </a:cubicBezTo>
                  <a:cubicBezTo>
                    <a:pt x="164" y="9"/>
                    <a:pt x="164" y="9"/>
                    <a:pt x="163" y="10"/>
                  </a:cubicBezTo>
                  <a:cubicBezTo>
                    <a:pt x="163" y="21"/>
                    <a:pt x="163" y="21"/>
                    <a:pt x="163" y="21"/>
                  </a:cubicBezTo>
                  <a:cubicBezTo>
                    <a:pt x="155" y="21"/>
                    <a:pt x="155" y="21"/>
                    <a:pt x="155" y="21"/>
                  </a:cubicBezTo>
                  <a:cubicBezTo>
                    <a:pt x="155" y="25"/>
                    <a:pt x="155" y="25"/>
                    <a:pt x="155" y="25"/>
                  </a:cubicBezTo>
                  <a:cubicBezTo>
                    <a:pt x="163" y="25"/>
                    <a:pt x="163" y="25"/>
                    <a:pt x="163" y="25"/>
                  </a:cubicBezTo>
                  <a:cubicBezTo>
                    <a:pt x="163" y="56"/>
                    <a:pt x="163" y="56"/>
                    <a:pt x="163" y="56"/>
                  </a:cubicBezTo>
                  <a:cubicBezTo>
                    <a:pt x="163" y="64"/>
                    <a:pt x="166" y="68"/>
                    <a:pt x="173" y="68"/>
                  </a:cubicBezTo>
                  <a:cubicBezTo>
                    <a:pt x="175" y="68"/>
                    <a:pt x="177" y="67"/>
                    <a:pt x="179" y="66"/>
                  </a:cubicBezTo>
                  <a:lnTo>
                    <a:pt x="179" y="62"/>
                  </a:lnTo>
                  <a:close/>
                  <a:moveTo>
                    <a:pt x="152" y="0"/>
                  </a:moveTo>
                  <a:cubicBezTo>
                    <a:pt x="148" y="0"/>
                    <a:pt x="148" y="0"/>
                    <a:pt x="148" y="0"/>
                  </a:cubicBezTo>
                  <a:cubicBezTo>
                    <a:pt x="148" y="67"/>
                    <a:pt x="148" y="67"/>
                    <a:pt x="148" y="67"/>
                  </a:cubicBezTo>
                  <a:cubicBezTo>
                    <a:pt x="152" y="67"/>
                    <a:pt x="152" y="67"/>
                    <a:pt x="152" y="67"/>
                  </a:cubicBezTo>
                  <a:lnTo>
                    <a:pt x="152" y="0"/>
                  </a:lnTo>
                  <a:close/>
                  <a:moveTo>
                    <a:pt x="139" y="67"/>
                  </a:moveTo>
                  <a:cubicBezTo>
                    <a:pt x="139" y="21"/>
                    <a:pt x="139" y="21"/>
                    <a:pt x="139" y="21"/>
                  </a:cubicBezTo>
                  <a:cubicBezTo>
                    <a:pt x="135" y="21"/>
                    <a:pt x="135" y="21"/>
                    <a:pt x="135" y="21"/>
                  </a:cubicBezTo>
                  <a:cubicBezTo>
                    <a:pt x="135" y="47"/>
                    <a:pt x="135" y="47"/>
                    <a:pt x="135" y="47"/>
                  </a:cubicBezTo>
                  <a:cubicBezTo>
                    <a:pt x="135" y="52"/>
                    <a:pt x="134" y="56"/>
                    <a:pt x="131" y="59"/>
                  </a:cubicBezTo>
                  <a:cubicBezTo>
                    <a:pt x="128" y="63"/>
                    <a:pt x="125" y="64"/>
                    <a:pt x="121" y="64"/>
                  </a:cubicBezTo>
                  <a:cubicBezTo>
                    <a:pt x="116" y="64"/>
                    <a:pt x="113" y="63"/>
                    <a:pt x="111" y="60"/>
                  </a:cubicBezTo>
                  <a:cubicBezTo>
                    <a:pt x="109" y="57"/>
                    <a:pt x="108" y="53"/>
                    <a:pt x="108" y="47"/>
                  </a:cubicBezTo>
                  <a:cubicBezTo>
                    <a:pt x="108" y="21"/>
                    <a:pt x="108" y="21"/>
                    <a:pt x="108" y="21"/>
                  </a:cubicBezTo>
                  <a:cubicBezTo>
                    <a:pt x="104" y="21"/>
                    <a:pt x="104" y="21"/>
                    <a:pt x="104" y="21"/>
                  </a:cubicBezTo>
                  <a:cubicBezTo>
                    <a:pt x="104" y="48"/>
                    <a:pt x="104" y="48"/>
                    <a:pt x="104" y="48"/>
                  </a:cubicBezTo>
                  <a:cubicBezTo>
                    <a:pt x="104" y="61"/>
                    <a:pt x="109" y="68"/>
                    <a:pt x="120" y="68"/>
                  </a:cubicBezTo>
                  <a:cubicBezTo>
                    <a:pt x="127" y="68"/>
                    <a:pt x="132" y="65"/>
                    <a:pt x="135" y="58"/>
                  </a:cubicBezTo>
                  <a:cubicBezTo>
                    <a:pt x="135" y="58"/>
                    <a:pt x="135" y="58"/>
                    <a:pt x="135" y="58"/>
                  </a:cubicBezTo>
                  <a:cubicBezTo>
                    <a:pt x="135" y="67"/>
                    <a:pt x="135" y="67"/>
                    <a:pt x="135" y="67"/>
                  </a:cubicBezTo>
                  <a:lnTo>
                    <a:pt x="139" y="67"/>
                  </a:lnTo>
                  <a:close/>
                  <a:moveTo>
                    <a:pt x="99" y="60"/>
                  </a:moveTo>
                  <a:cubicBezTo>
                    <a:pt x="96" y="63"/>
                    <a:pt x="92" y="64"/>
                    <a:pt x="88" y="64"/>
                  </a:cubicBezTo>
                  <a:cubicBezTo>
                    <a:pt x="83" y="64"/>
                    <a:pt x="79" y="62"/>
                    <a:pt x="76" y="59"/>
                  </a:cubicBezTo>
                  <a:cubicBezTo>
                    <a:pt x="73" y="55"/>
                    <a:pt x="71" y="50"/>
                    <a:pt x="71" y="45"/>
                  </a:cubicBezTo>
                  <a:cubicBezTo>
                    <a:pt x="71" y="38"/>
                    <a:pt x="73" y="34"/>
                    <a:pt x="76" y="30"/>
                  </a:cubicBezTo>
                  <a:cubicBezTo>
                    <a:pt x="79" y="26"/>
                    <a:pt x="84" y="24"/>
                    <a:pt x="89" y="24"/>
                  </a:cubicBezTo>
                  <a:cubicBezTo>
                    <a:pt x="93" y="24"/>
                    <a:pt x="96" y="25"/>
                    <a:pt x="100" y="27"/>
                  </a:cubicBezTo>
                  <a:cubicBezTo>
                    <a:pt x="100" y="22"/>
                    <a:pt x="100" y="22"/>
                    <a:pt x="100" y="22"/>
                  </a:cubicBezTo>
                  <a:cubicBezTo>
                    <a:pt x="96" y="21"/>
                    <a:pt x="93" y="20"/>
                    <a:pt x="90" y="20"/>
                  </a:cubicBezTo>
                  <a:cubicBezTo>
                    <a:pt x="83" y="20"/>
                    <a:pt x="77" y="23"/>
                    <a:pt x="73" y="27"/>
                  </a:cubicBezTo>
                  <a:cubicBezTo>
                    <a:pt x="69" y="32"/>
                    <a:pt x="67" y="38"/>
                    <a:pt x="67" y="45"/>
                  </a:cubicBezTo>
                  <a:cubicBezTo>
                    <a:pt x="67" y="52"/>
                    <a:pt x="69" y="57"/>
                    <a:pt x="73" y="61"/>
                  </a:cubicBezTo>
                  <a:cubicBezTo>
                    <a:pt x="76" y="66"/>
                    <a:pt x="81" y="68"/>
                    <a:pt x="87" y="68"/>
                  </a:cubicBezTo>
                  <a:cubicBezTo>
                    <a:pt x="92" y="68"/>
                    <a:pt x="96" y="67"/>
                    <a:pt x="99" y="65"/>
                  </a:cubicBezTo>
                  <a:lnTo>
                    <a:pt x="99" y="60"/>
                  </a:lnTo>
                  <a:close/>
                  <a:moveTo>
                    <a:pt x="58" y="42"/>
                  </a:moveTo>
                  <a:cubicBezTo>
                    <a:pt x="58" y="47"/>
                    <a:pt x="58" y="47"/>
                    <a:pt x="58" y="47"/>
                  </a:cubicBezTo>
                  <a:cubicBezTo>
                    <a:pt x="58" y="52"/>
                    <a:pt x="56" y="56"/>
                    <a:pt x="54" y="59"/>
                  </a:cubicBezTo>
                  <a:cubicBezTo>
                    <a:pt x="51" y="62"/>
                    <a:pt x="47" y="64"/>
                    <a:pt x="43" y="64"/>
                  </a:cubicBezTo>
                  <a:cubicBezTo>
                    <a:pt x="39" y="64"/>
                    <a:pt x="37" y="63"/>
                    <a:pt x="35" y="61"/>
                  </a:cubicBezTo>
                  <a:cubicBezTo>
                    <a:pt x="33" y="60"/>
                    <a:pt x="32" y="58"/>
                    <a:pt x="32" y="55"/>
                  </a:cubicBezTo>
                  <a:cubicBezTo>
                    <a:pt x="32" y="51"/>
                    <a:pt x="33" y="49"/>
                    <a:pt x="35" y="47"/>
                  </a:cubicBezTo>
                  <a:cubicBezTo>
                    <a:pt x="37" y="46"/>
                    <a:pt x="41" y="45"/>
                    <a:pt x="45" y="44"/>
                  </a:cubicBezTo>
                  <a:lnTo>
                    <a:pt x="58" y="42"/>
                  </a:lnTo>
                  <a:close/>
                  <a:moveTo>
                    <a:pt x="62" y="67"/>
                  </a:moveTo>
                  <a:cubicBezTo>
                    <a:pt x="62" y="37"/>
                    <a:pt x="62" y="37"/>
                    <a:pt x="62" y="37"/>
                  </a:cubicBezTo>
                  <a:cubicBezTo>
                    <a:pt x="62" y="32"/>
                    <a:pt x="61" y="27"/>
                    <a:pt x="58" y="25"/>
                  </a:cubicBezTo>
                  <a:cubicBezTo>
                    <a:pt x="56" y="22"/>
                    <a:pt x="52" y="20"/>
                    <a:pt x="47" y="20"/>
                  </a:cubicBezTo>
                  <a:cubicBezTo>
                    <a:pt x="45" y="20"/>
                    <a:pt x="42" y="21"/>
                    <a:pt x="39" y="22"/>
                  </a:cubicBezTo>
                  <a:cubicBezTo>
                    <a:pt x="36" y="23"/>
                    <a:pt x="34" y="24"/>
                    <a:pt x="32" y="25"/>
                  </a:cubicBezTo>
                  <a:cubicBezTo>
                    <a:pt x="32" y="30"/>
                    <a:pt x="32" y="30"/>
                    <a:pt x="32" y="30"/>
                  </a:cubicBezTo>
                  <a:cubicBezTo>
                    <a:pt x="37" y="26"/>
                    <a:pt x="42" y="24"/>
                    <a:pt x="47" y="24"/>
                  </a:cubicBezTo>
                  <a:cubicBezTo>
                    <a:pt x="54" y="24"/>
                    <a:pt x="58" y="29"/>
                    <a:pt x="58" y="39"/>
                  </a:cubicBezTo>
                  <a:cubicBezTo>
                    <a:pt x="44" y="41"/>
                    <a:pt x="44" y="41"/>
                    <a:pt x="44" y="41"/>
                  </a:cubicBezTo>
                  <a:cubicBezTo>
                    <a:pt x="33" y="42"/>
                    <a:pt x="28" y="47"/>
                    <a:pt x="28" y="55"/>
                  </a:cubicBezTo>
                  <a:cubicBezTo>
                    <a:pt x="28" y="59"/>
                    <a:pt x="29" y="62"/>
                    <a:pt x="32" y="64"/>
                  </a:cubicBezTo>
                  <a:cubicBezTo>
                    <a:pt x="34" y="67"/>
                    <a:pt x="38" y="68"/>
                    <a:pt x="42" y="68"/>
                  </a:cubicBezTo>
                  <a:cubicBezTo>
                    <a:pt x="46" y="68"/>
                    <a:pt x="49" y="67"/>
                    <a:pt x="51" y="65"/>
                  </a:cubicBezTo>
                  <a:cubicBezTo>
                    <a:pt x="54" y="63"/>
                    <a:pt x="56" y="61"/>
                    <a:pt x="58" y="58"/>
                  </a:cubicBezTo>
                  <a:cubicBezTo>
                    <a:pt x="58" y="58"/>
                    <a:pt x="58" y="58"/>
                    <a:pt x="58" y="58"/>
                  </a:cubicBezTo>
                  <a:cubicBezTo>
                    <a:pt x="58" y="67"/>
                    <a:pt x="58" y="67"/>
                    <a:pt x="58" y="67"/>
                  </a:cubicBezTo>
                  <a:lnTo>
                    <a:pt x="62" y="67"/>
                  </a:lnTo>
                  <a:close/>
                  <a:moveTo>
                    <a:pt x="30" y="7"/>
                  </a:moveTo>
                  <a:cubicBezTo>
                    <a:pt x="30" y="3"/>
                    <a:pt x="30" y="3"/>
                    <a:pt x="30" y="3"/>
                  </a:cubicBezTo>
                  <a:cubicBezTo>
                    <a:pt x="0" y="3"/>
                    <a:pt x="0" y="3"/>
                    <a:pt x="0" y="3"/>
                  </a:cubicBezTo>
                  <a:cubicBezTo>
                    <a:pt x="0" y="67"/>
                    <a:pt x="0" y="67"/>
                    <a:pt x="0" y="67"/>
                  </a:cubicBezTo>
                  <a:cubicBezTo>
                    <a:pt x="4" y="67"/>
                    <a:pt x="4" y="67"/>
                    <a:pt x="4" y="67"/>
                  </a:cubicBezTo>
                  <a:cubicBezTo>
                    <a:pt x="4" y="37"/>
                    <a:pt x="4" y="37"/>
                    <a:pt x="4" y="37"/>
                  </a:cubicBezTo>
                  <a:cubicBezTo>
                    <a:pt x="28" y="37"/>
                    <a:pt x="28" y="37"/>
                    <a:pt x="28" y="37"/>
                  </a:cubicBezTo>
                  <a:cubicBezTo>
                    <a:pt x="28" y="33"/>
                    <a:pt x="28" y="33"/>
                    <a:pt x="28" y="33"/>
                  </a:cubicBezTo>
                  <a:cubicBezTo>
                    <a:pt x="4" y="33"/>
                    <a:pt x="4" y="33"/>
                    <a:pt x="4" y="33"/>
                  </a:cubicBezTo>
                  <a:cubicBezTo>
                    <a:pt x="4" y="7"/>
                    <a:pt x="4" y="7"/>
                    <a:pt x="4" y="7"/>
                  </a:cubicBezTo>
                  <a:lnTo>
                    <a:pt x="3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4"/>
            <p:cNvSpPr>
              <a:spLocks noEditPoints="1"/>
            </p:cNvSpPr>
            <p:nvPr userDrawn="1"/>
          </p:nvSpPr>
          <p:spPr bwMode="auto">
            <a:xfrm>
              <a:off x="3815" y="2051"/>
              <a:ext cx="689" cy="68"/>
            </a:xfrm>
            <a:custGeom>
              <a:avLst/>
              <a:gdLst>
                <a:gd name="T0" fmla="*/ 12 w 290"/>
                <a:gd name="T1" fmla="*/ 23 h 28"/>
                <a:gd name="T2" fmla="*/ 2 w 290"/>
                <a:gd name="T3" fmla="*/ 27 h 28"/>
                <a:gd name="T4" fmla="*/ 12 w 290"/>
                <a:gd name="T5" fmla="*/ 27 h 28"/>
                <a:gd name="T6" fmla="*/ 23 w 290"/>
                <a:gd name="T7" fmla="*/ 10 h 28"/>
                <a:gd name="T8" fmla="*/ 33 w 290"/>
                <a:gd name="T9" fmla="*/ 1 h 28"/>
                <a:gd name="T10" fmla="*/ 34 w 290"/>
                <a:gd name="T11" fmla="*/ 4 h 28"/>
                <a:gd name="T12" fmla="*/ 32 w 290"/>
                <a:gd name="T13" fmla="*/ 27 h 28"/>
                <a:gd name="T14" fmla="*/ 43 w 290"/>
                <a:gd name="T15" fmla="*/ 24 h 28"/>
                <a:gd name="T16" fmla="*/ 52 w 290"/>
                <a:gd name="T17" fmla="*/ 10 h 28"/>
                <a:gd name="T18" fmla="*/ 47 w 290"/>
                <a:gd name="T19" fmla="*/ 28 h 28"/>
                <a:gd name="T20" fmla="*/ 62 w 290"/>
                <a:gd name="T21" fmla="*/ 10 h 28"/>
                <a:gd name="T22" fmla="*/ 57 w 290"/>
                <a:gd name="T23" fmla="*/ 27 h 28"/>
                <a:gd name="T24" fmla="*/ 66 w 290"/>
                <a:gd name="T25" fmla="*/ 12 h 28"/>
                <a:gd name="T26" fmla="*/ 67 w 290"/>
                <a:gd name="T27" fmla="*/ 19 h 28"/>
                <a:gd name="T28" fmla="*/ 83 w 290"/>
                <a:gd name="T29" fmla="*/ 11 h 28"/>
                <a:gd name="T30" fmla="*/ 72 w 290"/>
                <a:gd name="T31" fmla="*/ 13 h 28"/>
                <a:gd name="T32" fmla="*/ 98 w 290"/>
                <a:gd name="T33" fmla="*/ 19 h 28"/>
                <a:gd name="T34" fmla="*/ 94 w 290"/>
                <a:gd name="T35" fmla="*/ 11 h 28"/>
                <a:gd name="T36" fmla="*/ 88 w 290"/>
                <a:gd name="T37" fmla="*/ 14 h 28"/>
                <a:gd name="T38" fmla="*/ 93 w 290"/>
                <a:gd name="T39" fmla="*/ 25 h 28"/>
                <a:gd name="T40" fmla="*/ 99 w 290"/>
                <a:gd name="T41" fmla="*/ 23 h 28"/>
                <a:gd name="T42" fmla="*/ 102 w 290"/>
                <a:gd name="T43" fmla="*/ 19 h 28"/>
                <a:gd name="T44" fmla="*/ 117 w 290"/>
                <a:gd name="T45" fmla="*/ 11 h 28"/>
                <a:gd name="T46" fmla="*/ 107 w 290"/>
                <a:gd name="T47" fmla="*/ 13 h 28"/>
                <a:gd name="T48" fmla="*/ 132 w 290"/>
                <a:gd name="T49" fmla="*/ 0 h 28"/>
                <a:gd name="T50" fmla="*/ 121 w 290"/>
                <a:gd name="T51" fmla="*/ 9 h 28"/>
                <a:gd name="T52" fmla="*/ 127 w 290"/>
                <a:gd name="T53" fmla="*/ 12 h 28"/>
                <a:gd name="T54" fmla="*/ 130 w 290"/>
                <a:gd name="T55" fmla="*/ 3 h 28"/>
                <a:gd name="T56" fmla="*/ 140 w 290"/>
                <a:gd name="T57" fmla="*/ 25 h 28"/>
                <a:gd name="T58" fmla="*/ 139 w 290"/>
                <a:gd name="T59" fmla="*/ 9 h 28"/>
                <a:gd name="T60" fmla="*/ 133 w 290"/>
                <a:gd name="T61" fmla="*/ 12 h 28"/>
                <a:gd name="T62" fmla="*/ 144 w 290"/>
                <a:gd name="T63" fmla="*/ 25 h 28"/>
                <a:gd name="T64" fmla="*/ 173 w 290"/>
                <a:gd name="T65" fmla="*/ 9 h 28"/>
                <a:gd name="T66" fmla="*/ 160 w 290"/>
                <a:gd name="T67" fmla="*/ 27 h 28"/>
                <a:gd name="T68" fmla="*/ 174 w 290"/>
                <a:gd name="T69" fmla="*/ 27 h 28"/>
                <a:gd name="T70" fmla="*/ 160 w 290"/>
                <a:gd name="T71" fmla="*/ 5 h 28"/>
                <a:gd name="T72" fmla="*/ 192 w 290"/>
                <a:gd name="T73" fmla="*/ 18 h 28"/>
                <a:gd name="T74" fmla="*/ 179 w 290"/>
                <a:gd name="T75" fmla="*/ 25 h 28"/>
                <a:gd name="T76" fmla="*/ 181 w 290"/>
                <a:gd name="T77" fmla="*/ 24 h 28"/>
                <a:gd name="T78" fmla="*/ 181 w 290"/>
                <a:gd name="T79" fmla="*/ 13 h 28"/>
                <a:gd name="T80" fmla="*/ 205 w 290"/>
                <a:gd name="T81" fmla="*/ 19 h 28"/>
                <a:gd name="T82" fmla="*/ 201 w 290"/>
                <a:gd name="T83" fmla="*/ 11 h 28"/>
                <a:gd name="T84" fmla="*/ 195 w 290"/>
                <a:gd name="T85" fmla="*/ 14 h 28"/>
                <a:gd name="T86" fmla="*/ 200 w 290"/>
                <a:gd name="T87" fmla="*/ 25 h 28"/>
                <a:gd name="T88" fmla="*/ 206 w 290"/>
                <a:gd name="T89" fmla="*/ 23 h 28"/>
                <a:gd name="T90" fmla="*/ 211 w 290"/>
                <a:gd name="T91" fmla="*/ 11 h 28"/>
                <a:gd name="T92" fmla="*/ 223 w 290"/>
                <a:gd name="T93" fmla="*/ 23 h 28"/>
                <a:gd name="T94" fmla="*/ 225 w 290"/>
                <a:gd name="T95" fmla="*/ 18 h 28"/>
                <a:gd name="T96" fmla="*/ 222 w 290"/>
                <a:gd name="T97" fmla="*/ 17 h 28"/>
                <a:gd name="T98" fmla="*/ 229 w 290"/>
                <a:gd name="T99" fmla="*/ 11 h 28"/>
                <a:gd name="T100" fmla="*/ 227 w 290"/>
                <a:gd name="T101" fmla="*/ 23 h 28"/>
                <a:gd name="T102" fmla="*/ 239 w 290"/>
                <a:gd name="T103" fmla="*/ 27 h 28"/>
                <a:gd name="T104" fmla="*/ 234 w 290"/>
                <a:gd name="T105" fmla="*/ 25 h 28"/>
                <a:gd name="T106" fmla="*/ 239 w 290"/>
                <a:gd name="T107" fmla="*/ 18 h 28"/>
                <a:gd name="T108" fmla="*/ 250 w 290"/>
                <a:gd name="T109" fmla="*/ 13 h 28"/>
                <a:gd name="T110" fmla="*/ 250 w 290"/>
                <a:gd name="T111" fmla="*/ 27 h 28"/>
                <a:gd name="T112" fmla="*/ 256 w 290"/>
                <a:gd name="T113" fmla="*/ 9 h 28"/>
                <a:gd name="T114" fmla="*/ 262 w 290"/>
                <a:gd name="T115" fmla="*/ 13 h 28"/>
                <a:gd name="T116" fmla="*/ 260 w 290"/>
                <a:gd name="T117" fmla="*/ 12 h 28"/>
                <a:gd name="T118" fmla="*/ 271 w 290"/>
                <a:gd name="T119" fmla="*/ 24 h 28"/>
                <a:gd name="T120" fmla="*/ 278 w 290"/>
                <a:gd name="T121" fmla="*/ 1 h 28"/>
                <a:gd name="T122" fmla="*/ 280 w 290"/>
                <a:gd name="T123" fmla="*/ 13 h 28"/>
                <a:gd name="T124" fmla="*/ 290 w 290"/>
                <a:gd name="T125"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0" h="28">
                  <a:moveTo>
                    <a:pt x="26" y="2"/>
                  </a:moveTo>
                  <a:cubicBezTo>
                    <a:pt x="22" y="2"/>
                    <a:pt x="22" y="2"/>
                    <a:pt x="22" y="2"/>
                  </a:cubicBezTo>
                  <a:cubicBezTo>
                    <a:pt x="14" y="20"/>
                    <a:pt x="14" y="20"/>
                    <a:pt x="14" y="20"/>
                  </a:cubicBezTo>
                  <a:cubicBezTo>
                    <a:pt x="14" y="20"/>
                    <a:pt x="13" y="21"/>
                    <a:pt x="13" y="23"/>
                  </a:cubicBezTo>
                  <a:cubicBezTo>
                    <a:pt x="12" y="23"/>
                    <a:pt x="12" y="23"/>
                    <a:pt x="12" y="23"/>
                  </a:cubicBezTo>
                  <a:cubicBezTo>
                    <a:pt x="12" y="22"/>
                    <a:pt x="12" y="21"/>
                    <a:pt x="11" y="20"/>
                  </a:cubicBezTo>
                  <a:cubicBezTo>
                    <a:pt x="4" y="2"/>
                    <a:pt x="4" y="2"/>
                    <a:pt x="4" y="2"/>
                  </a:cubicBezTo>
                  <a:cubicBezTo>
                    <a:pt x="0" y="2"/>
                    <a:pt x="0" y="2"/>
                    <a:pt x="0" y="2"/>
                  </a:cubicBezTo>
                  <a:cubicBezTo>
                    <a:pt x="0" y="27"/>
                    <a:pt x="0" y="27"/>
                    <a:pt x="0" y="27"/>
                  </a:cubicBezTo>
                  <a:cubicBezTo>
                    <a:pt x="2" y="27"/>
                    <a:pt x="2" y="27"/>
                    <a:pt x="2" y="27"/>
                  </a:cubicBezTo>
                  <a:cubicBezTo>
                    <a:pt x="2" y="10"/>
                    <a:pt x="2" y="10"/>
                    <a:pt x="2" y="10"/>
                  </a:cubicBezTo>
                  <a:cubicBezTo>
                    <a:pt x="2" y="8"/>
                    <a:pt x="2" y="6"/>
                    <a:pt x="2" y="5"/>
                  </a:cubicBezTo>
                  <a:cubicBezTo>
                    <a:pt x="2" y="5"/>
                    <a:pt x="2" y="5"/>
                    <a:pt x="2" y="5"/>
                  </a:cubicBezTo>
                  <a:cubicBezTo>
                    <a:pt x="3" y="7"/>
                    <a:pt x="3" y="7"/>
                    <a:pt x="3" y="8"/>
                  </a:cubicBezTo>
                  <a:cubicBezTo>
                    <a:pt x="12" y="27"/>
                    <a:pt x="12" y="27"/>
                    <a:pt x="12" y="27"/>
                  </a:cubicBezTo>
                  <a:cubicBezTo>
                    <a:pt x="13" y="27"/>
                    <a:pt x="13" y="27"/>
                    <a:pt x="13" y="27"/>
                  </a:cubicBezTo>
                  <a:cubicBezTo>
                    <a:pt x="22" y="8"/>
                    <a:pt x="22" y="8"/>
                    <a:pt x="22" y="8"/>
                  </a:cubicBezTo>
                  <a:cubicBezTo>
                    <a:pt x="22" y="7"/>
                    <a:pt x="22" y="7"/>
                    <a:pt x="23" y="5"/>
                  </a:cubicBezTo>
                  <a:cubicBezTo>
                    <a:pt x="23" y="5"/>
                    <a:pt x="23" y="5"/>
                    <a:pt x="23" y="5"/>
                  </a:cubicBezTo>
                  <a:cubicBezTo>
                    <a:pt x="23" y="7"/>
                    <a:pt x="23" y="9"/>
                    <a:pt x="23" y="10"/>
                  </a:cubicBezTo>
                  <a:cubicBezTo>
                    <a:pt x="23" y="27"/>
                    <a:pt x="23" y="27"/>
                    <a:pt x="23" y="27"/>
                  </a:cubicBezTo>
                  <a:cubicBezTo>
                    <a:pt x="26" y="27"/>
                    <a:pt x="26" y="27"/>
                    <a:pt x="26" y="27"/>
                  </a:cubicBezTo>
                  <a:lnTo>
                    <a:pt x="26" y="2"/>
                  </a:lnTo>
                  <a:close/>
                  <a:moveTo>
                    <a:pt x="34" y="1"/>
                  </a:moveTo>
                  <a:cubicBezTo>
                    <a:pt x="34" y="1"/>
                    <a:pt x="34" y="1"/>
                    <a:pt x="33" y="1"/>
                  </a:cubicBezTo>
                  <a:cubicBezTo>
                    <a:pt x="33" y="1"/>
                    <a:pt x="32" y="1"/>
                    <a:pt x="32" y="1"/>
                  </a:cubicBezTo>
                  <a:cubicBezTo>
                    <a:pt x="31" y="2"/>
                    <a:pt x="31" y="2"/>
                    <a:pt x="31" y="3"/>
                  </a:cubicBezTo>
                  <a:cubicBezTo>
                    <a:pt x="31" y="3"/>
                    <a:pt x="31" y="4"/>
                    <a:pt x="32" y="4"/>
                  </a:cubicBezTo>
                  <a:cubicBezTo>
                    <a:pt x="32" y="4"/>
                    <a:pt x="33" y="5"/>
                    <a:pt x="33" y="5"/>
                  </a:cubicBezTo>
                  <a:cubicBezTo>
                    <a:pt x="34" y="5"/>
                    <a:pt x="34" y="4"/>
                    <a:pt x="34" y="4"/>
                  </a:cubicBezTo>
                  <a:cubicBezTo>
                    <a:pt x="35" y="4"/>
                    <a:pt x="35" y="3"/>
                    <a:pt x="35" y="3"/>
                  </a:cubicBezTo>
                  <a:cubicBezTo>
                    <a:pt x="35" y="2"/>
                    <a:pt x="35" y="2"/>
                    <a:pt x="34" y="1"/>
                  </a:cubicBezTo>
                  <a:moveTo>
                    <a:pt x="34" y="9"/>
                  </a:moveTo>
                  <a:cubicBezTo>
                    <a:pt x="32" y="9"/>
                    <a:pt x="32" y="9"/>
                    <a:pt x="32" y="9"/>
                  </a:cubicBezTo>
                  <a:cubicBezTo>
                    <a:pt x="32" y="27"/>
                    <a:pt x="32" y="27"/>
                    <a:pt x="32" y="27"/>
                  </a:cubicBezTo>
                  <a:cubicBezTo>
                    <a:pt x="34" y="27"/>
                    <a:pt x="34" y="27"/>
                    <a:pt x="34" y="27"/>
                  </a:cubicBezTo>
                  <a:lnTo>
                    <a:pt x="34" y="9"/>
                  </a:lnTo>
                  <a:close/>
                  <a:moveTo>
                    <a:pt x="52" y="24"/>
                  </a:moveTo>
                  <a:cubicBezTo>
                    <a:pt x="51" y="25"/>
                    <a:pt x="50" y="25"/>
                    <a:pt x="48" y="25"/>
                  </a:cubicBezTo>
                  <a:cubicBezTo>
                    <a:pt x="46" y="25"/>
                    <a:pt x="45" y="25"/>
                    <a:pt x="43" y="24"/>
                  </a:cubicBezTo>
                  <a:cubicBezTo>
                    <a:pt x="42" y="22"/>
                    <a:pt x="42" y="21"/>
                    <a:pt x="42" y="19"/>
                  </a:cubicBezTo>
                  <a:cubicBezTo>
                    <a:pt x="42" y="16"/>
                    <a:pt x="42" y="15"/>
                    <a:pt x="44" y="13"/>
                  </a:cubicBezTo>
                  <a:cubicBezTo>
                    <a:pt x="45" y="12"/>
                    <a:pt x="46" y="11"/>
                    <a:pt x="48" y="11"/>
                  </a:cubicBezTo>
                  <a:cubicBezTo>
                    <a:pt x="50" y="11"/>
                    <a:pt x="51" y="12"/>
                    <a:pt x="52" y="13"/>
                  </a:cubicBezTo>
                  <a:cubicBezTo>
                    <a:pt x="52" y="10"/>
                    <a:pt x="52" y="10"/>
                    <a:pt x="52" y="10"/>
                  </a:cubicBezTo>
                  <a:cubicBezTo>
                    <a:pt x="51" y="9"/>
                    <a:pt x="50" y="9"/>
                    <a:pt x="48" y="9"/>
                  </a:cubicBezTo>
                  <a:cubicBezTo>
                    <a:pt x="45" y="9"/>
                    <a:pt x="43" y="10"/>
                    <a:pt x="41" y="12"/>
                  </a:cubicBezTo>
                  <a:cubicBezTo>
                    <a:pt x="40" y="13"/>
                    <a:pt x="39" y="16"/>
                    <a:pt x="39" y="19"/>
                  </a:cubicBezTo>
                  <a:cubicBezTo>
                    <a:pt x="39" y="21"/>
                    <a:pt x="40" y="24"/>
                    <a:pt x="41" y="25"/>
                  </a:cubicBezTo>
                  <a:cubicBezTo>
                    <a:pt x="43" y="27"/>
                    <a:pt x="45" y="28"/>
                    <a:pt x="47" y="28"/>
                  </a:cubicBezTo>
                  <a:cubicBezTo>
                    <a:pt x="49" y="28"/>
                    <a:pt x="51" y="27"/>
                    <a:pt x="52" y="27"/>
                  </a:cubicBezTo>
                  <a:lnTo>
                    <a:pt x="52" y="24"/>
                  </a:lnTo>
                  <a:close/>
                  <a:moveTo>
                    <a:pt x="66" y="9"/>
                  </a:moveTo>
                  <a:cubicBezTo>
                    <a:pt x="66" y="9"/>
                    <a:pt x="65" y="9"/>
                    <a:pt x="64" y="9"/>
                  </a:cubicBezTo>
                  <a:cubicBezTo>
                    <a:pt x="63" y="9"/>
                    <a:pt x="62" y="9"/>
                    <a:pt x="62" y="10"/>
                  </a:cubicBezTo>
                  <a:cubicBezTo>
                    <a:pt x="61" y="11"/>
                    <a:pt x="60" y="12"/>
                    <a:pt x="60" y="13"/>
                  </a:cubicBezTo>
                  <a:cubicBezTo>
                    <a:pt x="60" y="13"/>
                    <a:pt x="60" y="13"/>
                    <a:pt x="60" y="13"/>
                  </a:cubicBezTo>
                  <a:cubicBezTo>
                    <a:pt x="60" y="9"/>
                    <a:pt x="60" y="9"/>
                    <a:pt x="60" y="9"/>
                  </a:cubicBezTo>
                  <a:cubicBezTo>
                    <a:pt x="57" y="9"/>
                    <a:pt x="57" y="9"/>
                    <a:pt x="57" y="9"/>
                  </a:cubicBezTo>
                  <a:cubicBezTo>
                    <a:pt x="57" y="27"/>
                    <a:pt x="57" y="27"/>
                    <a:pt x="57" y="27"/>
                  </a:cubicBezTo>
                  <a:cubicBezTo>
                    <a:pt x="60" y="27"/>
                    <a:pt x="60" y="27"/>
                    <a:pt x="60" y="27"/>
                  </a:cubicBezTo>
                  <a:cubicBezTo>
                    <a:pt x="60" y="18"/>
                    <a:pt x="60" y="18"/>
                    <a:pt x="60" y="18"/>
                  </a:cubicBezTo>
                  <a:cubicBezTo>
                    <a:pt x="60" y="16"/>
                    <a:pt x="60" y="14"/>
                    <a:pt x="61" y="13"/>
                  </a:cubicBezTo>
                  <a:cubicBezTo>
                    <a:pt x="62" y="12"/>
                    <a:pt x="63" y="12"/>
                    <a:pt x="64" y="12"/>
                  </a:cubicBezTo>
                  <a:cubicBezTo>
                    <a:pt x="65" y="12"/>
                    <a:pt x="66" y="12"/>
                    <a:pt x="66" y="12"/>
                  </a:cubicBezTo>
                  <a:lnTo>
                    <a:pt x="66" y="9"/>
                  </a:lnTo>
                  <a:close/>
                  <a:moveTo>
                    <a:pt x="83" y="11"/>
                  </a:moveTo>
                  <a:cubicBezTo>
                    <a:pt x="81" y="10"/>
                    <a:pt x="79" y="9"/>
                    <a:pt x="76" y="9"/>
                  </a:cubicBezTo>
                  <a:cubicBezTo>
                    <a:pt x="74" y="9"/>
                    <a:pt x="71" y="10"/>
                    <a:pt x="70" y="11"/>
                  </a:cubicBezTo>
                  <a:cubicBezTo>
                    <a:pt x="68" y="13"/>
                    <a:pt x="67" y="15"/>
                    <a:pt x="67" y="19"/>
                  </a:cubicBezTo>
                  <a:cubicBezTo>
                    <a:pt x="67" y="21"/>
                    <a:pt x="68" y="24"/>
                    <a:pt x="70" y="25"/>
                  </a:cubicBezTo>
                  <a:cubicBezTo>
                    <a:pt x="71" y="27"/>
                    <a:pt x="73" y="28"/>
                    <a:pt x="76" y="28"/>
                  </a:cubicBezTo>
                  <a:cubicBezTo>
                    <a:pt x="79" y="28"/>
                    <a:pt x="81" y="27"/>
                    <a:pt x="83" y="25"/>
                  </a:cubicBezTo>
                  <a:cubicBezTo>
                    <a:pt x="84" y="23"/>
                    <a:pt x="85" y="21"/>
                    <a:pt x="85" y="18"/>
                  </a:cubicBezTo>
                  <a:cubicBezTo>
                    <a:pt x="85" y="15"/>
                    <a:pt x="84" y="13"/>
                    <a:pt x="83" y="11"/>
                  </a:cubicBezTo>
                  <a:moveTo>
                    <a:pt x="81" y="23"/>
                  </a:moveTo>
                  <a:cubicBezTo>
                    <a:pt x="80" y="25"/>
                    <a:pt x="78" y="25"/>
                    <a:pt x="76" y="25"/>
                  </a:cubicBezTo>
                  <a:cubicBezTo>
                    <a:pt x="74" y="25"/>
                    <a:pt x="73" y="25"/>
                    <a:pt x="72" y="24"/>
                  </a:cubicBezTo>
                  <a:cubicBezTo>
                    <a:pt x="71" y="22"/>
                    <a:pt x="70" y="21"/>
                    <a:pt x="70" y="18"/>
                  </a:cubicBezTo>
                  <a:cubicBezTo>
                    <a:pt x="70" y="16"/>
                    <a:pt x="71" y="14"/>
                    <a:pt x="72" y="13"/>
                  </a:cubicBezTo>
                  <a:cubicBezTo>
                    <a:pt x="73" y="12"/>
                    <a:pt x="74" y="11"/>
                    <a:pt x="76" y="11"/>
                  </a:cubicBezTo>
                  <a:cubicBezTo>
                    <a:pt x="78" y="11"/>
                    <a:pt x="79" y="12"/>
                    <a:pt x="80" y="13"/>
                  </a:cubicBezTo>
                  <a:cubicBezTo>
                    <a:pt x="82" y="14"/>
                    <a:pt x="82" y="16"/>
                    <a:pt x="82" y="18"/>
                  </a:cubicBezTo>
                  <a:cubicBezTo>
                    <a:pt x="82" y="21"/>
                    <a:pt x="82" y="22"/>
                    <a:pt x="81" y="23"/>
                  </a:cubicBezTo>
                  <a:moveTo>
                    <a:pt x="98" y="19"/>
                  </a:moveTo>
                  <a:cubicBezTo>
                    <a:pt x="97" y="19"/>
                    <a:pt x="96" y="18"/>
                    <a:pt x="95" y="17"/>
                  </a:cubicBezTo>
                  <a:cubicBezTo>
                    <a:pt x="93" y="17"/>
                    <a:pt x="92" y="16"/>
                    <a:pt x="92" y="16"/>
                  </a:cubicBezTo>
                  <a:cubicBezTo>
                    <a:pt x="91" y="15"/>
                    <a:pt x="91" y="15"/>
                    <a:pt x="91" y="14"/>
                  </a:cubicBezTo>
                  <a:cubicBezTo>
                    <a:pt x="91" y="13"/>
                    <a:pt x="91" y="12"/>
                    <a:pt x="92" y="12"/>
                  </a:cubicBezTo>
                  <a:cubicBezTo>
                    <a:pt x="93" y="12"/>
                    <a:pt x="93" y="11"/>
                    <a:pt x="94" y="11"/>
                  </a:cubicBezTo>
                  <a:cubicBezTo>
                    <a:pt x="96" y="11"/>
                    <a:pt x="97" y="12"/>
                    <a:pt x="98" y="13"/>
                  </a:cubicBezTo>
                  <a:cubicBezTo>
                    <a:pt x="98" y="10"/>
                    <a:pt x="98" y="10"/>
                    <a:pt x="98" y="10"/>
                  </a:cubicBezTo>
                  <a:cubicBezTo>
                    <a:pt x="97" y="9"/>
                    <a:pt x="96" y="9"/>
                    <a:pt x="95" y="9"/>
                  </a:cubicBezTo>
                  <a:cubicBezTo>
                    <a:pt x="93" y="9"/>
                    <a:pt x="91" y="9"/>
                    <a:pt x="90" y="10"/>
                  </a:cubicBezTo>
                  <a:cubicBezTo>
                    <a:pt x="89" y="11"/>
                    <a:pt x="88" y="13"/>
                    <a:pt x="88" y="14"/>
                  </a:cubicBezTo>
                  <a:cubicBezTo>
                    <a:pt x="88" y="15"/>
                    <a:pt x="89" y="17"/>
                    <a:pt x="89" y="17"/>
                  </a:cubicBezTo>
                  <a:cubicBezTo>
                    <a:pt x="90" y="18"/>
                    <a:pt x="91" y="19"/>
                    <a:pt x="93" y="19"/>
                  </a:cubicBezTo>
                  <a:cubicBezTo>
                    <a:pt x="94" y="20"/>
                    <a:pt x="95" y="21"/>
                    <a:pt x="96" y="21"/>
                  </a:cubicBezTo>
                  <a:cubicBezTo>
                    <a:pt x="96" y="22"/>
                    <a:pt x="96" y="22"/>
                    <a:pt x="96" y="23"/>
                  </a:cubicBezTo>
                  <a:cubicBezTo>
                    <a:pt x="96" y="25"/>
                    <a:pt x="95" y="25"/>
                    <a:pt x="93" y="25"/>
                  </a:cubicBezTo>
                  <a:cubicBezTo>
                    <a:pt x="91" y="25"/>
                    <a:pt x="90" y="25"/>
                    <a:pt x="88" y="24"/>
                  </a:cubicBezTo>
                  <a:cubicBezTo>
                    <a:pt x="88" y="27"/>
                    <a:pt x="88" y="27"/>
                    <a:pt x="88" y="27"/>
                  </a:cubicBezTo>
                  <a:cubicBezTo>
                    <a:pt x="89" y="27"/>
                    <a:pt x="91" y="28"/>
                    <a:pt x="93" y="28"/>
                  </a:cubicBezTo>
                  <a:cubicBezTo>
                    <a:pt x="95" y="28"/>
                    <a:pt x="96" y="27"/>
                    <a:pt x="98" y="26"/>
                  </a:cubicBezTo>
                  <a:cubicBezTo>
                    <a:pt x="99" y="25"/>
                    <a:pt x="99" y="24"/>
                    <a:pt x="99" y="23"/>
                  </a:cubicBezTo>
                  <a:cubicBezTo>
                    <a:pt x="99" y="21"/>
                    <a:pt x="99" y="20"/>
                    <a:pt x="98" y="19"/>
                  </a:cubicBezTo>
                  <a:moveTo>
                    <a:pt x="117" y="11"/>
                  </a:moveTo>
                  <a:cubicBezTo>
                    <a:pt x="116" y="10"/>
                    <a:pt x="114" y="9"/>
                    <a:pt x="111" y="9"/>
                  </a:cubicBezTo>
                  <a:cubicBezTo>
                    <a:pt x="108" y="9"/>
                    <a:pt x="106" y="10"/>
                    <a:pt x="105" y="11"/>
                  </a:cubicBezTo>
                  <a:cubicBezTo>
                    <a:pt x="103" y="13"/>
                    <a:pt x="102" y="15"/>
                    <a:pt x="102" y="19"/>
                  </a:cubicBezTo>
                  <a:cubicBezTo>
                    <a:pt x="102" y="21"/>
                    <a:pt x="103" y="24"/>
                    <a:pt x="104" y="25"/>
                  </a:cubicBezTo>
                  <a:cubicBezTo>
                    <a:pt x="106" y="27"/>
                    <a:pt x="108" y="28"/>
                    <a:pt x="111" y="28"/>
                  </a:cubicBezTo>
                  <a:cubicBezTo>
                    <a:pt x="114" y="28"/>
                    <a:pt x="116" y="27"/>
                    <a:pt x="117" y="25"/>
                  </a:cubicBezTo>
                  <a:cubicBezTo>
                    <a:pt x="119" y="23"/>
                    <a:pt x="120" y="21"/>
                    <a:pt x="120" y="18"/>
                  </a:cubicBezTo>
                  <a:cubicBezTo>
                    <a:pt x="120" y="15"/>
                    <a:pt x="119" y="13"/>
                    <a:pt x="117" y="11"/>
                  </a:cubicBezTo>
                  <a:moveTo>
                    <a:pt x="115" y="23"/>
                  </a:moveTo>
                  <a:cubicBezTo>
                    <a:pt x="114" y="25"/>
                    <a:pt x="113" y="25"/>
                    <a:pt x="111" y="25"/>
                  </a:cubicBezTo>
                  <a:cubicBezTo>
                    <a:pt x="109" y="25"/>
                    <a:pt x="108" y="25"/>
                    <a:pt x="107" y="24"/>
                  </a:cubicBezTo>
                  <a:cubicBezTo>
                    <a:pt x="105" y="22"/>
                    <a:pt x="105" y="21"/>
                    <a:pt x="105" y="18"/>
                  </a:cubicBezTo>
                  <a:cubicBezTo>
                    <a:pt x="105" y="16"/>
                    <a:pt x="105" y="14"/>
                    <a:pt x="107" y="13"/>
                  </a:cubicBezTo>
                  <a:cubicBezTo>
                    <a:pt x="108" y="12"/>
                    <a:pt x="109" y="11"/>
                    <a:pt x="111" y="11"/>
                  </a:cubicBezTo>
                  <a:cubicBezTo>
                    <a:pt x="113" y="11"/>
                    <a:pt x="114" y="12"/>
                    <a:pt x="115" y="13"/>
                  </a:cubicBezTo>
                  <a:cubicBezTo>
                    <a:pt x="116" y="14"/>
                    <a:pt x="117" y="16"/>
                    <a:pt x="117" y="18"/>
                  </a:cubicBezTo>
                  <a:cubicBezTo>
                    <a:pt x="117" y="21"/>
                    <a:pt x="116" y="22"/>
                    <a:pt x="115" y="23"/>
                  </a:cubicBezTo>
                  <a:moveTo>
                    <a:pt x="132" y="0"/>
                  </a:moveTo>
                  <a:cubicBezTo>
                    <a:pt x="132" y="0"/>
                    <a:pt x="131" y="0"/>
                    <a:pt x="130" y="0"/>
                  </a:cubicBezTo>
                  <a:cubicBezTo>
                    <a:pt x="129" y="0"/>
                    <a:pt x="127" y="1"/>
                    <a:pt x="126" y="2"/>
                  </a:cubicBezTo>
                  <a:cubicBezTo>
                    <a:pt x="125" y="3"/>
                    <a:pt x="125" y="4"/>
                    <a:pt x="125" y="6"/>
                  </a:cubicBezTo>
                  <a:cubicBezTo>
                    <a:pt x="125" y="9"/>
                    <a:pt x="125" y="9"/>
                    <a:pt x="125" y="9"/>
                  </a:cubicBezTo>
                  <a:cubicBezTo>
                    <a:pt x="121" y="9"/>
                    <a:pt x="121" y="9"/>
                    <a:pt x="121" y="9"/>
                  </a:cubicBezTo>
                  <a:cubicBezTo>
                    <a:pt x="121" y="12"/>
                    <a:pt x="121" y="12"/>
                    <a:pt x="121" y="12"/>
                  </a:cubicBezTo>
                  <a:cubicBezTo>
                    <a:pt x="125" y="12"/>
                    <a:pt x="125" y="12"/>
                    <a:pt x="125" y="12"/>
                  </a:cubicBezTo>
                  <a:cubicBezTo>
                    <a:pt x="125" y="27"/>
                    <a:pt x="125" y="27"/>
                    <a:pt x="125" y="27"/>
                  </a:cubicBezTo>
                  <a:cubicBezTo>
                    <a:pt x="127" y="27"/>
                    <a:pt x="127" y="27"/>
                    <a:pt x="127" y="27"/>
                  </a:cubicBezTo>
                  <a:cubicBezTo>
                    <a:pt x="127" y="12"/>
                    <a:pt x="127" y="12"/>
                    <a:pt x="127" y="12"/>
                  </a:cubicBezTo>
                  <a:cubicBezTo>
                    <a:pt x="132" y="12"/>
                    <a:pt x="132" y="12"/>
                    <a:pt x="132" y="12"/>
                  </a:cubicBezTo>
                  <a:cubicBezTo>
                    <a:pt x="132" y="9"/>
                    <a:pt x="132" y="9"/>
                    <a:pt x="132" y="9"/>
                  </a:cubicBezTo>
                  <a:cubicBezTo>
                    <a:pt x="127" y="9"/>
                    <a:pt x="127" y="9"/>
                    <a:pt x="127" y="9"/>
                  </a:cubicBezTo>
                  <a:cubicBezTo>
                    <a:pt x="127" y="6"/>
                    <a:pt x="127" y="6"/>
                    <a:pt x="127" y="6"/>
                  </a:cubicBezTo>
                  <a:cubicBezTo>
                    <a:pt x="127" y="4"/>
                    <a:pt x="128" y="3"/>
                    <a:pt x="130" y="3"/>
                  </a:cubicBezTo>
                  <a:cubicBezTo>
                    <a:pt x="131" y="3"/>
                    <a:pt x="132" y="3"/>
                    <a:pt x="132" y="3"/>
                  </a:cubicBezTo>
                  <a:lnTo>
                    <a:pt x="132" y="0"/>
                  </a:lnTo>
                  <a:close/>
                  <a:moveTo>
                    <a:pt x="144" y="25"/>
                  </a:moveTo>
                  <a:cubicBezTo>
                    <a:pt x="143" y="25"/>
                    <a:pt x="142" y="25"/>
                    <a:pt x="142" y="25"/>
                  </a:cubicBezTo>
                  <a:cubicBezTo>
                    <a:pt x="141" y="25"/>
                    <a:pt x="140" y="25"/>
                    <a:pt x="140" y="25"/>
                  </a:cubicBezTo>
                  <a:cubicBezTo>
                    <a:pt x="139" y="24"/>
                    <a:pt x="139" y="23"/>
                    <a:pt x="139" y="22"/>
                  </a:cubicBezTo>
                  <a:cubicBezTo>
                    <a:pt x="139" y="12"/>
                    <a:pt x="139" y="12"/>
                    <a:pt x="139" y="12"/>
                  </a:cubicBezTo>
                  <a:cubicBezTo>
                    <a:pt x="144" y="12"/>
                    <a:pt x="144" y="12"/>
                    <a:pt x="144" y="12"/>
                  </a:cubicBezTo>
                  <a:cubicBezTo>
                    <a:pt x="144" y="9"/>
                    <a:pt x="144" y="9"/>
                    <a:pt x="144" y="9"/>
                  </a:cubicBezTo>
                  <a:cubicBezTo>
                    <a:pt x="139" y="9"/>
                    <a:pt x="139" y="9"/>
                    <a:pt x="139" y="9"/>
                  </a:cubicBezTo>
                  <a:cubicBezTo>
                    <a:pt x="139" y="4"/>
                    <a:pt x="139" y="4"/>
                    <a:pt x="139" y="4"/>
                  </a:cubicBezTo>
                  <a:cubicBezTo>
                    <a:pt x="138" y="4"/>
                    <a:pt x="137" y="5"/>
                    <a:pt x="136" y="5"/>
                  </a:cubicBezTo>
                  <a:cubicBezTo>
                    <a:pt x="136" y="9"/>
                    <a:pt x="136" y="9"/>
                    <a:pt x="136" y="9"/>
                  </a:cubicBezTo>
                  <a:cubicBezTo>
                    <a:pt x="133" y="9"/>
                    <a:pt x="133" y="9"/>
                    <a:pt x="133" y="9"/>
                  </a:cubicBezTo>
                  <a:cubicBezTo>
                    <a:pt x="133" y="12"/>
                    <a:pt x="133" y="12"/>
                    <a:pt x="133" y="12"/>
                  </a:cubicBezTo>
                  <a:cubicBezTo>
                    <a:pt x="136" y="12"/>
                    <a:pt x="136" y="12"/>
                    <a:pt x="136" y="12"/>
                  </a:cubicBezTo>
                  <a:cubicBezTo>
                    <a:pt x="136" y="22"/>
                    <a:pt x="136" y="22"/>
                    <a:pt x="136" y="22"/>
                  </a:cubicBezTo>
                  <a:cubicBezTo>
                    <a:pt x="136" y="26"/>
                    <a:pt x="138" y="28"/>
                    <a:pt x="141" y="28"/>
                  </a:cubicBezTo>
                  <a:cubicBezTo>
                    <a:pt x="142" y="28"/>
                    <a:pt x="143" y="28"/>
                    <a:pt x="144" y="27"/>
                  </a:cubicBezTo>
                  <a:lnTo>
                    <a:pt x="144" y="25"/>
                  </a:lnTo>
                  <a:close/>
                  <a:moveTo>
                    <a:pt x="170" y="19"/>
                  </a:moveTo>
                  <a:cubicBezTo>
                    <a:pt x="169" y="17"/>
                    <a:pt x="168" y="16"/>
                    <a:pt x="167" y="16"/>
                  </a:cubicBezTo>
                  <a:cubicBezTo>
                    <a:pt x="167" y="16"/>
                    <a:pt x="167" y="16"/>
                    <a:pt x="167" y="16"/>
                  </a:cubicBezTo>
                  <a:cubicBezTo>
                    <a:pt x="169" y="15"/>
                    <a:pt x="170" y="15"/>
                    <a:pt x="171" y="13"/>
                  </a:cubicBezTo>
                  <a:cubicBezTo>
                    <a:pt x="172" y="12"/>
                    <a:pt x="173" y="11"/>
                    <a:pt x="173" y="9"/>
                  </a:cubicBezTo>
                  <a:cubicBezTo>
                    <a:pt x="173" y="7"/>
                    <a:pt x="172" y="5"/>
                    <a:pt x="171" y="4"/>
                  </a:cubicBezTo>
                  <a:cubicBezTo>
                    <a:pt x="169" y="3"/>
                    <a:pt x="168" y="2"/>
                    <a:pt x="165" y="2"/>
                  </a:cubicBezTo>
                  <a:cubicBezTo>
                    <a:pt x="157" y="2"/>
                    <a:pt x="157" y="2"/>
                    <a:pt x="157" y="2"/>
                  </a:cubicBezTo>
                  <a:cubicBezTo>
                    <a:pt x="157" y="27"/>
                    <a:pt x="157" y="27"/>
                    <a:pt x="157" y="27"/>
                  </a:cubicBezTo>
                  <a:cubicBezTo>
                    <a:pt x="160" y="27"/>
                    <a:pt x="160" y="27"/>
                    <a:pt x="160" y="27"/>
                  </a:cubicBezTo>
                  <a:cubicBezTo>
                    <a:pt x="160" y="17"/>
                    <a:pt x="160" y="17"/>
                    <a:pt x="160" y="17"/>
                  </a:cubicBezTo>
                  <a:cubicBezTo>
                    <a:pt x="163" y="17"/>
                    <a:pt x="163" y="17"/>
                    <a:pt x="163" y="17"/>
                  </a:cubicBezTo>
                  <a:cubicBezTo>
                    <a:pt x="165" y="17"/>
                    <a:pt x="166" y="18"/>
                    <a:pt x="167" y="20"/>
                  </a:cubicBezTo>
                  <a:cubicBezTo>
                    <a:pt x="170" y="27"/>
                    <a:pt x="170" y="27"/>
                    <a:pt x="170" y="27"/>
                  </a:cubicBezTo>
                  <a:cubicBezTo>
                    <a:pt x="174" y="27"/>
                    <a:pt x="174" y="27"/>
                    <a:pt x="174" y="27"/>
                  </a:cubicBezTo>
                  <a:lnTo>
                    <a:pt x="170" y="19"/>
                  </a:lnTo>
                  <a:close/>
                  <a:moveTo>
                    <a:pt x="168" y="13"/>
                  </a:moveTo>
                  <a:cubicBezTo>
                    <a:pt x="167" y="13"/>
                    <a:pt x="166" y="14"/>
                    <a:pt x="164" y="14"/>
                  </a:cubicBezTo>
                  <a:cubicBezTo>
                    <a:pt x="160" y="14"/>
                    <a:pt x="160" y="14"/>
                    <a:pt x="160" y="14"/>
                  </a:cubicBezTo>
                  <a:cubicBezTo>
                    <a:pt x="160" y="5"/>
                    <a:pt x="160" y="5"/>
                    <a:pt x="160" y="5"/>
                  </a:cubicBezTo>
                  <a:cubicBezTo>
                    <a:pt x="165" y="5"/>
                    <a:pt x="165" y="5"/>
                    <a:pt x="165" y="5"/>
                  </a:cubicBezTo>
                  <a:cubicBezTo>
                    <a:pt x="166" y="5"/>
                    <a:pt x="167" y="5"/>
                    <a:pt x="168" y="6"/>
                  </a:cubicBezTo>
                  <a:cubicBezTo>
                    <a:pt x="169" y="7"/>
                    <a:pt x="170" y="8"/>
                    <a:pt x="170" y="9"/>
                  </a:cubicBezTo>
                  <a:cubicBezTo>
                    <a:pt x="170" y="10"/>
                    <a:pt x="169" y="12"/>
                    <a:pt x="168" y="13"/>
                  </a:cubicBezTo>
                  <a:moveTo>
                    <a:pt x="192" y="18"/>
                  </a:moveTo>
                  <a:cubicBezTo>
                    <a:pt x="192" y="15"/>
                    <a:pt x="192" y="13"/>
                    <a:pt x="190" y="11"/>
                  </a:cubicBezTo>
                  <a:cubicBezTo>
                    <a:pt x="189" y="10"/>
                    <a:pt x="187" y="9"/>
                    <a:pt x="185" y="9"/>
                  </a:cubicBezTo>
                  <a:cubicBezTo>
                    <a:pt x="182" y="9"/>
                    <a:pt x="180" y="10"/>
                    <a:pt x="179" y="11"/>
                  </a:cubicBezTo>
                  <a:cubicBezTo>
                    <a:pt x="177" y="13"/>
                    <a:pt x="176" y="15"/>
                    <a:pt x="176" y="18"/>
                  </a:cubicBezTo>
                  <a:cubicBezTo>
                    <a:pt x="176" y="21"/>
                    <a:pt x="177" y="24"/>
                    <a:pt x="179" y="25"/>
                  </a:cubicBezTo>
                  <a:cubicBezTo>
                    <a:pt x="180" y="27"/>
                    <a:pt x="182" y="28"/>
                    <a:pt x="185" y="28"/>
                  </a:cubicBezTo>
                  <a:cubicBezTo>
                    <a:pt x="187" y="28"/>
                    <a:pt x="189" y="27"/>
                    <a:pt x="191" y="26"/>
                  </a:cubicBezTo>
                  <a:cubicBezTo>
                    <a:pt x="191" y="23"/>
                    <a:pt x="191" y="23"/>
                    <a:pt x="191" y="23"/>
                  </a:cubicBezTo>
                  <a:cubicBezTo>
                    <a:pt x="189" y="25"/>
                    <a:pt x="187" y="25"/>
                    <a:pt x="185" y="25"/>
                  </a:cubicBezTo>
                  <a:cubicBezTo>
                    <a:pt x="183" y="25"/>
                    <a:pt x="182" y="25"/>
                    <a:pt x="181" y="24"/>
                  </a:cubicBezTo>
                  <a:cubicBezTo>
                    <a:pt x="180" y="23"/>
                    <a:pt x="179" y="21"/>
                    <a:pt x="179" y="19"/>
                  </a:cubicBezTo>
                  <a:cubicBezTo>
                    <a:pt x="192" y="19"/>
                    <a:pt x="192" y="19"/>
                    <a:pt x="192" y="19"/>
                  </a:cubicBezTo>
                  <a:lnTo>
                    <a:pt x="192" y="18"/>
                  </a:lnTo>
                  <a:close/>
                  <a:moveTo>
                    <a:pt x="179" y="17"/>
                  </a:moveTo>
                  <a:cubicBezTo>
                    <a:pt x="180" y="15"/>
                    <a:pt x="180" y="14"/>
                    <a:pt x="181" y="13"/>
                  </a:cubicBezTo>
                  <a:cubicBezTo>
                    <a:pt x="182" y="12"/>
                    <a:pt x="183" y="11"/>
                    <a:pt x="185" y="11"/>
                  </a:cubicBezTo>
                  <a:cubicBezTo>
                    <a:pt x="186" y="11"/>
                    <a:pt x="187" y="12"/>
                    <a:pt x="188" y="13"/>
                  </a:cubicBezTo>
                  <a:cubicBezTo>
                    <a:pt x="189" y="14"/>
                    <a:pt x="189" y="15"/>
                    <a:pt x="189" y="17"/>
                  </a:cubicBezTo>
                  <a:lnTo>
                    <a:pt x="179" y="17"/>
                  </a:lnTo>
                  <a:close/>
                  <a:moveTo>
                    <a:pt x="205" y="19"/>
                  </a:moveTo>
                  <a:cubicBezTo>
                    <a:pt x="204" y="19"/>
                    <a:pt x="203" y="18"/>
                    <a:pt x="201" y="17"/>
                  </a:cubicBezTo>
                  <a:cubicBezTo>
                    <a:pt x="200" y="17"/>
                    <a:pt x="199" y="16"/>
                    <a:pt x="199" y="16"/>
                  </a:cubicBezTo>
                  <a:cubicBezTo>
                    <a:pt x="198" y="15"/>
                    <a:pt x="198" y="15"/>
                    <a:pt x="198" y="14"/>
                  </a:cubicBezTo>
                  <a:cubicBezTo>
                    <a:pt x="198" y="13"/>
                    <a:pt x="198" y="12"/>
                    <a:pt x="199" y="12"/>
                  </a:cubicBezTo>
                  <a:cubicBezTo>
                    <a:pt x="199" y="12"/>
                    <a:pt x="200" y="11"/>
                    <a:pt x="201" y="11"/>
                  </a:cubicBezTo>
                  <a:cubicBezTo>
                    <a:pt x="203" y="11"/>
                    <a:pt x="204" y="12"/>
                    <a:pt x="205" y="13"/>
                  </a:cubicBezTo>
                  <a:cubicBezTo>
                    <a:pt x="205" y="10"/>
                    <a:pt x="205" y="10"/>
                    <a:pt x="205" y="10"/>
                  </a:cubicBezTo>
                  <a:cubicBezTo>
                    <a:pt x="204" y="9"/>
                    <a:pt x="203" y="9"/>
                    <a:pt x="201" y="9"/>
                  </a:cubicBezTo>
                  <a:cubicBezTo>
                    <a:pt x="200" y="9"/>
                    <a:pt x="198" y="9"/>
                    <a:pt x="197" y="10"/>
                  </a:cubicBezTo>
                  <a:cubicBezTo>
                    <a:pt x="196" y="11"/>
                    <a:pt x="195" y="13"/>
                    <a:pt x="195" y="14"/>
                  </a:cubicBezTo>
                  <a:cubicBezTo>
                    <a:pt x="195" y="15"/>
                    <a:pt x="195" y="17"/>
                    <a:pt x="196" y="17"/>
                  </a:cubicBezTo>
                  <a:cubicBezTo>
                    <a:pt x="197" y="18"/>
                    <a:pt x="198" y="19"/>
                    <a:pt x="199" y="19"/>
                  </a:cubicBezTo>
                  <a:cubicBezTo>
                    <a:pt x="201" y="20"/>
                    <a:pt x="202" y="21"/>
                    <a:pt x="202" y="21"/>
                  </a:cubicBezTo>
                  <a:cubicBezTo>
                    <a:pt x="203" y="22"/>
                    <a:pt x="203" y="22"/>
                    <a:pt x="203" y="23"/>
                  </a:cubicBezTo>
                  <a:cubicBezTo>
                    <a:pt x="203" y="25"/>
                    <a:pt x="202" y="25"/>
                    <a:pt x="200" y="25"/>
                  </a:cubicBezTo>
                  <a:cubicBezTo>
                    <a:pt x="198" y="25"/>
                    <a:pt x="196" y="25"/>
                    <a:pt x="195" y="24"/>
                  </a:cubicBezTo>
                  <a:cubicBezTo>
                    <a:pt x="195" y="27"/>
                    <a:pt x="195" y="27"/>
                    <a:pt x="195" y="27"/>
                  </a:cubicBezTo>
                  <a:cubicBezTo>
                    <a:pt x="196" y="27"/>
                    <a:pt x="198" y="28"/>
                    <a:pt x="200" y="28"/>
                  </a:cubicBezTo>
                  <a:cubicBezTo>
                    <a:pt x="202" y="28"/>
                    <a:pt x="203" y="27"/>
                    <a:pt x="204" y="26"/>
                  </a:cubicBezTo>
                  <a:cubicBezTo>
                    <a:pt x="206" y="25"/>
                    <a:pt x="206" y="24"/>
                    <a:pt x="206" y="23"/>
                  </a:cubicBezTo>
                  <a:cubicBezTo>
                    <a:pt x="206" y="21"/>
                    <a:pt x="206" y="20"/>
                    <a:pt x="205" y="19"/>
                  </a:cubicBezTo>
                  <a:moveTo>
                    <a:pt x="225" y="18"/>
                  </a:moveTo>
                  <a:cubicBezTo>
                    <a:pt x="225" y="15"/>
                    <a:pt x="224" y="13"/>
                    <a:pt x="223" y="11"/>
                  </a:cubicBezTo>
                  <a:cubicBezTo>
                    <a:pt x="222" y="10"/>
                    <a:pt x="220" y="9"/>
                    <a:pt x="217" y="9"/>
                  </a:cubicBezTo>
                  <a:cubicBezTo>
                    <a:pt x="215" y="9"/>
                    <a:pt x="213" y="10"/>
                    <a:pt x="211" y="11"/>
                  </a:cubicBezTo>
                  <a:cubicBezTo>
                    <a:pt x="210" y="13"/>
                    <a:pt x="209" y="15"/>
                    <a:pt x="209" y="18"/>
                  </a:cubicBezTo>
                  <a:cubicBezTo>
                    <a:pt x="209" y="21"/>
                    <a:pt x="210" y="24"/>
                    <a:pt x="211" y="25"/>
                  </a:cubicBezTo>
                  <a:cubicBezTo>
                    <a:pt x="213" y="27"/>
                    <a:pt x="215" y="28"/>
                    <a:pt x="217" y="28"/>
                  </a:cubicBezTo>
                  <a:cubicBezTo>
                    <a:pt x="220" y="28"/>
                    <a:pt x="222" y="27"/>
                    <a:pt x="223" y="26"/>
                  </a:cubicBezTo>
                  <a:cubicBezTo>
                    <a:pt x="223" y="23"/>
                    <a:pt x="223" y="23"/>
                    <a:pt x="223" y="23"/>
                  </a:cubicBezTo>
                  <a:cubicBezTo>
                    <a:pt x="222" y="25"/>
                    <a:pt x="220" y="25"/>
                    <a:pt x="218" y="25"/>
                  </a:cubicBezTo>
                  <a:cubicBezTo>
                    <a:pt x="216" y="25"/>
                    <a:pt x="215" y="25"/>
                    <a:pt x="213" y="24"/>
                  </a:cubicBezTo>
                  <a:cubicBezTo>
                    <a:pt x="212" y="23"/>
                    <a:pt x="212" y="21"/>
                    <a:pt x="212" y="19"/>
                  </a:cubicBezTo>
                  <a:cubicBezTo>
                    <a:pt x="225" y="19"/>
                    <a:pt x="225" y="19"/>
                    <a:pt x="225" y="19"/>
                  </a:cubicBezTo>
                  <a:lnTo>
                    <a:pt x="225" y="18"/>
                  </a:lnTo>
                  <a:close/>
                  <a:moveTo>
                    <a:pt x="212" y="17"/>
                  </a:moveTo>
                  <a:cubicBezTo>
                    <a:pt x="212" y="15"/>
                    <a:pt x="213" y="14"/>
                    <a:pt x="214" y="13"/>
                  </a:cubicBezTo>
                  <a:cubicBezTo>
                    <a:pt x="215" y="12"/>
                    <a:pt x="216" y="11"/>
                    <a:pt x="217" y="11"/>
                  </a:cubicBezTo>
                  <a:cubicBezTo>
                    <a:pt x="219" y="11"/>
                    <a:pt x="220" y="12"/>
                    <a:pt x="221" y="13"/>
                  </a:cubicBezTo>
                  <a:cubicBezTo>
                    <a:pt x="221" y="14"/>
                    <a:pt x="222" y="15"/>
                    <a:pt x="222" y="17"/>
                  </a:cubicBezTo>
                  <a:lnTo>
                    <a:pt x="212" y="17"/>
                  </a:lnTo>
                  <a:close/>
                  <a:moveTo>
                    <a:pt x="242" y="16"/>
                  </a:moveTo>
                  <a:cubicBezTo>
                    <a:pt x="242" y="11"/>
                    <a:pt x="239" y="9"/>
                    <a:pt x="235" y="9"/>
                  </a:cubicBezTo>
                  <a:cubicBezTo>
                    <a:pt x="234" y="9"/>
                    <a:pt x="233" y="9"/>
                    <a:pt x="232" y="9"/>
                  </a:cubicBezTo>
                  <a:cubicBezTo>
                    <a:pt x="230" y="10"/>
                    <a:pt x="230" y="10"/>
                    <a:pt x="229" y="11"/>
                  </a:cubicBezTo>
                  <a:cubicBezTo>
                    <a:pt x="229" y="14"/>
                    <a:pt x="229" y="14"/>
                    <a:pt x="229" y="14"/>
                  </a:cubicBezTo>
                  <a:cubicBezTo>
                    <a:pt x="231" y="12"/>
                    <a:pt x="233" y="11"/>
                    <a:pt x="235" y="11"/>
                  </a:cubicBezTo>
                  <a:cubicBezTo>
                    <a:pt x="237" y="11"/>
                    <a:pt x="239" y="13"/>
                    <a:pt x="239" y="16"/>
                  </a:cubicBezTo>
                  <a:cubicBezTo>
                    <a:pt x="233" y="17"/>
                    <a:pt x="233" y="17"/>
                    <a:pt x="233" y="17"/>
                  </a:cubicBezTo>
                  <a:cubicBezTo>
                    <a:pt x="229" y="17"/>
                    <a:pt x="227" y="19"/>
                    <a:pt x="227" y="23"/>
                  </a:cubicBezTo>
                  <a:cubicBezTo>
                    <a:pt x="227" y="24"/>
                    <a:pt x="228" y="25"/>
                    <a:pt x="229" y="26"/>
                  </a:cubicBezTo>
                  <a:cubicBezTo>
                    <a:pt x="230" y="27"/>
                    <a:pt x="231" y="28"/>
                    <a:pt x="233" y="28"/>
                  </a:cubicBezTo>
                  <a:cubicBezTo>
                    <a:pt x="235" y="28"/>
                    <a:pt x="237" y="27"/>
                    <a:pt x="239" y="25"/>
                  </a:cubicBezTo>
                  <a:cubicBezTo>
                    <a:pt x="239" y="25"/>
                    <a:pt x="239" y="25"/>
                    <a:pt x="239" y="25"/>
                  </a:cubicBezTo>
                  <a:cubicBezTo>
                    <a:pt x="239" y="27"/>
                    <a:pt x="239" y="27"/>
                    <a:pt x="239" y="27"/>
                  </a:cubicBezTo>
                  <a:cubicBezTo>
                    <a:pt x="242" y="27"/>
                    <a:pt x="242" y="27"/>
                    <a:pt x="242" y="27"/>
                  </a:cubicBezTo>
                  <a:lnTo>
                    <a:pt x="242" y="16"/>
                  </a:lnTo>
                  <a:close/>
                  <a:moveTo>
                    <a:pt x="239" y="20"/>
                  </a:moveTo>
                  <a:cubicBezTo>
                    <a:pt x="239" y="22"/>
                    <a:pt x="238" y="23"/>
                    <a:pt x="237" y="24"/>
                  </a:cubicBezTo>
                  <a:cubicBezTo>
                    <a:pt x="236" y="25"/>
                    <a:pt x="235" y="25"/>
                    <a:pt x="234" y="25"/>
                  </a:cubicBezTo>
                  <a:cubicBezTo>
                    <a:pt x="233" y="25"/>
                    <a:pt x="232" y="25"/>
                    <a:pt x="231" y="25"/>
                  </a:cubicBezTo>
                  <a:cubicBezTo>
                    <a:pt x="231" y="24"/>
                    <a:pt x="230" y="23"/>
                    <a:pt x="230" y="22"/>
                  </a:cubicBezTo>
                  <a:cubicBezTo>
                    <a:pt x="230" y="21"/>
                    <a:pt x="230" y="21"/>
                    <a:pt x="231" y="20"/>
                  </a:cubicBezTo>
                  <a:cubicBezTo>
                    <a:pt x="232" y="19"/>
                    <a:pt x="233" y="19"/>
                    <a:pt x="234" y="19"/>
                  </a:cubicBezTo>
                  <a:cubicBezTo>
                    <a:pt x="239" y="18"/>
                    <a:pt x="239" y="18"/>
                    <a:pt x="239" y="18"/>
                  </a:cubicBezTo>
                  <a:lnTo>
                    <a:pt x="239" y="20"/>
                  </a:lnTo>
                  <a:close/>
                  <a:moveTo>
                    <a:pt x="256" y="9"/>
                  </a:moveTo>
                  <a:cubicBezTo>
                    <a:pt x="256" y="9"/>
                    <a:pt x="255" y="9"/>
                    <a:pt x="255" y="9"/>
                  </a:cubicBezTo>
                  <a:cubicBezTo>
                    <a:pt x="254" y="9"/>
                    <a:pt x="253" y="9"/>
                    <a:pt x="252" y="10"/>
                  </a:cubicBezTo>
                  <a:cubicBezTo>
                    <a:pt x="251" y="11"/>
                    <a:pt x="250" y="12"/>
                    <a:pt x="250" y="13"/>
                  </a:cubicBezTo>
                  <a:cubicBezTo>
                    <a:pt x="250" y="13"/>
                    <a:pt x="250" y="13"/>
                    <a:pt x="250" y="13"/>
                  </a:cubicBezTo>
                  <a:cubicBezTo>
                    <a:pt x="250" y="9"/>
                    <a:pt x="250" y="9"/>
                    <a:pt x="250" y="9"/>
                  </a:cubicBezTo>
                  <a:cubicBezTo>
                    <a:pt x="247" y="9"/>
                    <a:pt x="247" y="9"/>
                    <a:pt x="247" y="9"/>
                  </a:cubicBezTo>
                  <a:cubicBezTo>
                    <a:pt x="247" y="27"/>
                    <a:pt x="247" y="27"/>
                    <a:pt x="247" y="27"/>
                  </a:cubicBezTo>
                  <a:cubicBezTo>
                    <a:pt x="250" y="27"/>
                    <a:pt x="250" y="27"/>
                    <a:pt x="250" y="27"/>
                  </a:cubicBezTo>
                  <a:cubicBezTo>
                    <a:pt x="250" y="18"/>
                    <a:pt x="250" y="18"/>
                    <a:pt x="250" y="18"/>
                  </a:cubicBezTo>
                  <a:cubicBezTo>
                    <a:pt x="250" y="16"/>
                    <a:pt x="250" y="14"/>
                    <a:pt x="251" y="13"/>
                  </a:cubicBezTo>
                  <a:cubicBezTo>
                    <a:pt x="252" y="12"/>
                    <a:pt x="253" y="12"/>
                    <a:pt x="254" y="12"/>
                  </a:cubicBezTo>
                  <a:cubicBezTo>
                    <a:pt x="255" y="12"/>
                    <a:pt x="256" y="12"/>
                    <a:pt x="256" y="12"/>
                  </a:cubicBezTo>
                  <a:lnTo>
                    <a:pt x="256" y="9"/>
                  </a:lnTo>
                  <a:close/>
                  <a:moveTo>
                    <a:pt x="271" y="24"/>
                  </a:moveTo>
                  <a:cubicBezTo>
                    <a:pt x="270" y="25"/>
                    <a:pt x="268" y="25"/>
                    <a:pt x="267" y="25"/>
                  </a:cubicBezTo>
                  <a:cubicBezTo>
                    <a:pt x="265" y="25"/>
                    <a:pt x="263" y="25"/>
                    <a:pt x="262" y="24"/>
                  </a:cubicBezTo>
                  <a:cubicBezTo>
                    <a:pt x="261" y="22"/>
                    <a:pt x="260" y="21"/>
                    <a:pt x="260" y="19"/>
                  </a:cubicBezTo>
                  <a:cubicBezTo>
                    <a:pt x="260" y="16"/>
                    <a:pt x="261" y="15"/>
                    <a:pt x="262" y="13"/>
                  </a:cubicBezTo>
                  <a:cubicBezTo>
                    <a:pt x="263" y="12"/>
                    <a:pt x="265" y="11"/>
                    <a:pt x="267" y="11"/>
                  </a:cubicBezTo>
                  <a:cubicBezTo>
                    <a:pt x="268" y="11"/>
                    <a:pt x="270" y="12"/>
                    <a:pt x="271" y="13"/>
                  </a:cubicBezTo>
                  <a:cubicBezTo>
                    <a:pt x="271" y="10"/>
                    <a:pt x="271" y="10"/>
                    <a:pt x="271" y="10"/>
                  </a:cubicBezTo>
                  <a:cubicBezTo>
                    <a:pt x="270" y="9"/>
                    <a:pt x="268" y="9"/>
                    <a:pt x="267" y="9"/>
                  </a:cubicBezTo>
                  <a:cubicBezTo>
                    <a:pt x="264" y="9"/>
                    <a:pt x="262" y="10"/>
                    <a:pt x="260" y="12"/>
                  </a:cubicBezTo>
                  <a:cubicBezTo>
                    <a:pt x="258" y="13"/>
                    <a:pt x="257" y="16"/>
                    <a:pt x="257" y="19"/>
                  </a:cubicBezTo>
                  <a:cubicBezTo>
                    <a:pt x="257" y="21"/>
                    <a:pt x="258" y="24"/>
                    <a:pt x="260" y="25"/>
                  </a:cubicBezTo>
                  <a:cubicBezTo>
                    <a:pt x="261" y="27"/>
                    <a:pt x="263" y="28"/>
                    <a:pt x="266" y="28"/>
                  </a:cubicBezTo>
                  <a:cubicBezTo>
                    <a:pt x="268" y="28"/>
                    <a:pt x="270" y="27"/>
                    <a:pt x="271" y="27"/>
                  </a:cubicBezTo>
                  <a:lnTo>
                    <a:pt x="271" y="24"/>
                  </a:lnTo>
                  <a:close/>
                  <a:moveTo>
                    <a:pt x="290" y="16"/>
                  </a:moveTo>
                  <a:cubicBezTo>
                    <a:pt x="290" y="11"/>
                    <a:pt x="288" y="9"/>
                    <a:pt x="284" y="9"/>
                  </a:cubicBezTo>
                  <a:cubicBezTo>
                    <a:pt x="282" y="9"/>
                    <a:pt x="280" y="10"/>
                    <a:pt x="278" y="12"/>
                  </a:cubicBezTo>
                  <a:cubicBezTo>
                    <a:pt x="278" y="12"/>
                    <a:pt x="278" y="12"/>
                    <a:pt x="278" y="12"/>
                  </a:cubicBezTo>
                  <a:cubicBezTo>
                    <a:pt x="278" y="1"/>
                    <a:pt x="278" y="1"/>
                    <a:pt x="278" y="1"/>
                  </a:cubicBezTo>
                  <a:cubicBezTo>
                    <a:pt x="275" y="1"/>
                    <a:pt x="275" y="1"/>
                    <a:pt x="275" y="1"/>
                  </a:cubicBezTo>
                  <a:cubicBezTo>
                    <a:pt x="275" y="27"/>
                    <a:pt x="275" y="27"/>
                    <a:pt x="275" y="27"/>
                  </a:cubicBezTo>
                  <a:cubicBezTo>
                    <a:pt x="278" y="27"/>
                    <a:pt x="278" y="27"/>
                    <a:pt x="278" y="27"/>
                  </a:cubicBezTo>
                  <a:cubicBezTo>
                    <a:pt x="278" y="17"/>
                    <a:pt x="278" y="17"/>
                    <a:pt x="278" y="17"/>
                  </a:cubicBezTo>
                  <a:cubicBezTo>
                    <a:pt x="278" y="15"/>
                    <a:pt x="279" y="14"/>
                    <a:pt x="280" y="13"/>
                  </a:cubicBezTo>
                  <a:cubicBezTo>
                    <a:pt x="281" y="12"/>
                    <a:pt x="282" y="11"/>
                    <a:pt x="283" y="11"/>
                  </a:cubicBezTo>
                  <a:cubicBezTo>
                    <a:pt x="286" y="11"/>
                    <a:pt x="287" y="13"/>
                    <a:pt x="287" y="17"/>
                  </a:cubicBezTo>
                  <a:cubicBezTo>
                    <a:pt x="287" y="27"/>
                    <a:pt x="287" y="27"/>
                    <a:pt x="287" y="27"/>
                  </a:cubicBezTo>
                  <a:cubicBezTo>
                    <a:pt x="290" y="27"/>
                    <a:pt x="290" y="27"/>
                    <a:pt x="290" y="27"/>
                  </a:cubicBezTo>
                  <a:lnTo>
                    <a:pt x="290" y="16"/>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302" userDrawn="1">
          <p15:clr>
            <a:srgbClr val="C35EA4"/>
          </p15:clr>
        </p15:guide>
        <p15:guide id="2" orient="horz" pos="4104" userDrawn="1">
          <p15:clr>
            <a:srgbClr val="C35EA4"/>
          </p15:clr>
        </p15:guide>
        <p15:guide id="3" pos="288" userDrawn="1">
          <p15:clr>
            <a:srgbClr val="C35EA4"/>
          </p15:clr>
        </p15:guide>
        <p15:guide id="4" pos="7546" userDrawn="1">
          <p15:clr>
            <a:srgbClr val="C35E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000000"/>
                    </a:gs>
                    <a:gs pos="18000">
                      <a:srgbClr val="000000"/>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rgbClr val="000000"/>
                    </a:gs>
                    <a:gs pos="18000">
                      <a:srgbClr val="000000"/>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000000"/>
                    </a:gs>
                    <a:gs pos="18000">
                      <a:srgbClr val="000000"/>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rgbClr val="000000"/>
                    </a:gs>
                    <a:gs pos="0">
                      <a:srgbClr val="000000"/>
                    </a:gs>
                  </a:gsLst>
                  <a:lin ang="5400000" scaled="0"/>
                </a:gradFill>
              </a:defRPr>
            </a:lvl1pPr>
          </a:lstStyle>
          <a:p>
            <a:r>
              <a:rPr lang="en-US" dirty="0" smtClean="0"/>
              <a:t>Section title</a:t>
            </a:r>
            <a:endParaRPr lang="en-US" dirty="0"/>
          </a:p>
        </p:txBody>
      </p:sp>
      <p:grpSp>
        <p:nvGrpSpPr>
          <p:cNvPr id="29" name="Group 28"/>
          <p:cNvGrpSpPr/>
          <p:nvPr userDrawn="1"/>
        </p:nvGrpSpPr>
        <p:grpSpPr>
          <a:xfrm>
            <a:off x="-77761" y="4885858"/>
            <a:ext cx="2059370" cy="2178409"/>
            <a:chOff x="-77761" y="4885858"/>
            <a:chExt cx="2059370" cy="2178409"/>
          </a:xfrm>
        </p:grpSpPr>
        <p:sp>
          <p:nvSpPr>
            <p:cNvPr id="30" name="AutoShape 3"/>
            <p:cNvSpPr>
              <a:spLocks noChangeAspect="1" noChangeArrowheads="1" noTextEdit="1"/>
            </p:cNvSpPr>
            <p:nvPr userDrawn="1"/>
          </p:nvSpPr>
          <p:spPr bwMode="auto">
            <a:xfrm>
              <a:off x="-77761" y="4885858"/>
              <a:ext cx="2059370" cy="217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5"/>
            <p:cNvSpPr>
              <a:spLocks/>
            </p:cNvSpPr>
            <p:nvPr userDrawn="1"/>
          </p:nvSpPr>
          <p:spPr bwMode="auto">
            <a:xfrm>
              <a:off x="353424" y="5459889"/>
              <a:ext cx="391505" cy="399441"/>
            </a:xfrm>
            <a:custGeom>
              <a:avLst/>
              <a:gdLst>
                <a:gd name="T0" fmla="*/ 296 w 296"/>
                <a:gd name="T1" fmla="*/ 24 h 302"/>
                <a:gd name="T2" fmla="*/ 296 w 296"/>
                <a:gd name="T3" fmla="*/ 278 h 302"/>
                <a:gd name="T4" fmla="*/ 296 w 296"/>
                <a:gd name="T5" fmla="*/ 302 h 302"/>
                <a:gd name="T6" fmla="*/ 271 w 296"/>
                <a:gd name="T7" fmla="*/ 302 h 302"/>
                <a:gd name="T8" fmla="*/ 24 w 296"/>
                <a:gd name="T9" fmla="*/ 302 h 302"/>
                <a:gd name="T10" fmla="*/ 0 w 296"/>
                <a:gd name="T11" fmla="*/ 302 h 302"/>
                <a:gd name="T12" fmla="*/ 0 w 296"/>
                <a:gd name="T13" fmla="*/ 278 h 302"/>
                <a:gd name="T14" fmla="*/ 0 w 296"/>
                <a:gd name="T15" fmla="*/ 24 h 302"/>
                <a:gd name="T16" fmla="*/ 0 w 296"/>
                <a:gd name="T17" fmla="*/ 0 h 302"/>
                <a:gd name="T18" fmla="*/ 24 w 296"/>
                <a:gd name="T19" fmla="*/ 0 h 302"/>
                <a:gd name="T20" fmla="*/ 271 w 296"/>
                <a:gd name="T21" fmla="*/ 0 h 302"/>
                <a:gd name="T22" fmla="*/ 296 w 296"/>
                <a:gd name="T23" fmla="*/ 0 h 302"/>
                <a:gd name="T24" fmla="*/ 296 w 296"/>
                <a:gd name="T25" fmla="*/ 24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6" h="302">
                  <a:moveTo>
                    <a:pt x="296" y="24"/>
                  </a:moveTo>
                  <a:lnTo>
                    <a:pt x="296" y="278"/>
                  </a:lnTo>
                  <a:lnTo>
                    <a:pt x="296" y="302"/>
                  </a:lnTo>
                  <a:lnTo>
                    <a:pt x="271" y="302"/>
                  </a:lnTo>
                  <a:lnTo>
                    <a:pt x="24" y="302"/>
                  </a:lnTo>
                  <a:lnTo>
                    <a:pt x="0" y="302"/>
                  </a:lnTo>
                  <a:lnTo>
                    <a:pt x="0" y="278"/>
                  </a:lnTo>
                  <a:lnTo>
                    <a:pt x="0" y="24"/>
                  </a:lnTo>
                  <a:lnTo>
                    <a:pt x="0" y="0"/>
                  </a:lnTo>
                  <a:lnTo>
                    <a:pt x="24" y="0"/>
                  </a:lnTo>
                  <a:lnTo>
                    <a:pt x="271" y="0"/>
                  </a:lnTo>
                  <a:lnTo>
                    <a:pt x="296" y="0"/>
                  </a:lnTo>
                  <a:lnTo>
                    <a:pt x="296" y="24"/>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6"/>
            <p:cNvSpPr>
              <a:spLocks/>
            </p:cNvSpPr>
            <p:nvPr userDrawn="1"/>
          </p:nvSpPr>
          <p:spPr bwMode="auto">
            <a:xfrm>
              <a:off x="353424" y="5459889"/>
              <a:ext cx="391505" cy="399441"/>
            </a:xfrm>
            <a:custGeom>
              <a:avLst/>
              <a:gdLst>
                <a:gd name="T0" fmla="*/ 296 w 296"/>
                <a:gd name="T1" fmla="*/ 24 h 302"/>
                <a:gd name="T2" fmla="*/ 296 w 296"/>
                <a:gd name="T3" fmla="*/ 278 h 302"/>
                <a:gd name="T4" fmla="*/ 296 w 296"/>
                <a:gd name="T5" fmla="*/ 302 h 302"/>
                <a:gd name="T6" fmla="*/ 271 w 296"/>
                <a:gd name="T7" fmla="*/ 302 h 302"/>
                <a:gd name="T8" fmla="*/ 24 w 296"/>
                <a:gd name="T9" fmla="*/ 302 h 302"/>
                <a:gd name="T10" fmla="*/ 0 w 296"/>
                <a:gd name="T11" fmla="*/ 302 h 302"/>
                <a:gd name="T12" fmla="*/ 0 w 296"/>
                <a:gd name="T13" fmla="*/ 278 h 302"/>
                <a:gd name="T14" fmla="*/ 0 w 296"/>
                <a:gd name="T15" fmla="*/ 24 h 302"/>
                <a:gd name="T16" fmla="*/ 0 w 296"/>
                <a:gd name="T17" fmla="*/ 0 h 302"/>
                <a:gd name="T18" fmla="*/ 24 w 296"/>
                <a:gd name="T19" fmla="*/ 0 h 302"/>
                <a:gd name="T20" fmla="*/ 271 w 296"/>
                <a:gd name="T21" fmla="*/ 0 h 302"/>
                <a:gd name="T22" fmla="*/ 296 w 296"/>
                <a:gd name="T23" fmla="*/ 0 h 302"/>
                <a:gd name="T24" fmla="*/ 296 w 296"/>
                <a:gd name="T25" fmla="*/ 24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6" h="302">
                  <a:moveTo>
                    <a:pt x="296" y="24"/>
                  </a:moveTo>
                  <a:lnTo>
                    <a:pt x="296" y="278"/>
                  </a:lnTo>
                  <a:lnTo>
                    <a:pt x="296" y="302"/>
                  </a:lnTo>
                  <a:lnTo>
                    <a:pt x="271" y="302"/>
                  </a:lnTo>
                  <a:lnTo>
                    <a:pt x="24" y="302"/>
                  </a:lnTo>
                  <a:lnTo>
                    <a:pt x="0" y="302"/>
                  </a:lnTo>
                  <a:lnTo>
                    <a:pt x="0" y="278"/>
                  </a:lnTo>
                  <a:lnTo>
                    <a:pt x="0" y="24"/>
                  </a:lnTo>
                  <a:lnTo>
                    <a:pt x="0" y="0"/>
                  </a:lnTo>
                  <a:lnTo>
                    <a:pt x="24" y="0"/>
                  </a:lnTo>
                  <a:lnTo>
                    <a:pt x="271" y="0"/>
                  </a:lnTo>
                  <a:lnTo>
                    <a:pt x="296" y="0"/>
                  </a:lnTo>
                  <a:lnTo>
                    <a:pt x="296" y="24"/>
                  </a:lnTo>
                  <a:close/>
                </a:path>
              </a:pathLst>
            </a:custGeom>
            <a:noFill/>
            <a:ln w="762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7"/>
            <p:cNvSpPr>
              <a:spLocks/>
            </p:cNvSpPr>
            <p:nvPr userDrawn="1"/>
          </p:nvSpPr>
          <p:spPr bwMode="auto">
            <a:xfrm>
              <a:off x="-6287" y="5859330"/>
              <a:ext cx="1141399" cy="1135195"/>
            </a:xfrm>
            <a:custGeom>
              <a:avLst/>
              <a:gdLst>
                <a:gd name="T0" fmla="*/ 887 w 887"/>
                <a:gd name="T1" fmla="*/ 24 h 887"/>
                <a:gd name="T2" fmla="*/ 887 w 887"/>
                <a:gd name="T3" fmla="*/ 863 h 887"/>
                <a:gd name="T4" fmla="*/ 887 w 887"/>
                <a:gd name="T5" fmla="*/ 887 h 887"/>
                <a:gd name="T6" fmla="*/ 863 w 887"/>
                <a:gd name="T7" fmla="*/ 887 h 887"/>
                <a:gd name="T8" fmla="*/ 24 w 887"/>
                <a:gd name="T9" fmla="*/ 887 h 887"/>
                <a:gd name="T10" fmla="*/ 0 w 887"/>
                <a:gd name="T11" fmla="*/ 887 h 887"/>
                <a:gd name="T12" fmla="*/ 0 w 887"/>
                <a:gd name="T13" fmla="*/ 863 h 887"/>
                <a:gd name="T14" fmla="*/ 0 w 887"/>
                <a:gd name="T15" fmla="*/ 24 h 887"/>
                <a:gd name="T16" fmla="*/ 0 w 887"/>
                <a:gd name="T17" fmla="*/ 0 h 887"/>
                <a:gd name="T18" fmla="*/ 24 w 887"/>
                <a:gd name="T19" fmla="*/ 0 h 887"/>
                <a:gd name="T20" fmla="*/ 863 w 887"/>
                <a:gd name="T21" fmla="*/ 0 h 887"/>
                <a:gd name="T22" fmla="*/ 887 w 887"/>
                <a:gd name="T23" fmla="*/ 0 h 887"/>
                <a:gd name="T24" fmla="*/ 887 w 887"/>
                <a:gd name="T25" fmla="*/ 24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7" h="887">
                  <a:moveTo>
                    <a:pt x="887" y="24"/>
                  </a:moveTo>
                  <a:lnTo>
                    <a:pt x="887" y="863"/>
                  </a:lnTo>
                  <a:lnTo>
                    <a:pt x="887" y="887"/>
                  </a:lnTo>
                  <a:lnTo>
                    <a:pt x="863" y="887"/>
                  </a:lnTo>
                  <a:lnTo>
                    <a:pt x="24" y="887"/>
                  </a:lnTo>
                  <a:lnTo>
                    <a:pt x="0" y="887"/>
                  </a:lnTo>
                  <a:lnTo>
                    <a:pt x="0" y="863"/>
                  </a:lnTo>
                  <a:lnTo>
                    <a:pt x="0" y="24"/>
                  </a:lnTo>
                  <a:lnTo>
                    <a:pt x="0" y="0"/>
                  </a:lnTo>
                  <a:lnTo>
                    <a:pt x="24" y="0"/>
                  </a:lnTo>
                  <a:lnTo>
                    <a:pt x="863" y="0"/>
                  </a:lnTo>
                  <a:lnTo>
                    <a:pt x="887" y="0"/>
                  </a:lnTo>
                  <a:lnTo>
                    <a:pt x="887" y="24"/>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
            <p:cNvSpPr>
              <a:spLocks/>
            </p:cNvSpPr>
            <p:nvPr userDrawn="1"/>
          </p:nvSpPr>
          <p:spPr bwMode="auto">
            <a:xfrm>
              <a:off x="-6287" y="5859330"/>
              <a:ext cx="1141399" cy="1141399"/>
            </a:xfrm>
            <a:custGeom>
              <a:avLst/>
              <a:gdLst>
                <a:gd name="T0" fmla="*/ 887 w 887"/>
                <a:gd name="T1" fmla="*/ 24 h 887"/>
                <a:gd name="T2" fmla="*/ 887 w 887"/>
                <a:gd name="T3" fmla="*/ 863 h 887"/>
                <a:gd name="T4" fmla="*/ 887 w 887"/>
                <a:gd name="T5" fmla="*/ 887 h 887"/>
                <a:gd name="T6" fmla="*/ 863 w 887"/>
                <a:gd name="T7" fmla="*/ 887 h 887"/>
                <a:gd name="T8" fmla="*/ 24 w 887"/>
                <a:gd name="T9" fmla="*/ 887 h 887"/>
                <a:gd name="T10" fmla="*/ 0 w 887"/>
                <a:gd name="T11" fmla="*/ 887 h 887"/>
                <a:gd name="T12" fmla="*/ 0 w 887"/>
                <a:gd name="T13" fmla="*/ 863 h 887"/>
                <a:gd name="T14" fmla="*/ 0 w 887"/>
                <a:gd name="T15" fmla="*/ 24 h 887"/>
                <a:gd name="T16" fmla="*/ 0 w 887"/>
                <a:gd name="T17" fmla="*/ 0 h 887"/>
                <a:gd name="T18" fmla="*/ 24 w 887"/>
                <a:gd name="T19" fmla="*/ 0 h 887"/>
                <a:gd name="T20" fmla="*/ 863 w 887"/>
                <a:gd name="T21" fmla="*/ 0 h 887"/>
                <a:gd name="T22" fmla="*/ 887 w 887"/>
                <a:gd name="T23" fmla="*/ 0 h 887"/>
                <a:gd name="T24" fmla="*/ 887 w 887"/>
                <a:gd name="T25" fmla="*/ 24 h 887"/>
                <a:gd name="connsiteX0" fmla="*/ 10000 w 10000"/>
                <a:gd name="connsiteY0" fmla="*/ 271 h 10000"/>
                <a:gd name="connsiteX1" fmla="*/ 10000 w 10000"/>
                <a:gd name="connsiteY1" fmla="*/ 9729 h 10000"/>
                <a:gd name="connsiteX2" fmla="*/ 10000 w 10000"/>
                <a:gd name="connsiteY2" fmla="*/ 10000 h 10000"/>
                <a:gd name="connsiteX3" fmla="*/ 9729 w 10000"/>
                <a:gd name="connsiteY3" fmla="*/ 10000 h 10000"/>
                <a:gd name="connsiteX4" fmla="*/ 271 w 10000"/>
                <a:gd name="connsiteY4" fmla="*/ 10000 h 10000"/>
                <a:gd name="connsiteX5" fmla="*/ 0 w 10000"/>
                <a:gd name="connsiteY5" fmla="*/ 9729 h 10000"/>
                <a:gd name="connsiteX6" fmla="*/ 0 w 10000"/>
                <a:gd name="connsiteY6" fmla="*/ 271 h 10000"/>
                <a:gd name="connsiteX7" fmla="*/ 0 w 10000"/>
                <a:gd name="connsiteY7" fmla="*/ 0 h 10000"/>
                <a:gd name="connsiteX8" fmla="*/ 271 w 10000"/>
                <a:gd name="connsiteY8" fmla="*/ 0 h 10000"/>
                <a:gd name="connsiteX9" fmla="*/ 9729 w 10000"/>
                <a:gd name="connsiteY9" fmla="*/ 0 h 10000"/>
                <a:gd name="connsiteX10" fmla="*/ 10000 w 10000"/>
                <a:gd name="connsiteY10" fmla="*/ 0 h 10000"/>
                <a:gd name="connsiteX11" fmla="*/ 10000 w 10000"/>
                <a:gd name="connsiteY11" fmla="*/ 271 h 10000"/>
                <a:gd name="connsiteX0" fmla="*/ 10000 w 10000"/>
                <a:gd name="connsiteY0" fmla="*/ 271 h 10000"/>
                <a:gd name="connsiteX1" fmla="*/ 10000 w 10000"/>
                <a:gd name="connsiteY1" fmla="*/ 9729 h 10000"/>
                <a:gd name="connsiteX2" fmla="*/ 10000 w 10000"/>
                <a:gd name="connsiteY2" fmla="*/ 10000 h 10000"/>
                <a:gd name="connsiteX3" fmla="*/ 9729 w 10000"/>
                <a:gd name="connsiteY3" fmla="*/ 10000 h 10000"/>
                <a:gd name="connsiteX4" fmla="*/ 271 w 10000"/>
                <a:gd name="connsiteY4" fmla="*/ 10000 h 10000"/>
                <a:gd name="connsiteX5" fmla="*/ 0 w 10000"/>
                <a:gd name="connsiteY5" fmla="*/ 271 h 10000"/>
                <a:gd name="connsiteX6" fmla="*/ 0 w 10000"/>
                <a:gd name="connsiteY6" fmla="*/ 0 h 10000"/>
                <a:gd name="connsiteX7" fmla="*/ 271 w 10000"/>
                <a:gd name="connsiteY7" fmla="*/ 0 h 10000"/>
                <a:gd name="connsiteX8" fmla="*/ 9729 w 10000"/>
                <a:gd name="connsiteY8" fmla="*/ 0 h 10000"/>
                <a:gd name="connsiteX9" fmla="*/ 10000 w 10000"/>
                <a:gd name="connsiteY9" fmla="*/ 0 h 10000"/>
                <a:gd name="connsiteX10" fmla="*/ 10000 w 10000"/>
                <a:gd name="connsiteY10" fmla="*/ 271 h 10000"/>
                <a:gd name="connsiteX0" fmla="*/ 10000 w 10000"/>
                <a:gd name="connsiteY0" fmla="*/ 271 h 10000"/>
                <a:gd name="connsiteX1" fmla="*/ 10000 w 10000"/>
                <a:gd name="connsiteY1" fmla="*/ 9729 h 10000"/>
                <a:gd name="connsiteX2" fmla="*/ 10000 w 10000"/>
                <a:gd name="connsiteY2" fmla="*/ 10000 h 10000"/>
                <a:gd name="connsiteX3" fmla="*/ 9729 w 10000"/>
                <a:gd name="connsiteY3" fmla="*/ 10000 h 10000"/>
                <a:gd name="connsiteX4" fmla="*/ 0 w 10000"/>
                <a:gd name="connsiteY4" fmla="*/ 271 h 10000"/>
                <a:gd name="connsiteX5" fmla="*/ 0 w 10000"/>
                <a:gd name="connsiteY5" fmla="*/ 0 h 10000"/>
                <a:gd name="connsiteX6" fmla="*/ 271 w 10000"/>
                <a:gd name="connsiteY6" fmla="*/ 0 h 10000"/>
                <a:gd name="connsiteX7" fmla="*/ 9729 w 10000"/>
                <a:gd name="connsiteY7" fmla="*/ 0 h 10000"/>
                <a:gd name="connsiteX8" fmla="*/ 10000 w 10000"/>
                <a:gd name="connsiteY8" fmla="*/ 0 h 10000"/>
                <a:gd name="connsiteX9" fmla="*/ 10000 w 10000"/>
                <a:gd name="connsiteY9" fmla="*/ 271 h 10000"/>
                <a:gd name="connsiteX0" fmla="*/ 0 w 10000"/>
                <a:gd name="connsiteY0" fmla="*/ 271 h 10000"/>
                <a:gd name="connsiteX1" fmla="*/ 0 w 10000"/>
                <a:gd name="connsiteY1" fmla="*/ 0 h 10000"/>
                <a:gd name="connsiteX2" fmla="*/ 271 w 10000"/>
                <a:gd name="connsiteY2" fmla="*/ 0 h 10000"/>
                <a:gd name="connsiteX3" fmla="*/ 9729 w 10000"/>
                <a:gd name="connsiteY3" fmla="*/ 0 h 10000"/>
                <a:gd name="connsiteX4" fmla="*/ 10000 w 10000"/>
                <a:gd name="connsiteY4" fmla="*/ 0 h 10000"/>
                <a:gd name="connsiteX5" fmla="*/ 10000 w 10000"/>
                <a:gd name="connsiteY5" fmla="*/ 271 h 10000"/>
                <a:gd name="connsiteX6" fmla="*/ 10000 w 10000"/>
                <a:gd name="connsiteY6" fmla="*/ 9729 h 10000"/>
                <a:gd name="connsiteX7" fmla="*/ 10000 w 10000"/>
                <a:gd name="connsiteY7" fmla="*/ 10000 h 10000"/>
                <a:gd name="connsiteX8" fmla="*/ 9729 w 10000"/>
                <a:gd name="connsiteY8" fmla="*/ 10000 h 10000"/>
                <a:gd name="connsiteX9" fmla="*/ 779 w 10000"/>
                <a:gd name="connsiteY9" fmla="*/ 1050 h 10000"/>
                <a:gd name="connsiteX0" fmla="*/ 0 w 10000"/>
                <a:gd name="connsiteY0" fmla="*/ 271 h 10000"/>
                <a:gd name="connsiteX1" fmla="*/ 0 w 10000"/>
                <a:gd name="connsiteY1" fmla="*/ 0 h 10000"/>
                <a:gd name="connsiteX2" fmla="*/ 271 w 10000"/>
                <a:gd name="connsiteY2" fmla="*/ 0 h 10000"/>
                <a:gd name="connsiteX3" fmla="*/ 9729 w 10000"/>
                <a:gd name="connsiteY3" fmla="*/ 0 h 10000"/>
                <a:gd name="connsiteX4" fmla="*/ 10000 w 10000"/>
                <a:gd name="connsiteY4" fmla="*/ 0 h 10000"/>
                <a:gd name="connsiteX5" fmla="*/ 10000 w 10000"/>
                <a:gd name="connsiteY5" fmla="*/ 271 h 10000"/>
                <a:gd name="connsiteX6" fmla="*/ 10000 w 10000"/>
                <a:gd name="connsiteY6" fmla="*/ 9729 h 10000"/>
                <a:gd name="connsiteX7" fmla="*/ 10000 w 10000"/>
                <a:gd name="connsiteY7" fmla="*/ 10000 h 10000"/>
                <a:gd name="connsiteX8" fmla="*/ 9729 w 10000"/>
                <a:gd name="connsiteY8" fmla="*/ 10000 h 10000"/>
                <a:gd name="connsiteX0" fmla="*/ 0 w 10000"/>
                <a:gd name="connsiteY0" fmla="*/ 0 h 10000"/>
                <a:gd name="connsiteX1" fmla="*/ 271 w 10000"/>
                <a:gd name="connsiteY1" fmla="*/ 0 h 10000"/>
                <a:gd name="connsiteX2" fmla="*/ 9729 w 10000"/>
                <a:gd name="connsiteY2" fmla="*/ 0 h 10000"/>
                <a:gd name="connsiteX3" fmla="*/ 10000 w 10000"/>
                <a:gd name="connsiteY3" fmla="*/ 0 h 10000"/>
                <a:gd name="connsiteX4" fmla="*/ 10000 w 10000"/>
                <a:gd name="connsiteY4" fmla="*/ 271 h 10000"/>
                <a:gd name="connsiteX5" fmla="*/ 10000 w 10000"/>
                <a:gd name="connsiteY5" fmla="*/ 9729 h 10000"/>
                <a:gd name="connsiteX6" fmla="*/ 10000 w 10000"/>
                <a:gd name="connsiteY6" fmla="*/ 10000 h 10000"/>
                <a:gd name="connsiteX7" fmla="*/ 9729 w 10000"/>
                <a:gd name="connsiteY7" fmla="*/ 10000 h 10000"/>
                <a:gd name="connsiteX0" fmla="*/ 0 w 9729"/>
                <a:gd name="connsiteY0" fmla="*/ 0 h 10000"/>
                <a:gd name="connsiteX1" fmla="*/ 9458 w 9729"/>
                <a:gd name="connsiteY1" fmla="*/ 0 h 10000"/>
                <a:gd name="connsiteX2" fmla="*/ 9729 w 9729"/>
                <a:gd name="connsiteY2" fmla="*/ 0 h 10000"/>
                <a:gd name="connsiteX3" fmla="*/ 9729 w 9729"/>
                <a:gd name="connsiteY3" fmla="*/ 271 h 10000"/>
                <a:gd name="connsiteX4" fmla="*/ 9729 w 9729"/>
                <a:gd name="connsiteY4" fmla="*/ 9729 h 10000"/>
                <a:gd name="connsiteX5" fmla="*/ 9729 w 9729"/>
                <a:gd name="connsiteY5" fmla="*/ 10000 h 10000"/>
                <a:gd name="connsiteX6" fmla="*/ 9458 w 9729"/>
                <a:gd name="connsiteY6" fmla="*/ 10000 h 10000"/>
                <a:gd name="connsiteX0" fmla="*/ 0 w 10000"/>
                <a:gd name="connsiteY0" fmla="*/ 0 h 10000"/>
                <a:gd name="connsiteX1" fmla="*/ 9721 w 10000"/>
                <a:gd name="connsiteY1" fmla="*/ 0 h 10000"/>
                <a:gd name="connsiteX2" fmla="*/ 10000 w 10000"/>
                <a:gd name="connsiteY2" fmla="*/ 0 h 10000"/>
                <a:gd name="connsiteX3" fmla="*/ 10000 w 10000"/>
                <a:gd name="connsiteY3" fmla="*/ 271 h 10000"/>
                <a:gd name="connsiteX4" fmla="*/ 10000 w 10000"/>
                <a:gd name="connsiteY4" fmla="*/ 9729 h 10000"/>
                <a:gd name="connsiteX5" fmla="*/ 10000 w 10000"/>
                <a:gd name="connsiteY5" fmla="*/ 10000 h 10000"/>
                <a:gd name="connsiteX0" fmla="*/ 0 w 10000"/>
                <a:gd name="connsiteY0" fmla="*/ 0 h 9729"/>
                <a:gd name="connsiteX1" fmla="*/ 9721 w 10000"/>
                <a:gd name="connsiteY1" fmla="*/ 0 h 9729"/>
                <a:gd name="connsiteX2" fmla="*/ 10000 w 10000"/>
                <a:gd name="connsiteY2" fmla="*/ 0 h 9729"/>
                <a:gd name="connsiteX3" fmla="*/ 10000 w 10000"/>
                <a:gd name="connsiteY3" fmla="*/ 271 h 9729"/>
                <a:gd name="connsiteX4" fmla="*/ 10000 w 10000"/>
                <a:gd name="connsiteY4" fmla="*/ 9729 h 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729">
                  <a:moveTo>
                    <a:pt x="0" y="0"/>
                  </a:moveTo>
                  <a:lnTo>
                    <a:pt x="9721" y="0"/>
                  </a:lnTo>
                  <a:lnTo>
                    <a:pt x="10000" y="0"/>
                  </a:lnTo>
                  <a:lnTo>
                    <a:pt x="10000" y="271"/>
                  </a:lnTo>
                  <a:lnTo>
                    <a:pt x="10000" y="9729"/>
                  </a:lnTo>
                </a:path>
              </a:pathLst>
            </a:custGeom>
            <a:noFill/>
            <a:ln w="762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9"/>
            <p:cNvSpPr>
              <a:spLocks noEditPoints="1"/>
            </p:cNvSpPr>
            <p:nvPr userDrawn="1"/>
          </p:nvSpPr>
          <p:spPr bwMode="auto">
            <a:xfrm>
              <a:off x="153703" y="6059051"/>
              <a:ext cx="694393" cy="845175"/>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0"/>
            <p:cNvSpPr>
              <a:spLocks/>
            </p:cNvSpPr>
            <p:nvPr userDrawn="1"/>
          </p:nvSpPr>
          <p:spPr bwMode="auto">
            <a:xfrm>
              <a:off x="752865" y="4917602"/>
              <a:ext cx="941729" cy="941729"/>
            </a:xfrm>
            <a:custGeom>
              <a:avLst/>
              <a:gdLst>
                <a:gd name="T0" fmla="*/ 712 w 712"/>
                <a:gd name="T1" fmla="*/ 24 h 712"/>
                <a:gd name="T2" fmla="*/ 712 w 712"/>
                <a:gd name="T3" fmla="*/ 688 h 712"/>
                <a:gd name="T4" fmla="*/ 712 w 712"/>
                <a:gd name="T5" fmla="*/ 712 h 712"/>
                <a:gd name="T6" fmla="*/ 688 w 712"/>
                <a:gd name="T7" fmla="*/ 712 h 712"/>
                <a:gd name="T8" fmla="*/ 24 w 712"/>
                <a:gd name="T9" fmla="*/ 712 h 712"/>
                <a:gd name="T10" fmla="*/ 0 w 712"/>
                <a:gd name="T11" fmla="*/ 712 h 712"/>
                <a:gd name="T12" fmla="*/ 0 w 712"/>
                <a:gd name="T13" fmla="*/ 688 h 712"/>
                <a:gd name="T14" fmla="*/ 0 w 712"/>
                <a:gd name="T15" fmla="*/ 24 h 712"/>
                <a:gd name="T16" fmla="*/ 0 w 712"/>
                <a:gd name="T17" fmla="*/ 0 h 712"/>
                <a:gd name="T18" fmla="*/ 24 w 712"/>
                <a:gd name="T19" fmla="*/ 0 h 712"/>
                <a:gd name="T20" fmla="*/ 688 w 712"/>
                <a:gd name="T21" fmla="*/ 0 h 712"/>
                <a:gd name="T22" fmla="*/ 712 w 712"/>
                <a:gd name="T23" fmla="*/ 0 h 712"/>
                <a:gd name="T24" fmla="*/ 712 w 712"/>
                <a:gd name="T25" fmla="*/ 2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2" h="712">
                  <a:moveTo>
                    <a:pt x="712" y="24"/>
                  </a:moveTo>
                  <a:lnTo>
                    <a:pt x="712" y="688"/>
                  </a:lnTo>
                  <a:lnTo>
                    <a:pt x="712" y="712"/>
                  </a:lnTo>
                  <a:lnTo>
                    <a:pt x="688" y="712"/>
                  </a:lnTo>
                  <a:lnTo>
                    <a:pt x="24" y="712"/>
                  </a:lnTo>
                  <a:lnTo>
                    <a:pt x="0" y="712"/>
                  </a:lnTo>
                  <a:lnTo>
                    <a:pt x="0" y="688"/>
                  </a:lnTo>
                  <a:lnTo>
                    <a:pt x="0" y="24"/>
                  </a:lnTo>
                  <a:lnTo>
                    <a:pt x="0" y="0"/>
                  </a:lnTo>
                  <a:lnTo>
                    <a:pt x="24" y="0"/>
                  </a:lnTo>
                  <a:lnTo>
                    <a:pt x="688" y="0"/>
                  </a:lnTo>
                  <a:lnTo>
                    <a:pt x="712" y="0"/>
                  </a:lnTo>
                  <a:lnTo>
                    <a:pt x="712" y="24"/>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1"/>
            <p:cNvSpPr>
              <a:spLocks/>
            </p:cNvSpPr>
            <p:nvPr userDrawn="1"/>
          </p:nvSpPr>
          <p:spPr bwMode="auto">
            <a:xfrm>
              <a:off x="752865" y="4917602"/>
              <a:ext cx="941729" cy="941729"/>
            </a:xfrm>
            <a:custGeom>
              <a:avLst/>
              <a:gdLst>
                <a:gd name="T0" fmla="*/ 712 w 712"/>
                <a:gd name="T1" fmla="*/ 24 h 712"/>
                <a:gd name="T2" fmla="*/ 712 w 712"/>
                <a:gd name="T3" fmla="*/ 688 h 712"/>
                <a:gd name="T4" fmla="*/ 712 w 712"/>
                <a:gd name="T5" fmla="*/ 712 h 712"/>
                <a:gd name="T6" fmla="*/ 688 w 712"/>
                <a:gd name="T7" fmla="*/ 712 h 712"/>
                <a:gd name="T8" fmla="*/ 24 w 712"/>
                <a:gd name="T9" fmla="*/ 712 h 712"/>
                <a:gd name="T10" fmla="*/ 0 w 712"/>
                <a:gd name="T11" fmla="*/ 712 h 712"/>
                <a:gd name="T12" fmla="*/ 0 w 712"/>
                <a:gd name="T13" fmla="*/ 688 h 712"/>
                <a:gd name="T14" fmla="*/ 0 w 712"/>
                <a:gd name="T15" fmla="*/ 24 h 712"/>
                <a:gd name="T16" fmla="*/ 0 w 712"/>
                <a:gd name="T17" fmla="*/ 0 h 712"/>
                <a:gd name="T18" fmla="*/ 24 w 712"/>
                <a:gd name="T19" fmla="*/ 0 h 712"/>
                <a:gd name="T20" fmla="*/ 688 w 712"/>
                <a:gd name="T21" fmla="*/ 0 h 712"/>
                <a:gd name="T22" fmla="*/ 712 w 712"/>
                <a:gd name="T23" fmla="*/ 0 h 712"/>
                <a:gd name="T24" fmla="*/ 712 w 712"/>
                <a:gd name="T25" fmla="*/ 24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12" h="712">
                  <a:moveTo>
                    <a:pt x="712" y="24"/>
                  </a:moveTo>
                  <a:lnTo>
                    <a:pt x="712" y="688"/>
                  </a:lnTo>
                  <a:lnTo>
                    <a:pt x="712" y="712"/>
                  </a:lnTo>
                  <a:lnTo>
                    <a:pt x="688" y="712"/>
                  </a:lnTo>
                  <a:lnTo>
                    <a:pt x="24" y="712"/>
                  </a:lnTo>
                  <a:lnTo>
                    <a:pt x="0" y="712"/>
                  </a:lnTo>
                  <a:lnTo>
                    <a:pt x="0" y="688"/>
                  </a:lnTo>
                  <a:lnTo>
                    <a:pt x="0" y="24"/>
                  </a:lnTo>
                  <a:lnTo>
                    <a:pt x="0" y="0"/>
                  </a:lnTo>
                  <a:lnTo>
                    <a:pt x="24" y="0"/>
                  </a:lnTo>
                  <a:lnTo>
                    <a:pt x="688" y="0"/>
                  </a:lnTo>
                  <a:lnTo>
                    <a:pt x="712" y="0"/>
                  </a:lnTo>
                  <a:lnTo>
                    <a:pt x="712" y="24"/>
                  </a:lnTo>
                  <a:close/>
                </a:path>
              </a:pathLst>
            </a:custGeom>
            <a:noFill/>
            <a:ln w="762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12"/>
            <p:cNvSpPr>
              <a:spLocks/>
            </p:cNvSpPr>
            <p:nvPr userDrawn="1"/>
          </p:nvSpPr>
          <p:spPr bwMode="auto">
            <a:xfrm>
              <a:off x="952585" y="5149066"/>
              <a:ext cx="542288" cy="534352"/>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3"/>
            <p:cNvSpPr>
              <a:spLocks/>
            </p:cNvSpPr>
            <p:nvPr userDrawn="1"/>
          </p:nvSpPr>
          <p:spPr bwMode="auto">
            <a:xfrm>
              <a:off x="1135111" y="5859330"/>
              <a:ext cx="822690" cy="821367"/>
            </a:xfrm>
            <a:custGeom>
              <a:avLst/>
              <a:gdLst>
                <a:gd name="T0" fmla="*/ 622 w 622"/>
                <a:gd name="T1" fmla="*/ 24 h 621"/>
                <a:gd name="T2" fmla="*/ 622 w 622"/>
                <a:gd name="T3" fmla="*/ 597 h 621"/>
                <a:gd name="T4" fmla="*/ 622 w 622"/>
                <a:gd name="T5" fmla="*/ 621 h 621"/>
                <a:gd name="T6" fmla="*/ 598 w 622"/>
                <a:gd name="T7" fmla="*/ 621 h 621"/>
                <a:gd name="T8" fmla="*/ 25 w 622"/>
                <a:gd name="T9" fmla="*/ 621 h 621"/>
                <a:gd name="T10" fmla="*/ 0 w 622"/>
                <a:gd name="T11" fmla="*/ 621 h 621"/>
                <a:gd name="T12" fmla="*/ 0 w 622"/>
                <a:gd name="T13" fmla="*/ 597 h 621"/>
                <a:gd name="T14" fmla="*/ 0 w 622"/>
                <a:gd name="T15" fmla="*/ 24 h 621"/>
                <a:gd name="T16" fmla="*/ 0 w 622"/>
                <a:gd name="T17" fmla="*/ 0 h 621"/>
                <a:gd name="T18" fmla="*/ 25 w 622"/>
                <a:gd name="T19" fmla="*/ 0 h 621"/>
                <a:gd name="T20" fmla="*/ 598 w 622"/>
                <a:gd name="T21" fmla="*/ 0 h 621"/>
                <a:gd name="T22" fmla="*/ 622 w 622"/>
                <a:gd name="T23" fmla="*/ 0 h 621"/>
                <a:gd name="T24" fmla="*/ 622 w 622"/>
                <a:gd name="T25" fmla="*/ 2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2" h="621">
                  <a:moveTo>
                    <a:pt x="622" y="24"/>
                  </a:moveTo>
                  <a:lnTo>
                    <a:pt x="622" y="597"/>
                  </a:lnTo>
                  <a:lnTo>
                    <a:pt x="622" y="621"/>
                  </a:lnTo>
                  <a:lnTo>
                    <a:pt x="598" y="621"/>
                  </a:lnTo>
                  <a:lnTo>
                    <a:pt x="25" y="621"/>
                  </a:lnTo>
                  <a:lnTo>
                    <a:pt x="0" y="621"/>
                  </a:lnTo>
                  <a:lnTo>
                    <a:pt x="0" y="597"/>
                  </a:lnTo>
                  <a:lnTo>
                    <a:pt x="0" y="24"/>
                  </a:lnTo>
                  <a:lnTo>
                    <a:pt x="0" y="0"/>
                  </a:lnTo>
                  <a:lnTo>
                    <a:pt x="25" y="0"/>
                  </a:lnTo>
                  <a:lnTo>
                    <a:pt x="598" y="0"/>
                  </a:lnTo>
                  <a:lnTo>
                    <a:pt x="622" y="0"/>
                  </a:lnTo>
                  <a:lnTo>
                    <a:pt x="622" y="24"/>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4"/>
            <p:cNvSpPr>
              <a:spLocks/>
            </p:cNvSpPr>
            <p:nvPr userDrawn="1"/>
          </p:nvSpPr>
          <p:spPr bwMode="auto">
            <a:xfrm>
              <a:off x="1135111" y="5859330"/>
              <a:ext cx="822690" cy="821367"/>
            </a:xfrm>
            <a:custGeom>
              <a:avLst/>
              <a:gdLst>
                <a:gd name="T0" fmla="*/ 622 w 622"/>
                <a:gd name="T1" fmla="*/ 24 h 621"/>
                <a:gd name="T2" fmla="*/ 622 w 622"/>
                <a:gd name="T3" fmla="*/ 597 h 621"/>
                <a:gd name="T4" fmla="*/ 622 w 622"/>
                <a:gd name="T5" fmla="*/ 621 h 621"/>
                <a:gd name="T6" fmla="*/ 598 w 622"/>
                <a:gd name="T7" fmla="*/ 621 h 621"/>
                <a:gd name="T8" fmla="*/ 25 w 622"/>
                <a:gd name="T9" fmla="*/ 621 h 621"/>
                <a:gd name="T10" fmla="*/ 0 w 622"/>
                <a:gd name="T11" fmla="*/ 621 h 621"/>
                <a:gd name="T12" fmla="*/ 0 w 622"/>
                <a:gd name="T13" fmla="*/ 597 h 621"/>
                <a:gd name="T14" fmla="*/ 0 w 622"/>
                <a:gd name="T15" fmla="*/ 24 h 621"/>
                <a:gd name="T16" fmla="*/ 0 w 622"/>
                <a:gd name="T17" fmla="*/ 0 h 621"/>
                <a:gd name="T18" fmla="*/ 25 w 622"/>
                <a:gd name="T19" fmla="*/ 0 h 621"/>
                <a:gd name="T20" fmla="*/ 598 w 622"/>
                <a:gd name="T21" fmla="*/ 0 h 621"/>
                <a:gd name="T22" fmla="*/ 622 w 622"/>
                <a:gd name="T23" fmla="*/ 0 h 621"/>
                <a:gd name="T24" fmla="*/ 622 w 622"/>
                <a:gd name="T25" fmla="*/ 2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2" h="621">
                  <a:moveTo>
                    <a:pt x="622" y="24"/>
                  </a:moveTo>
                  <a:lnTo>
                    <a:pt x="622" y="597"/>
                  </a:lnTo>
                  <a:lnTo>
                    <a:pt x="622" y="621"/>
                  </a:lnTo>
                  <a:lnTo>
                    <a:pt x="598" y="621"/>
                  </a:lnTo>
                  <a:lnTo>
                    <a:pt x="25" y="621"/>
                  </a:lnTo>
                  <a:lnTo>
                    <a:pt x="0" y="621"/>
                  </a:lnTo>
                  <a:lnTo>
                    <a:pt x="0" y="597"/>
                  </a:lnTo>
                  <a:lnTo>
                    <a:pt x="0" y="24"/>
                  </a:lnTo>
                  <a:lnTo>
                    <a:pt x="0" y="0"/>
                  </a:lnTo>
                  <a:lnTo>
                    <a:pt x="25" y="0"/>
                  </a:lnTo>
                  <a:lnTo>
                    <a:pt x="598" y="0"/>
                  </a:lnTo>
                  <a:lnTo>
                    <a:pt x="622" y="0"/>
                  </a:lnTo>
                  <a:lnTo>
                    <a:pt x="622" y="24"/>
                  </a:lnTo>
                  <a:close/>
                </a:path>
              </a:pathLst>
            </a:custGeom>
            <a:noFill/>
            <a:ln w="762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15"/>
            <p:cNvSpPr>
              <a:spLocks/>
            </p:cNvSpPr>
            <p:nvPr userDrawn="1"/>
          </p:nvSpPr>
          <p:spPr bwMode="auto">
            <a:xfrm>
              <a:off x="1263409" y="6130474"/>
              <a:ext cx="575354" cy="279080"/>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3" name="Rectangle 2"/>
          <p:cNvSpPr/>
          <p:nvPr userDrawn="1"/>
        </p:nvSpPr>
        <p:spPr bwMode="auto">
          <a:xfrm>
            <a:off x="0" y="6697663"/>
            <a:ext cx="12436475" cy="29686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0" name="Group 8"/>
          <p:cNvGrpSpPr>
            <a:grpSpLocks noChangeAspect="1"/>
          </p:cNvGrpSpPr>
          <p:nvPr userDrawn="1"/>
        </p:nvGrpSpPr>
        <p:grpSpPr bwMode="auto">
          <a:xfrm>
            <a:off x="11515725" y="6199686"/>
            <a:ext cx="646113" cy="682764"/>
            <a:chOff x="7062" y="3586"/>
            <a:chExt cx="617" cy="652"/>
          </a:xfrm>
        </p:grpSpPr>
        <p:sp>
          <p:nvSpPr>
            <p:cNvPr id="11"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74816850"/>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18" name="Rectangle 17"/>
          <p:cNvSpPr/>
          <p:nvPr userDrawn="1"/>
        </p:nvSpPr>
        <p:spPr bwMode="auto">
          <a:xfrm>
            <a:off x="0" y="6697663"/>
            <a:ext cx="12436475" cy="29686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8"/>
          <p:cNvGrpSpPr>
            <a:grpSpLocks noChangeAspect="1"/>
          </p:cNvGrpSpPr>
          <p:nvPr userDrawn="1"/>
        </p:nvGrpSpPr>
        <p:grpSpPr bwMode="auto">
          <a:xfrm>
            <a:off x="11515725" y="6199686"/>
            <a:ext cx="646113" cy="682764"/>
            <a:chOff x="7062" y="3586"/>
            <a:chExt cx="617" cy="652"/>
          </a:xfrm>
        </p:grpSpPr>
        <p:sp>
          <p:nvSpPr>
            <p:cNvPr id="34"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Rectangle 17"/>
          <p:cNvSpPr/>
          <p:nvPr userDrawn="1"/>
        </p:nvSpPr>
        <p:spPr bwMode="auto">
          <a:xfrm>
            <a:off x="0" y="6697663"/>
            <a:ext cx="12436475" cy="29686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8"/>
          <p:cNvGrpSpPr>
            <a:grpSpLocks noChangeAspect="1"/>
          </p:cNvGrpSpPr>
          <p:nvPr userDrawn="1"/>
        </p:nvGrpSpPr>
        <p:grpSpPr bwMode="auto">
          <a:xfrm>
            <a:off x="11515725" y="6199686"/>
            <a:ext cx="646113" cy="682764"/>
            <a:chOff x="7062" y="3586"/>
            <a:chExt cx="617" cy="652"/>
          </a:xfrm>
        </p:grpSpPr>
        <p:sp>
          <p:nvSpPr>
            <p:cNvPr id="20"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18" name="Rectangle 17"/>
          <p:cNvSpPr/>
          <p:nvPr userDrawn="1"/>
        </p:nvSpPr>
        <p:spPr bwMode="auto">
          <a:xfrm>
            <a:off x="0" y="6697663"/>
            <a:ext cx="12436475" cy="29686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9" name="Group 8"/>
          <p:cNvGrpSpPr>
            <a:grpSpLocks noChangeAspect="1"/>
          </p:cNvGrpSpPr>
          <p:nvPr userDrawn="1"/>
        </p:nvGrpSpPr>
        <p:grpSpPr bwMode="auto">
          <a:xfrm>
            <a:off x="11515725" y="6199686"/>
            <a:ext cx="646113" cy="682764"/>
            <a:chOff x="7062" y="3586"/>
            <a:chExt cx="617" cy="652"/>
          </a:xfrm>
        </p:grpSpPr>
        <p:sp>
          <p:nvSpPr>
            <p:cNvPr id="20" name="AutoShape 7"/>
            <p:cNvSpPr>
              <a:spLocks noChangeAspect="1" noChangeArrowheads="1" noTextEdit="1"/>
            </p:cNvSpPr>
            <p:nvPr userDrawn="1"/>
          </p:nvSpPr>
          <p:spPr bwMode="auto">
            <a:xfrm>
              <a:off x="7062" y="3586"/>
              <a:ext cx="617" cy="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9"/>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solidFill>
              <a:srgbClr val="0054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0"/>
            <p:cNvSpPr>
              <a:spLocks/>
            </p:cNvSpPr>
            <p:nvPr userDrawn="1"/>
          </p:nvSpPr>
          <p:spPr bwMode="auto">
            <a:xfrm>
              <a:off x="7191" y="3758"/>
              <a:ext cx="117" cy="119"/>
            </a:xfrm>
            <a:custGeom>
              <a:avLst/>
              <a:gdLst>
                <a:gd name="T0" fmla="*/ 117 w 117"/>
                <a:gd name="T1" fmla="*/ 9 h 119"/>
                <a:gd name="T2" fmla="*/ 117 w 117"/>
                <a:gd name="T3" fmla="*/ 110 h 119"/>
                <a:gd name="T4" fmla="*/ 117 w 117"/>
                <a:gd name="T5" fmla="*/ 119 h 119"/>
                <a:gd name="T6" fmla="*/ 108 w 117"/>
                <a:gd name="T7" fmla="*/ 119 h 119"/>
                <a:gd name="T8" fmla="*/ 10 w 117"/>
                <a:gd name="T9" fmla="*/ 119 h 119"/>
                <a:gd name="T10" fmla="*/ 0 w 117"/>
                <a:gd name="T11" fmla="*/ 119 h 119"/>
                <a:gd name="T12" fmla="*/ 0 w 117"/>
                <a:gd name="T13" fmla="*/ 110 h 119"/>
                <a:gd name="T14" fmla="*/ 0 w 117"/>
                <a:gd name="T15" fmla="*/ 9 h 119"/>
                <a:gd name="T16" fmla="*/ 0 w 117"/>
                <a:gd name="T17" fmla="*/ 0 h 119"/>
                <a:gd name="T18" fmla="*/ 10 w 117"/>
                <a:gd name="T19" fmla="*/ 0 h 119"/>
                <a:gd name="T20" fmla="*/ 108 w 117"/>
                <a:gd name="T21" fmla="*/ 0 h 119"/>
                <a:gd name="T22" fmla="*/ 117 w 117"/>
                <a:gd name="T23" fmla="*/ 0 h 119"/>
                <a:gd name="T24" fmla="*/ 117 w 117"/>
                <a:gd name="T25" fmla="*/ 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9">
                  <a:moveTo>
                    <a:pt x="117" y="9"/>
                  </a:moveTo>
                  <a:lnTo>
                    <a:pt x="117" y="110"/>
                  </a:lnTo>
                  <a:lnTo>
                    <a:pt x="117" y="119"/>
                  </a:lnTo>
                  <a:lnTo>
                    <a:pt x="108" y="119"/>
                  </a:lnTo>
                  <a:lnTo>
                    <a:pt x="10" y="119"/>
                  </a:lnTo>
                  <a:lnTo>
                    <a:pt x="0" y="119"/>
                  </a:lnTo>
                  <a:lnTo>
                    <a:pt x="0" y="110"/>
                  </a:lnTo>
                  <a:lnTo>
                    <a:pt x="0" y="9"/>
                  </a:lnTo>
                  <a:lnTo>
                    <a:pt x="0" y="0"/>
                  </a:lnTo>
                  <a:lnTo>
                    <a:pt x="10" y="0"/>
                  </a:lnTo>
                  <a:lnTo>
                    <a:pt x="108" y="0"/>
                  </a:lnTo>
                  <a:lnTo>
                    <a:pt x="117" y="0"/>
                  </a:lnTo>
                  <a:lnTo>
                    <a:pt x="117" y="9"/>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11"/>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2"/>
            <p:cNvSpPr>
              <a:spLocks/>
            </p:cNvSpPr>
            <p:nvPr userDrawn="1"/>
          </p:nvSpPr>
          <p:spPr bwMode="auto">
            <a:xfrm>
              <a:off x="7074" y="3877"/>
              <a:ext cx="351" cy="352"/>
            </a:xfrm>
            <a:custGeom>
              <a:avLst/>
              <a:gdLst>
                <a:gd name="T0" fmla="*/ 351 w 351"/>
                <a:gd name="T1" fmla="*/ 10 h 352"/>
                <a:gd name="T2" fmla="*/ 351 w 351"/>
                <a:gd name="T3" fmla="*/ 342 h 352"/>
                <a:gd name="T4" fmla="*/ 351 w 351"/>
                <a:gd name="T5" fmla="*/ 352 h 352"/>
                <a:gd name="T6" fmla="*/ 342 w 351"/>
                <a:gd name="T7" fmla="*/ 352 h 352"/>
                <a:gd name="T8" fmla="*/ 9 w 351"/>
                <a:gd name="T9" fmla="*/ 352 h 352"/>
                <a:gd name="T10" fmla="*/ 0 w 351"/>
                <a:gd name="T11" fmla="*/ 352 h 352"/>
                <a:gd name="T12" fmla="*/ 0 w 351"/>
                <a:gd name="T13" fmla="*/ 342 h 352"/>
                <a:gd name="T14" fmla="*/ 0 w 351"/>
                <a:gd name="T15" fmla="*/ 10 h 352"/>
                <a:gd name="T16" fmla="*/ 0 w 351"/>
                <a:gd name="T17" fmla="*/ 0 h 352"/>
                <a:gd name="T18" fmla="*/ 9 w 351"/>
                <a:gd name="T19" fmla="*/ 0 h 352"/>
                <a:gd name="T20" fmla="*/ 342 w 351"/>
                <a:gd name="T21" fmla="*/ 0 h 352"/>
                <a:gd name="T22" fmla="*/ 351 w 351"/>
                <a:gd name="T23" fmla="*/ 0 h 352"/>
                <a:gd name="T24" fmla="*/ 351 w 351"/>
                <a:gd name="T25" fmla="*/ 1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352">
                  <a:moveTo>
                    <a:pt x="351" y="10"/>
                  </a:moveTo>
                  <a:lnTo>
                    <a:pt x="351" y="342"/>
                  </a:lnTo>
                  <a:lnTo>
                    <a:pt x="351" y="352"/>
                  </a:lnTo>
                  <a:lnTo>
                    <a:pt x="342" y="352"/>
                  </a:lnTo>
                  <a:lnTo>
                    <a:pt x="9" y="352"/>
                  </a:lnTo>
                  <a:lnTo>
                    <a:pt x="0" y="352"/>
                  </a:lnTo>
                  <a:lnTo>
                    <a:pt x="0" y="342"/>
                  </a:lnTo>
                  <a:lnTo>
                    <a:pt x="0" y="10"/>
                  </a:lnTo>
                  <a:lnTo>
                    <a:pt x="0" y="0"/>
                  </a:lnTo>
                  <a:lnTo>
                    <a:pt x="9" y="0"/>
                  </a:lnTo>
                  <a:lnTo>
                    <a:pt x="342" y="0"/>
                  </a:lnTo>
                  <a:lnTo>
                    <a:pt x="351" y="0"/>
                  </a:lnTo>
                  <a:lnTo>
                    <a:pt x="351"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13"/>
            <p:cNvSpPr>
              <a:spLocks noEditPoints="1"/>
            </p:cNvSpPr>
            <p:nvPr userDrawn="1"/>
          </p:nvSpPr>
          <p:spPr bwMode="auto">
            <a:xfrm>
              <a:off x="7131" y="3937"/>
              <a:ext cx="208" cy="253"/>
            </a:xfrm>
            <a:custGeom>
              <a:avLst/>
              <a:gdLst>
                <a:gd name="T0" fmla="*/ 59 w 87"/>
                <a:gd name="T1" fmla="*/ 98 h 106"/>
                <a:gd name="T2" fmla="*/ 77 w 87"/>
                <a:gd name="T3" fmla="*/ 103 h 106"/>
                <a:gd name="T4" fmla="*/ 82 w 87"/>
                <a:gd name="T5" fmla="*/ 84 h 106"/>
                <a:gd name="T6" fmla="*/ 65 w 87"/>
                <a:gd name="T7" fmla="*/ 79 h 106"/>
                <a:gd name="T8" fmla="*/ 58 w 87"/>
                <a:gd name="T9" fmla="*/ 67 h 106"/>
                <a:gd name="T10" fmla="*/ 55 w 87"/>
                <a:gd name="T11" fmla="*/ 68 h 106"/>
                <a:gd name="T12" fmla="*/ 63 w 87"/>
                <a:gd name="T13" fmla="*/ 80 h 106"/>
                <a:gd name="T14" fmla="*/ 59 w 87"/>
                <a:gd name="T15" fmla="*/ 98 h 106"/>
                <a:gd name="T16" fmla="*/ 14 w 87"/>
                <a:gd name="T17" fmla="*/ 66 h 106"/>
                <a:gd name="T18" fmla="*/ 26 w 87"/>
                <a:gd name="T19" fmla="*/ 73 h 106"/>
                <a:gd name="T20" fmla="*/ 33 w 87"/>
                <a:gd name="T21" fmla="*/ 62 h 106"/>
                <a:gd name="T22" fmla="*/ 40 w 87"/>
                <a:gd name="T23" fmla="*/ 60 h 106"/>
                <a:gd name="T24" fmla="*/ 40 w 87"/>
                <a:gd name="T25" fmla="*/ 58 h 106"/>
                <a:gd name="T26" fmla="*/ 32 w 87"/>
                <a:gd name="T27" fmla="*/ 60 h 106"/>
                <a:gd name="T28" fmla="*/ 21 w 87"/>
                <a:gd name="T29" fmla="*/ 54 h 106"/>
                <a:gd name="T30" fmla="*/ 14 w 87"/>
                <a:gd name="T31" fmla="*/ 66 h 106"/>
                <a:gd name="T32" fmla="*/ 40 w 87"/>
                <a:gd name="T33" fmla="*/ 27 h 106"/>
                <a:gd name="T34" fmla="*/ 25 w 87"/>
                <a:gd name="T35" fmla="*/ 4 h 106"/>
                <a:gd name="T36" fmla="*/ 2 w 87"/>
                <a:gd name="T37" fmla="*/ 20 h 106"/>
                <a:gd name="T38" fmla="*/ 17 w 87"/>
                <a:gd name="T39" fmla="*/ 42 h 106"/>
                <a:gd name="T40" fmla="*/ 32 w 87"/>
                <a:gd name="T41" fmla="*/ 39 h 106"/>
                <a:gd name="T42" fmla="*/ 41 w 87"/>
                <a:gd name="T43" fmla="*/ 48 h 106"/>
                <a:gd name="T44" fmla="*/ 45 w 87"/>
                <a:gd name="T45" fmla="*/ 44 h 106"/>
                <a:gd name="T46" fmla="*/ 36 w 87"/>
                <a:gd name="T47" fmla="*/ 35 h 106"/>
                <a:gd name="T48" fmla="*/ 40 w 87"/>
                <a:gd name="T49" fmla="*/ 27 h 106"/>
                <a:gd name="T50" fmla="*/ 57 w 87"/>
                <a:gd name="T51" fmla="*/ 46 h 106"/>
                <a:gd name="T52" fmla="*/ 43 w 87"/>
                <a:gd name="T53" fmla="*/ 50 h 106"/>
                <a:gd name="T54" fmla="*/ 48 w 87"/>
                <a:gd name="T55" fmla="*/ 64 h 106"/>
                <a:gd name="T56" fmla="*/ 62 w 87"/>
                <a:gd name="T57" fmla="*/ 60 h 106"/>
                <a:gd name="T58" fmla="*/ 57 w 87"/>
                <a:gd name="T59" fmla="*/ 46 h 106"/>
                <a:gd name="T60" fmla="*/ 78 w 87"/>
                <a:gd name="T61" fmla="*/ 3 h 106"/>
                <a:gd name="T62" fmla="*/ 60 w 87"/>
                <a:gd name="T63" fmla="*/ 9 h 106"/>
                <a:gd name="T64" fmla="*/ 64 w 87"/>
                <a:gd name="T65" fmla="*/ 27 h 106"/>
                <a:gd name="T66" fmla="*/ 56 w 87"/>
                <a:gd name="T67" fmla="*/ 43 h 106"/>
                <a:gd name="T68" fmla="*/ 58 w 87"/>
                <a:gd name="T69" fmla="*/ 43 h 106"/>
                <a:gd name="T70" fmla="*/ 59 w 87"/>
                <a:gd name="T71" fmla="*/ 44 h 106"/>
                <a:gd name="T72" fmla="*/ 67 w 87"/>
                <a:gd name="T73" fmla="*/ 28 h 106"/>
                <a:gd name="T74" fmla="*/ 84 w 87"/>
                <a:gd name="T75" fmla="*/ 21 h 106"/>
                <a:gd name="T76" fmla="*/ 78 w 87"/>
                <a:gd name="T77" fmla="*/ 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 h="106">
                  <a:moveTo>
                    <a:pt x="59" y="98"/>
                  </a:moveTo>
                  <a:cubicBezTo>
                    <a:pt x="62" y="104"/>
                    <a:pt x="71" y="106"/>
                    <a:pt x="77" y="103"/>
                  </a:cubicBezTo>
                  <a:cubicBezTo>
                    <a:pt x="83" y="99"/>
                    <a:pt x="86" y="91"/>
                    <a:pt x="82" y="84"/>
                  </a:cubicBezTo>
                  <a:cubicBezTo>
                    <a:pt x="79" y="78"/>
                    <a:pt x="71" y="76"/>
                    <a:pt x="65" y="79"/>
                  </a:cubicBezTo>
                  <a:cubicBezTo>
                    <a:pt x="58" y="67"/>
                    <a:pt x="58" y="67"/>
                    <a:pt x="58" y="67"/>
                  </a:cubicBezTo>
                  <a:cubicBezTo>
                    <a:pt x="57" y="67"/>
                    <a:pt x="56" y="67"/>
                    <a:pt x="55" y="68"/>
                  </a:cubicBezTo>
                  <a:cubicBezTo>
                    <a:pt x="63" y="80"/>
                    <a:pt x="63" y="80"/>
                    <a:pt x="63" y="80"/>
                  </a:cubicBezTo>
                  <a:cubicBezTo>
                    <a:pt x="57" y="84"/>
                    <a:pt x="55" y="92"/>
                    <a:pt x="59" y="98"/>
                  </a:cubicBezTo>
                  <a:moveTo>
                    <a:pt x="14" y="66"/>
                  </a:moveTo>
                  <a:cubicBezTo>
                    <a:pt x="15" y="71"/>
                    <a:pt x="21" y="74"/>
                    <a:pt x="26" y="73"/>
                  </a:cubicBezTo>
                  <a:cubicBezTo>
                    <a:pt x="31" y="72"/>
                    <a:pt x="34" y="67"/>
                    <a:pt x="33" y="62"/>
                  </a:cubicBezTo>
                  <a:cubicBezTo>
                    <a:pt x="40" y="60"/>
                    <a:pt x="40" y="60"/>
                    <a:pt x="40" y="60"/>
                  </a:cubicBezTo>
                  <a:cubicBezTo>
                    <a:pt x="40" y="59"/>
                    <a:pt x="40" y="58"/>
                    <a:pt x="40" y="58"/>
                  </a:cubicBezTo>
                  <a:cubicBezTo>
                    <a:pt x="32" y="60"/>
                    <a:pt x="32" y="60"/>
                    <a:pt x="32" y="60"/>
                  </a:cubicBezTo>
                  <a:cubicBezTo>
                    <a:pt x="31" y="55"/>
                    <a:pt x="26" y="52"/>
                    <a:pt x="21" y="54"/>
                  </a:cubicBezTo>
                  <a:cubicBezTo>
                    <a:pt x="15" y="55"/>
                    <a:pt x="12" y="61"/>
                    <a:pt x="14" y="66"/>
                  </a:cubicBezTo>
                  <a:moveTo>
                    <a:pt x="40" y="27"/>
                  </a:moveTo>
                  <a:cubicBezTo>
                    <a:pt x="42" y="17"/>
                    <a:pt x="35" y="6"/>
                    <a:pt x="25" y="4"/>
                  </a:cubicBezTo>
                  <a:cubicBezTo>
                    <a:pt x="14" y="2"/>
                    <a:pt x="4" y="9"/>
                    <a:pt x="2" y="20"/>
                  </a:cubicBezTo>
                  <a:cubicBezTo>
                    <a:pt x="0" y="30"/>
                    <a:pt x="7" y="40"/>
                    <a:pt x="17" y="42"/>
                  </a:cubicBezTo>
                  <a:cubicBezTo>
                    <a:pt x="22" y="43"/>
                    <a:pt x="28" y="42"/>
                    <a:pt x="32" y="39"/>
                  </a:cubicBezTo>
                  <a:cubicBezTo>
                    <a:pt x="41" y="48"/>
                    <a:pt x="41" y="48"/>
                    <a:pt x="41" y="48"/>
                  </a:cubicBezTo>
                  <a:cubicBezTo>
                    <a:pt x="42" y="47"/>
                    <a:pt x="44" y="45"/>
                    <a:pt x="45" y="44"/>
                  </a:cubicBezTo>
                  <a:cubicBezTo>
                    <a:pt x="36" y="35"/>
                    <a:pt x="36" y="35"/>
                    <a:pt x="36" y="35"/>
                  </a:cubicBezTo>
                  <a:cubicBezTo>
                    <a:pt x="38" y="33"/>
                    <a:pt x="39" y="30"/>
                    <a:pt x="40" y="27"/>
                  </a:cubicBezTo>
                  <a:moveTo>
                    <a:pt x="57" y="46"/>
                  </a:moveTo>
                  <a:cubicBezTo>
                    <a:pt x="52" y="43"/>
                    <a:pt x="46" y="45"/>
                    <a:pt x="43" y="50"/>
                  </a:cubicBezTo>
                  <a:cubicBezTo>
                    <a:pt x="41" y="56"/>
                    <a:pt x="43" y="62"/>
                    <a:pt x="48" y="64"/>
                  </a:cubicBezTo>
                  <a:cubicBezTo>
                    <a:pt x="53" y="67"/>
                    <a:pt x="59" y="65"/>
                    <a:pt x="62" y="60"/>
                  </a:cubicBezTo>
                  <a:cubicBezTo>
                    <a:pt x="64" y="55"/>
                    <a:pt x="62" y="49"/>
                    <a:pt x="57" y="46"/>
                  </a:cubicBezTo>
                  <a:moveTo>
                    <a:pt x="78" y="3"/>
                  </a:moveTo>
                  <a:cubicBezTo>
                    <a:pt x="71" y="0"/>
                    <a:pt x="63" y="3"/>
                    <a:pt x="60" y="9"/>
                  </a:cubicBezTo>
                  <a:cubicBezTo>
                    <a:pt x="57" y="16"/>
                    <a:pt x="59" y="23"/>
                    <a:pt x="64" y="27"/>
                  </a:cubicBezTo>
                  <a:cubicBezTo>
                    <a:pt x="56" y="43"/>
                    <a:pt x="56" y="43"/>
                    <a:pt x="56" y="43"/>
                  </a:cubicBezTo>
                  <a:cubicBezTo>
                    <a:pt x="57" y="43"/>
                    <a:pt x="58" y="43"/>
                    <a:pt x="58" y="43"/>
                  </a:cubicBezTo>
                  <a:cubicBezTo>
                    <a:pt x="59" y="43"/>
                    <a:pt x="59" y="44"/>
                    <a:pt x="59" y="44"/>
                  </a:cubicBezTo>
                  <a:cubicBezTo>
                    <a:pt x="67" y="28"/>
                    <a:pt x="67" y="28"/>
                    <a:pt x="67" y="28"/>
                  </a:cubicBezTo>
                  <a:cubicBezTo>
                    <a:pt x="73" y="30"/>
                    <a:pt x="81" y="28"/>
                    <a:pt x="84" y="21"/>
                  </a:cubicBezTo>
                  <a:cubicBezTo>
                    <a:pt x="87" y="15"/>
                    <a:pt x="84" y="7"/>
                    <a:pt x="78"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4"/>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5"/>
            <p:cNvSpPr>
              <a:spLocks/>
            </p:cNvSpPr>
            <p:nvPr userDrawn="1"/>
          </p:nvSpPr>
          <p:spPr bwMode="auto">
            <a:xfrm>
              <a:off x="7311" y="3595"/>
              <a:ext cx="282" cy="282"/>
            </a:xfrm>
            <a:custGeom>
              <a:avLst/>
              <a:gdLst>
                <a:gd name="T0" fmla="*/ 282 w 282"/>
                <a:gd name="T1" fmla="*/ 10 h 282"/>
                <a:gd name="T2" fmla="*/ 282 w 282"/>
                <a:gd name="T3" fmla="*/ 273 h 282"/>
                <a:gd name="T4" fmla="*/ 282 w 282"/>
                <a:gd name="T5" fmla="*/ 282 h 282"/>
                <a:gd name="T6" fmla="*/ 272 w 282"/>
                <a:gd name="T7" fmla="*/ 282 h 282"/>
                <a:gd name="T8" fmla="*/ 9 w 282"/>
                <a:gd name="T9" fmla="*/ 282 h 282"/>
                <a:gd name="T10" fmla="*/ 0 w 282"/>
                <a:gd name="T11" fmla="*/ 282 h 282"/>
                <a:gd name="T12" fmla="*/ 0 w 282"/>
                <a:gd name="T13" fmla="*/ 273 h 282"/>
                <a:gd name="T14" fmla="*/ 0 w 282"/>
                <a:gd name="T15" fmla="*/ 10 h 282"/>
                <a:gd name="T16" fmla="*/ 0 w 282"/>
                <a:gd name="T17" fmla="*/ 0 h 282"/>
                <a:gd name="T18" fmla="*/ 9 w 282"/>
                <a:gd name="T19" fmla="*/ 0 h 282"/>
                <a:gd name="T20" fmla="*/ 272 w 282"/>
                <a:gd name="T21" fmla="*/ 0 h 282"/>
                <a:gd name="T22" fmla="*/ 282 w 282"/>
                <a:gd name="T23" fmla="*/ 0 h 282"/>
                <a:gd name="T24" fmla="*/ 282 w 282"/>
                <a:gd name="T25" fmla="*/ 1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2">
                  <a:moveTo>
                    <a:pt x="282" y="10"/>
                  </a:moveTo>
                  <a:lnTo>
                    <a:pt x="282" y="273"/>
                  </a:lnTo>
                  <a:lnTo>
                    <a:pt x="282" y="282"/>
                  </a:lnTo>
                  <a:lnTo>
                    <a:pt x="272" y="282"/>
                  </a:lnTo>
                  <a:lnTo>
                    <a:pt x="9" y="282"/>
                  </a:lnTo>
                  <a:lnTo>
                    <a:pt x="0" y="282"/>
                  </a:lnTo>
                  <a:lnTo>
                    <a:pt x="0" y="273"/>
                  </a:lnTo>
                  <a:lnTo>
                    <a:pt x="0" y="10"/>
                  </a:lnTo>
                  <a:lnTo>
                    <a:pt x="0" y="0"/>
                  </a:lnTo>
                  <a:lnTo>
                    <a:pt x="9" y="0"/>
                  </a:lnTo>
                  <a:lnTo>
                    <a:pt x="272" y="0"/>
                  </a:lnTo>
                  <a:lnTo>
                    <a:pt x="282" y="0"/>
                  </a:lnTo>
                  <a:lnTo>
                    <a:pt x="282"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16"/>
            <p:cNvSpPr>
              <a:spLocks/>
            </p:cNvSpPr>
            <p:nvPr userDrawn="1"/>
          </p:nvSpPr>
          <p:spPr bwMode="auto">
            <a:xfrm>
              <a:off x="7370" y="3665"/>
              <a:ext cx="163" cy="160"/>
            </a:xfrm>
            <a:custGeom>
              <a:avLst/>
              <a:gdLst>
                <a:gd name="T0" fmla="*/ 60 w 68"/>
                <a:gd name="T1" fmla="*/ 0 h 67"/>
                <a:gd name="T2" fmla="*/ 9 w 68"/>
                <a:gd name="T3" fmla="*/ 0 h 67"/>
                <a:gd name="T4" fmla="*/ 0 w 68"/>
                <a:gd name="T5" fmla="*/ 9 h 67"/>
                <a:gd name="T6" fmla="*/ 0 w 68"/>
                <a:gd name="T7" fmla="*/ 41 h 67"/>
                <a:gd name="T8" fmla="*/ 9 w 68"/>
                <a:gd name="T9" fmla="*/ 50 h 67"/>
                <a:gd name="T10" fmla="*/ 21 w 68"/>
                <a:gd name="T11" fmla="*/ 50 h 67"/>
                <a:gd name="T12" fmla="*/ 47 w 68"/>
                <a:gd name="T13" fmla="*/ 67 h 67"/>
                <a:gd name="T14" fmla="*/ 41 w 68"/>
                <a:gd name="T15" fmla="*/ 50 h 67"/>
                <a:gd name="T16" fmla="*/ 60 w 68"/>
                <a:gd name="T17" fmla="*/ 50 h 67"/>
                <a:gd name="T18" fmla="*/ 68 w 68"/>
                <a:gd name="T19" fmla="*/ 41 h 67"/>
                <a:gd name="T20" fmla="*/ 68 w 68"/>
                <a:gd name="T21" fmla="*/ 9 h 67"/>
                <a:gd name="T22" fmla="*/ 60 w 68"/>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7">
                  <a:moveTo>
                    <a:pt x="60"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60" y="50"/>
                    <a:pt x="60" y="50"/>
                    <a:pt x="60" y="50"/>
                  </a:cubicBezTo>
                  <a:cubicBezTo>
                    <a:pt x="64" y="50"/>
                    <a:pt x="68" y="46"/>
                    <a:pt x="68" y="41"/>
                  </a:cubicBezTo>
                  <a:cubicBezTo>
                    <a:pt x="68" y="9"/>
                    <a:pt x="68" y="9"/>
                    <a:pt x="68" y="9"/>
                  </a:cubicBezTo>
                  <a:cubicBezTo>
                    <a:pt x="68" y="4"/>
                    <a:pt x="64" y="0"/>
                    <a:pt x="6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7"/>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8"/>
            <p:cNvSpPr>
              <a:spLocks/>
            </p:cNvSpPr>
            <p:nvPr userDrawn="1"/>
          </p:nvSpPr>
          <p:spPr bwMode="auto">
            <a:xfrm>
              <a:off x="7425" y="3877"/>
              <a:ext cx="247" cy="246"/>
            </a:xfrm>
            <a:custGeom>
              <a:avLst/>
              <a:gdLst>
                <a:gd name="T0" fmla="*/ 247 w 247"/>
                <a:gd name="T1" fmla="*/ 10 h 246"/>
                <a:gd name="T2" fmla="*/ 247 w 247"/>
                <a:gd name="T3" fmla="*/ 237 h 246"/>
                <a:gd name="T4" fmla="*/ 247 w 247"/>
                <a:gd name="T5" fmla="*/ 246 h 246"/>
                <a:gd name="T6" fmla="*/ 237 w 247"/>
                <a:gd name="T7" fmla="*/ 246 h 246"/>
                <a:gd name="T8" fmla="*/ 10 w 247"/>
                <a:gd name="T9" fmla="*/ 246 h 246"/>
                <a:gd name="T10" fmla="*/ 0 w 247"/>
                <a:gd name="T11" fmla="*/ 246 h 246"/>
                <a:gd name="T12" fmla="*/ 0 w 247"/>
                <a:gd name="T13" fmla="*/ 237 h 246"/>
                <a:gd name="T14" fmla="*/ 0 w 247"/>
                <a:gd name="T15" fmla="*/ 10 h 246"/>
                <a:gd name="T16" fmla="*/ 0 w 247"/>
                <a:gd name="T17" fmla="*/ 0 h 246"/>
                <a:gd name="T18" fmla="*/ 10 w 247"/>
                <a:gd name="T19" fmla="*/ 0 h 246"/>
                <a:gd name="T20" fmla="*/ 237 w 247"/>
                <a:gd name="T21" fmla="*/ 0 h 246"/>
                <a:gd name="T22" fmla="*/ 247 w 247"/>
                <a:gd name="T23" fmla="*/ 0 h 246"/>
                <a:gd name="T24" fmla="*/ 247 w 247"/>
                <a:gd name="T25" fmla="*/ 1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7" y="10"/>
                  </a:moveTo>
                  <a:lnTo>
                    <a:pt x="247" y="237"/>
                  </a:lnTo>
                  <a:lnTo>
                    <a:pt x="247" y="246"/>
                  </a:lnTo>
                  <a:lnTo>
                    <a:pt x="237" y="246"/>
                  </a:lnTo>
                  <a:lnTo>
                    <a:pt x="10" y="246"/>
                  </a:lnTo>
                  <a:lnTo>
                    <a:pt x="0" y="246"/>
                  </a:lnTo>
                  <a:lnTo>
                    <a:pt x="0" y="237"/>
                  </a:lnTo>
                  <a:lnTo>
                    <a:pt x="0" y="10"/>
                  </a:lnTo>
                  <a:lnTo>
                    <a:pt x="0" y="0"/>
                  </a:lnTo>
                  <a:lnTo>
                    <a:pt x="10" y="0"/>
                  </a:lnTo>
                  <a:lnTo>
                    <a:pt x="237" y="0"/>
                  </a:lnTo>
                  <a:lnTo>
                    <a:pt x="247" y="0"/>
                  </a:lnTo>
                  <a:lnTo>
                    <a:pt x="247" y="10"/>
                  </a:lnTo>
                  <a:close/>
                </a:path>
              </a:pathLst>
            </a:custGeom>
            <a:noFill/>
            <a:ln w="3016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9"/>
            <p:cNvSpPr>
              <a:spLocks/>
            </p:cNvSpPr>
            <p:nvPr userDrawn="1"/>
          </p:nvSpPr>
          <p:spPr bwMode="auto">
            <a:xfrm>
              <a:off x="7464" y="3959"/>
              <a:ext cx="172" cy="83"/>
            </a:xfrm>
            <a:custGeom>
              <a:avLst/>
              <a:gdLst>
                <a:gd name="T0" fmla="*/ 59 w 72"/>
                <a:gd name="T1" fmla="*/ 9 h 35"/>
                <a:gd name="T2" fmla="*/ 52 w 72"/>
                <a:gd name="T3" fmla="*/ 11 h 35"/>
                <a:gd name="T4" fmla="*/ 34 w 72"/>
                <a:gd name="T5" fmla="*/ 0 h 35"/>
                <a:gd name="T6" fmla="*/ 14 w 72"/>
                <a:gd name="T7" fmla="*/ 15 h 35"/>
                <a:gd name="T8" fmla="*/ 10 w 72"/>
                <a:gd name="T9" fmla="*/ 15 h 35"/>
                <a:gd name="T10" fmla="*/ 0 w 72"/>
                <a:gd name="T11" fmla="*/ 25 h 35"/>
                <a:gd name="T12" fmla="*/ 10 w 72"/>
                <a:gd name="T13" fmla="*/ 35 h 35"/>
                <a:gd name="T14" fmla="*/ 59 w 72"/>
                <a:gd name="T15" fmla="*/ 35 h 35"/>
                <a:gd name="T16" fmla="*/ 72 w 72"/>
                <a:gd name="T17" fmla="*/ 22 h 35"/>
                <a:gd name="T18" fmla="*/ 59 w 7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35">
                  <a:moveTo>
                    <a:pt x="59" y="9"/>
                  </a:moveTo>
                  <a:cubicBezTo>
                    <a:pt x="56" y="9"/>
                    <a:pt x="54" y="10"/>
                    <a:pt x="52" y="11"/>
                  </a:cubicBezTo>
                  <a:cubicBezTo>
                    <a:pt x="49" y="5"/>
                    <a:pt x="42" y="0"/>
                    <a:pt x="34" y="0"/>
                  </a:cubicBezTo>
                  <a:cubicBezTo>
                    <a:pt x="24" y="0"/>
                    <a:pt x="16" y="7"/>
                    <a:pt x="14" y="15"/>
                  </a:cubicBezTo>
                  <a:cubicBezTo>
                    <a:pt x="13" y="15"/>
                    <a:pt x="12" y="15"/>
                    <a:pt x="10" y="15"/>
                  </a:cubicBezTo>
                  <a:cubicBezTo>
                    <a:pt x="5" y="15"/>
                    <a:pt x="0" y="19"/>
                    <a:pt x="0" y="25"/>
                  </a:cubicBezTo>
                  <a:cubicBezTo>
                    <a:pt x="0" y="30"/>
                    <a:pt x="5" y="35"/>
                    <a:pt x="10" y="35"/>
                  </a:cubicBezTo>
                  <a:cubicBezTo>
                    <a:pt x="59" y="35"/>
                    <a:pt x="59" y="35"/>
                    <a:pt x="59" y="35"/>
                  </a:cubicBezTo>
                  <a:cubicBezTo>
                    <a:pt x="66" y="35"/>
                    <a:pt x="72" y="29"/>
                    <a:pt x="72" y="22"/>
                  </a:cubicBezTo>
                  <a:cubicBezTo>
                    <a:pt x="72" y="15"/>
                    <a:pt x="66" y="9"/>
                    <a:pt x="59"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9941979"/>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83" r:id="rId1"/>
    <p:sldLayoutId id="2147484167" r:id="rId2"/>
    <p:sldLayoutId id="2147484185" r:id="rId3"/>
    <p:sldLayoutId id="2147484186" r:id="rId4"/>
    <p:sldLayoutId id="2147484101" r:id="rId5"/>
    <p:sldLayoutId id="2147484087" r:id="rId6"/>
    <p:sldLayoutId id="2147484098" r:id="rId7"/>
    <p:sldLayoutId id="2147484086" r:id="rId8"/>
    <p:sldLayoutId id="2147484107" r:id="rId9"/>
    <p:sldLayoutId id="2147484099" r:id="rId10"/>
    <p:sldLayoutId id="2147484100" r:id="rId11"/>
    <p:sldLayoutId id="2147484089" r:id="rId12"/>
    <p:sldLayoutId id="2147484106" r:id="rId13"/>
    <p:sldLayoutId id="2147484092" r:id="rId14"/>
    <p:sldLayoutId id="2147484093" r:id="rId15"/>
    <p:sldLayoutId id="2147484127" r:id="rId16"/>
    <p:sldLayoutId id="2147484128" r:id="rId17"/>
    <p:sldLayoutId id="2147484094" r:id="rId18"/>
    <p:sldLayoutId id="2147484096" r:id="rId19"/>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chart" Target="../charts/chart1.xml"/><Relationship Id="rId1" Type="http://schemas.openxmlformats.org/officeDocument/2006/relationships/slideLayout" Target="../slideLayouts/slideLayout8.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8.xml"/><Relationship Id="rId5" Type="http://schemas.openxmlformats.org/officeDocument/2006/relationships/image" Target="../media/image24.jp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9" Type="http://schemas.openxmlformats.org/officeDocument/2006/relationships/image" Target="../media/image67.png"/><Relationship Id="rId21" Type="http://schemas.openxmlformats.org/officeDocument/2006/relationships/image" Target="../media/image49.png"/><Relationship Id="rId34" Type="http://schemas.openxmlformats.org/officeDocument/2006/relationships/image" Target="../media/image62.png"/><Relationship Id="rId42" Type="http://schemas.openxmlformats.org/officeDocument/2006/relationships/image" Target="../media/image70.png"/><Relationship Id="rId47" Type="http://schemas.openxmlformats.org/officeDocument/2006/relationships/image" Target="../media/image75.png"/><Relationship Id="rId50" Type="http://schemas.openxmlformats.org/officeDocument/2006/relationships/image" Target="../media/image78.png"/><Relationship Id="rId55" Type="http://schemas.openxmlformats.org/officeDocument/2006/relationships/image" Target="../media/image83.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1.png"/><Relationship Id="rId38" Type="http://schemas.openxmlformats.org/officeDocument/2006/relationships/image" Target="../media/image66.png"/><Relationship Id="rId46" Type="http://schemas.openxmlformats.org/officeDocument/2006/relationships/image" Target="../media/image74.png"/><Relationship Id="rId59" Type="http://schemas.openxmlformats.org/officeDocument/2006/relationships/image" Target="../media/image87.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41" Type="http://schemas.openxmlformats.org/officeDocument/2006/relationships/image" Target="../media/image69.png"/><Relationship Id="rId54" Type="http://schemas.openxmlformats.org/officeDocument/2006/relationships/image" Target="../media/image82.png"/><Relationship Id="rId1" Type="http://schemas.openxmlformats.org/officeDocument/2006/relationships/slideLayout" Target="../slideLayouts/slideLayout8.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32" Type="http://schemas.openxmlformats.org/officeDocument/2006/relationships/image" Target="../media/image60.png"/><Relationship Id="rId37" Type="http://schemas.openxmlformats.org/officeDocument/2006/relationships/image" Target="../media/image65.png"/><Relationship Id="rId40" Type="http://schemas.openxmlformats.org/officeDocument/2006/relationships/image" Target="../media/image68.png"/><Relationship Id="rId45" Type="http://schemas.openxmlformats.org/officeDocument/2006/relationships/image" Target="../media/image73.png"/><Relationship Id="rId53" Type="http://schemas.openxmlformats.org/officeDocument/2006/relationships/image" Target="../media/image81.png"/><Relationship Id="rId58" Type="http://schemas.openxmlformats.org/officeDocument/2006/relationships/image" Target="../media/image86.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36" Type="http://schemas.openxmlformats.org/officeDocument/2006/relationships/image" Target="../media/image64.png"/><Relationship Id="rId49" Type="http://schemas.openxmlformats.org/officeDocument/2006/relationships/image" Target="../media/image77.png"/><Relationship Id="rId57" Type="http://schemas.openxmlformats.org/officeDocument/2006/relationships/image" Target="../media/image85.png"/><Relationship Id="rId10" Type="http://schemas.openxmlformats.org/officeDocument/2006/relationships/image" Target="../media/image38.png"/><Relationship Id="rId19" Type="http://schemas.openxmlformats.org/officeDocument/2006/relationships/image" Target="../media/image47.png"/><Relationship Id="rId31" Type="http://schemas.openxmlformats.org/officeDocument/2006/relationships/image" Target="../media/image59.png"/><Relationship Id="rId44" Type="http://schemas.openxmlformats.org/officeDocument/2006/relationships/image" Target="../media/image72.png"/><Relationship Id="rId52" Type="http://schemas.openxmlformats.org/officeDocument/2006/relationships/image" Target="../media/image80.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63.png"/><Relationship Id="rId43" Type="http://schemas.openxmlformats.org/officeDocument/2006/relationships/image" Target="../media/image71.png"/><Relationship Id="rId48" Type="http://schemas.openxmlformats.org/officeDocument/2006/relationships/image" Target="../media/image76.png"/><Relationship Id="rId56" Type="http://schemas.openxmlformats.org/officeDocument/2006/relationships/image" Target="../media/image84.png"/><Relationship Id="rId8" Type="http://schemas.openxmlformats.org/officeDocument/2006/relationships/image" Target="../media/image36.png"/><Relationship Id="rId51" Type="http://schemas.openxmlformats.org/officeDocument/2006/relationships/image" Target="../media/image79.png"/><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04.png"/><Relationship Id="rId3" Type="http://schemas.openxmlformats.org/officeDocument/2006/relationships/image" Target="../media/image89.png"/><Relationship Id="rId21" Type="http://schemas.openxmlformats.org/officeDocument/2006/relationships/image" Target="../media/image107.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5" Type="http://schemas.openxmlformats.org/officeDocument/2006/relationships/image" Target="../media/image111.png"/><Relationship Id="rId2" Type="http://schemas.openxmlformats.org/officeDocument/2006/relationships/image" Target="../media/image88.png"/><Relationship Id="rId16" Type="http://schemas.openxmlformats.org/officeDocument/2006/relationships/image" Target="../media/image102.png"/><Relationship Id="rId20" Type="http://schemas.openxmlformats.org/officeDocument/2006/relationships/image" Target="../media/image106.png"/><Relationship Id="rId1" Type="http://schemas.openxmlformats.org/officeDocument/2006/relationships/slideLayout" Target="../slideLayouts/slideLayout8.xml"/><Relationship Id="rId6" Type="http://schemas.openxmlformats.org/officeDocument/2006/relationships/image" Target="../media/image92.png"/><Relationship Id="rId11" Type="http://schemas.openxmlformats.org/officeDocument/2006/relationships/image" Target="../media/image97.png"/><Relationship Id="rId24" Type="http://schemas.openxmlformats.org/officeDocument/2006/relationships/image" Target="../media/image110.png"/><Relationship Id="rId5" Type="http://schemas.openxmlformats.org/officeDocument/2006/relationships/image" Target="../media/image91.png"/><Relationship Id="rId15" Type="http://schemas.openxmlformats.org/officeDocument/2006/relationships/image" Target="../media/image101.png"/><Relationship Id="rId23" Type="http://schemas.openxmlformats.org/officeDocument/2006/relationships/image" Target="../media/image109.png"/><Relationship Id="rId10" Type="http://schemas.openxmlformats.org/officeDocument/2006/relationships/image" Target="../media/image96.png"/><Relationship Id="rId19" Type="http://schemas.openxmlformats.org/officeDocument/2006/relationships/image" Target="../media/image105.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 Id="rId22" Type="http://schemas.openxmlformats.org/officeDocument/2006/relationships/image" Target="../media/image10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8.xml"/><Relationship Id="rId4" Type="http://schemas.openxmlformats.org/officeDocument/2006/relationships/image" Target="../media/image116.png"/></Relationships>
</file>

<file path=ppt/slides/_rels/slide3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8.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26.png"/></Relationships>
</file>

<file path=ppt/slides/_rels/slide3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8.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39.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18" Type="http://schemas.openxmlformats.org/officeDocument/2006/relationships/image" Target="../media/image151.png"/><Relationship Id="rId3" Type="http://schemas.openxmlformats.org/officeDocument/2006/relationships/image" Target="../media/image136.png"/><Relationship Id="rId7" Type="http://schemas.openxmlformats.org/officeDocument/2006/relationships/image" Target="../media/image140.png"/><Relationship Id="rId12" Type="http://schemas.openxmlformats.org/officeDocument/2006/relationships/image" Target="../media/image145.png"/><Relationship Id="rId17" Type="http://schemas.openxmlformats.org/officeDocument/2006/relationships/image" Target="../media/image150.png"/><Relationship Id="rId2" Type="http://schemas.openxmlformats.org/officeDocument/2006/relationships/image" Target="../media/image135.png"/><Relationship Id="rId16" Type="http://schemas.openxmlformats.org/officeDocument/2006/relationships/image" Target="../media/image149.png"/><Relationship Id="rId1" Type="http://schemas.openxmlformats.org/officeDocument/2006/relationships/slideLayout" Target="../slideLayouts/slideLayout8.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5" Type="http://schemas.openxmlformats.org/officeDocument/2006/relationships/image" Target="../media/image148.png"/><Relationship Id="rId10" Type="http://schemas.openxmlformats.org/officeDocument/2006/relationships/image" Target="../media/image143.png"/><Relationship Id="rId19" Type="http://schemas.openxmlformats.org/officeDocument/2006/relationships/image" Target="../media/image152.pn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4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8.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41.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png"/><Relationship Id="rId3" Type="http://schemas.openxmlformats.org/officeDocument/2006/relationships/image" Target="../media/image160.png"/><Relationship Id="rId7" Type="http://schemas.openxmlformats.org/officeDocument/2006/relationships/image" Target="../media/image164.png"/><Relationship Id="rId12" Type="http://schemas.openxmlformats.org/officeDocument/2006/relationships/image" Target="../media/image169.png"/><Relationship Id="rId2" Type="http://schemas.openxmlformats.org/officeDocument/2006/relationships/image" Target="../media/image159.png"/><Relationship Id="rId1" Type="http://schemas.openxmlformats.org/officeDocument/2006/relationships/slideLayout" Target="../slideLayouts/slideLayout8.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png"/><Relationship Id="rId15" Type="http://schemas.openxmlformats.org/officeDocument/2006/relationships/image" Target="../media/image172.png"/><Relationship Id="rId10" Type="http://schemas.openxmlformats.org/officeDocument/2006/relationships/image" Target="../media/image167.png"/><Relationship Id="rId4" Type="http://schemas.openxmlformats.org/officeDocument/2006/relationships/image" Target="../media/image161.png"/><Relationship Id="rId9" Type="http://schemas.openxmlformats.org/officeDocument/2006/relationships/image" Target="../media/image166.png"/><Relationship Id="rId14" Type="http://schemas.openxmlformats.org/officeDocument/2006/relationships/image" Target="../media/image171.png"/></Relationships>
</file>

<file path=ppt/slides/_rels/slide4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176.jp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8.xml"/><Relationship Id="rId4" Type="http://schemas.openxmlformats.org/officeDocument/2006/relationships/image" Target="../media/image178.png"/></Relationships>
</file>

<file path=ppt/slides/_rels/slide4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79.png"/><Relationship Id="rId1" Type="http://schemas.openxmlformats.org/officeDocument/2006/relationships/slideLayout" Target="../slideLayouts/slideLayout8.xml"/><Relationship Id="rId5" Type="http://schemas.openxmlformats.org/officeDocument/2006/relationships/image" Target="../media/image178.png"/><Relationship Id="rId4" Type="http://schemas.openxmlformats.org/officeDocument/2006/relationships/image" Target="../media/image182.png"/></Relationships>
</file>

<file path=ppt/slides/_rels/slide4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83.png"/><Relationship Id="rId1" Type="http://schemas.openxmlformats.org/officeDocument/2006/relationships/slideLayout" Target="../slideLayouts/slideLayout8.xml"/><Relationship Id="rId6" Type="http://schemas.openxmlformats.org/officeDocument/2006/relationships/image" Target="../media/image178.png"/><Relationship Id="rId5" Type="http://schemas.openxmlformats.org/officeDocument/2006/relationships/image" Target="../media/image184.png"/><Relationship Id="rId4" Type="http://schemas.openxmlformats.org/officeDocument/2006/relationships/image" Target="../media/image181.png"/></Relationships>
</file>

<file path=ppt/slides/_rels/slide4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8.xml"/><Relationship Id="rId6" Type="http://schemas.openxmlformats.org/officeDocument/2006/relationships/image" Target="../media/image181.png"/><Relationship Id="rId5" Type="http://schemas.openxmlformats.org/officeDocument/2006/relationships/image" Target="../media/image179.png"/><Relationship Id="rId4" Type="http://schemas.openxmlformats.org/officeDocument/2006/relationships/image" Target="../media/image183.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200.png"/><Relationship Id="rId3" Type="http://schemas.openxmlformats.org/officeDocument/2006/relationships/image" Target="../media/image190.png"/><Relationship Id="rId7" Type="http://schemas.openxmlformats.org/officeDocument/2006/relationships/image" Target="../media/image194.png"/><Relationship Id="rId12" Type="http://schemas.openxmlformats.org/officeDocument/2006/relationships/image" Target="../media/image199.png"/><Relationship Id="rId2" Type="http://schemas.openxmlformats.org/officeDocument/2006/relationships/image" Target="../media/image189.png"/><Relationship Id="rId1" Type="http://schemas.openxmlformats.org/officeDocument/2006/relationships/slideLayout" Target="../slideLayouts/slideLayout8.xml"/><Relationship Id="rId6" Type="http://schemas.openxmlformats.org/officeDocument/2006/relationships/image" Target="../media/image193.png"/><Relationship Id="rId11" Type="http://schemas.openxmlformats.org/officeDocument/2006/relationships/image" Target="../media/image198.png"/><Relationship Id="rId5" Type="http://schemas.openxmlformats.org/officeDocument/2006/relationships/image" Target="../media/image192.pn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png"/><Relationship Id="rId14" Type="http://schemas.openxmlformats.org/officeDocument/2006/relationships/image" Target="../media/image201.png"/></Relationships>
</file>

<file path=ppt/slides/_rels/slide5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8.xml"/><Relationship Id="rId4" Type="http://schemas.openxmlformats.org/officeDocument/2006/relationships/image" Target="../media/image204.png"/></Relationships>
</file>

<file path=ppt/slides/_rels/slide53.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8" Type="http://schemas.openxmlformats.org/officeDocument/2006/relationships/image" Target="../media/image210.jpg"/><Relationship Id="rId3" Type="http://schemas.openxmlformats.org/officeDocument/2006/relationships/image" Target="../media/image149.png"/><Relationship Id="rId7" Type="http://schemas.openxmlformats.org/officeDocument/2006/relationships/image" Target="../media/image209.png"/><Relationship Id="rId2" Type="http://schemas.openxmlformats.org/officeDocument/2006/relationships/image" Target="../media/image139.png"/><Relationship Id="rId1" Type="http://schemas.openxmlformats.org/officeDocument/2006/relationships/slideLayout" Target="../slideLayouts/slideLayout8.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 Id="rId9" Type="http://schemas.openxmlformats.org/officeDocument/2006/relationships/image" Target="../media/image211.jp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cdn.acidcow.com/pics/20100415/zoo_keeper_plays_with_grizzly_cubs_01.jpg"/>
          <p:cNvPicPr>
            <a:picLocks noChangeAspect="1" noChangeArrowheads="1"/>
          </p:cNvPicPr>
          <p:nvPr/>
        </p:nvPicPr>
        <p:blipFill rotWithShape="1">
          <a:blip r:embed="rId2">
            <a:extLst>
              <a:ext uri="{28A0092B-C50C-407E-A947-70E740481C1C}">
                <a14:useLocalDpi xmlns:a14="http://schemas.microsoft.com/office/drawing/2010/main" val="0"/>
              </a:ext>
            </a:extLst>
          </a:blip>
          <a:srcRect l="56925" b="30749"/>
          <a:stretch/>
        </p:blipFill>
        <p:spPr bwMode="auto">
          <a:xfrm>
            <a:off x="6766871" y="1058849"/>
            <a:ext cx="3459573" cy="37185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7580" y="266458"/>
            <a:ext cx="6583901" cy="670512"/>
          </a:xfrm>
          <a:prstGeom prst="rect">
            <a:avLst/>
          </a:prstGeom>
          <a:noFill/>
        </p:spPr>
        <p:txBody>
          <a:bodyPr wrap="square" rtlCol="0">
            <a:spAutoFit/>
          </a:bodyPr>
          <a:lstStyle/>
          <a:p>
            <a:r>
              <a:rPr lang="en-US" sz="3672" dirty="0"/>
              <a:t>What is this man doing?</a:t>
            </a:r>
          </a:p>
        </p:txBody>
      </p:sp>
    </p:spTree>
    <p:extLst>
      <p:ext uri="{BB962C8B-B14F-4D97-AF65-F5344CB8AC3E}">
        <p14:creationId xmlns:p14="http://schemas.microsoft.com/office/powerpoint/2010/main" val="63083076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cdn.acidcow.com/pics/20100415/zoo_keeper_plays_with_grizzly_cubs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4921" y="1058848"/>
            <a:ext cx="8031523" cy="53696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580" y="266458"/>
            <a:ext cx="6583901" cy="670512"/>
          </a:xfrm>
          <a:prstGeom prst="rect">
            <a:avLst/>
          </a:prstGeom>
          <a:noFill/>
        </p:spPr>
        <p:txBody>
          <a:bodyPr wrap="square" rtlCol="0">
            <a:spAutoFit/>
          </a:bodyPr>
          <a:lstStyle/>
          <a:p>
            <a:r>
              <a:rPr lang="en-US" sz="3672" dirty="0"/>
              <a:t>What is this man doing?</a:t>
            </a:r>
          </a:p>
        </p:txBody>
      </p:sp>
    </p:spTree>
    <p:extLst>
      <p:ext uri="{BB962C8B-B14F-4D97-AF65-F5344CB8AC3E}">
        <p14:creationId xmlns:p14="http://schemas.microsoft.com/office/powerpoint/2010/main" val="282186555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3052" b="6365"/>
          <a:stretch/>
        </p:blipFill>
        <p:spPr>
          <a:xfrm>
            <a:off x="0" y="-46279"/>
            <a:ext cx="12436475" cy="7040804"/>
          </a:xfrm>
          <a:prstGeom prst="rect">
            <a:avLst/>
          </a:prstGeom>
        </p:spPr>
      </p:pic>
      <p:sp>
        <p:nvSpPr>
          <p:cNvPr id="2" name="Title 1"/>
          <p:cNvSpPr>
            <a:spLocks noGrp="1"/>
          </p:cNvSpPr>
          <p:nvPr>
            <p:ph type="title"/>
          </p:nvPr>
        </p:nvSpPr>
        <p:spPr>
          <a:xfrm>
            <a:off x="183263" y="114019"/>
            <a:ext cx="8043704" cy="1351952"/>
          </a:xfrm>
          <a:effectLst>
            <a:outerShdw blurRad="50800" dist="38100" dir="2700000" algn="tl" rotWithShape="0">
              <a:prstClr val="black">
                <a:alpha val="40000"/>
              </a:prstClr>
            </a:outerShdw>
          </a:effectLst>
        </p:spPr>
        <p:txBody>
          <a:bodyPr>
            <a:normAutofit/>
          </a:bodyPr>
          <a:lstStyle/>
          <a:p>
            <a:r>
              <a:rPr lang="en-US" sz="3672" b="1" dirty="0">
                <a:solidFill>
                  <a:schemeClr val="bg1"/>
                </a:solidFill>
              </a:rPr>
              <a:t>Two birds with funny blue feet.</a:t>
            </a:r>
          </a:p>
        </p:txBody>
      </p:sp>
    </p:spTree>
    <p:extLst>
      <p:ext uri="{BB962C8B-B14F-4D97-AF65-F5344CB8AC3E}">
        <p14:creationId xmlns:p14="http://schemas.microsoft.com/office/powerpoint/2010/main" val="87290566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7801" y="205458"/>
            <a:ext cx="9056703" cy="531812"/>
          </a:xfrm>
          <a:prstGeom prst="rect">
            <a:avLst/>
          </a:prstGeom>
        </p:spPr>
        <p:txBody>
          <a:bodyPr wrap="square">
            <a:spAutoFit/>
          </a:bodyPr>
          <a:lstStyle/>
          <a:p>
            <a:r>
              <a:rPr lang="en-US" sz="2856" dirty="0"/>
              <a:t>Two professors converse in front of a blackboard.</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8955" y="845531"/>
            <a:ext cx="8101148" cy="5542890"/>
          </a:xfrm>
          <a:prstGeom prst="rect">
            <a:avLst/>
          </a:prstGeom>
        </p:spPr>
      </p:pic>
    </p:spTree>
    <p:extLst>
      <p:ext uri="{BB962C8B-B14F-4D97-AF65-F5344CB8AC3E}">
        <p14:creationId xmlns:p14="http://schemas.microsoft.com/office/powerpoint/2010/main" val="227548668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33609" y="2032237"/>
            <a:ext cx="8713579" cy="2699570"/>
          </a:xfrm>
          <a:prstGeom prst="rect">
            <a:avLst/>
          </a:prstGeom>
          <a:gradFill flip="none" rotWithShape="1">
            <a:gsLst>
              <a:gs pos="0">
                <a:schemeClr val="accent1">
                  <a:lumMod val="40000"/>
                  <a:lumOff val="60000"/>
                </a:schemeClr>
              </a:gs>
              <a:gs pos="100000">
                <a:srgbClr val="C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4" name="TextBox 3"/>
          <p:cNvSpPr txBox="1"/>
          <p:nvPr/>
        </p:nvSpPr>
        <p:spPr>
          <a:xfrm>
            <a:off x="3221723" y="2082418"/>
            <a:ext cx="3354589" cy="2751365"/>
          </a:xfrm>
          <a:prstGeom prst="rect">
            <a:avLst/>
          </a:prstGeom>
          <a:noFill/>
        </p:spPr>
        <p:txBody>
          <a:bodyPr wrap="square" rtlCol="0">
            <a:spAutoFit/>
          </a:bodyPr>
          <a:lstStyle/>
          <a:p>
            <a:r>
              <a:rPr lang="en-US" sz="16930" dirty="0">
                <a:solidFill>
                  <a:schemeClr val="tx1">
                    <a:lumMod val="50000"/>
                  </a:schemeClr>
                </a:solidFill>
              </a:rPr>
              <a:t>CV</a:t>
            </a:r>
          </a:p>
        </p:txBody>
      </p:sp>
      <p:sp>
        <p:nvSpPr>
          <p:cNvPr id="5" name="TextBox 4"/>
          <p:cNvSpPr txBox="1"/>
          <p:nvPr/>
        </p:nvSpPr>
        <p:spPr>
          <a:xfrm>
            <a:off x="8069525" y="2032237"/>
            <a:ext cx="2477663" cy="2751365"/>
          </a:xfrm>
          <a:prstGeom prst="rect">
            <a:avLst/>
          </a:prstGeom>
          <a:noFill/>
        </p:spPr>
        <p:txBody>
          <a:bodyPr wrap="square" rtlCol="0">
            <a:spAutoFit/>
          </a:bodyPr>
          <a:lstStyle/>
          <a:p>
            <a:r>
              <a:rPr lang="en-US" sz="16930" dirty="0">
                <a:solidFill>
                  <a:schemeClr val="tx1">
                    <a:lumMod val="50000"/>
                  </a:schemeClr>
                </a:solidFill>
              </a:rPr>
              <a:t>AI</a:t>
            </a:r>
          </a:p>
        </p:txBody>
      </p:sp>
      <p:sp>
        <p:nvSpPr>
          <p:cNvPr id="7" name="TextBox 6"/>
          <p:cNvSpPr txBox="1"/>
          <p:nvPr/>
        </p:nvSpPr>
        <p:spPr>
          <a:xfrm>
            <a:off x="1736172" y="1247478"/>
            <a:ext cx="3939206" cy="798558"/>
          </a:xfrm>
          <a:prstGeom prst="rect">
            <a:avLst/>
          </a:prstGeom>
          <a:noFill/>
        </p:spPr>
        <p:txBody>
          <a:bodyPr wrap="square" rtlCol="0">
            <a:spAutoFit/>
          </a:bodyPr>
          <a:lstStyle/>
          <a:p>
            <a:r>
              <a:rPr lang="en-US" sz="4488" dirty="0"/>
              <a:t>Semantics</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0999" y="3128056"/>
            <a:ext cx="1228039" cy="1197338"/>
          </a:xfrm>
          <a:prstGeom prst="rect">
            <a:avLst/>
          </a:prstGeom>
        </p:spPr>
      </p:pic>
    </p:spTree>
    <p:extLst>
      <p:ext uri="{BB962C8B-B14F-4D97-AF65-F5344CB8AC3E}">
        <p14:creationId xmlns:p14="http://schemas.microsoft.com/office/powerpoint/2010/main" val="106882552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29165" y="1577043"/>
            <a:ext cx="8420398" cy="4437962"/>
          </a:xfrm>
          <a:prstGeom prst="rect">
            <a:avLst/>
          </a:prstGeom>
        </p:spPr>
        <p:txBody>
          <a:bodyPr>
            <a:normAutofit/>
          </a:bodyPr>
          <a:lstStyle/>
          <a:p>
            <a:pPr marL="0" indent="0">
              <a:buNone/>
            </a:pPr>
            <a:r>
              <a:rPr lang="en-US" sz="4488" dirty="0">
                <a:latin typeface="Segoe UI Semilight" panose="020B0402040204020203" pitchFamily="34" charset="0"/>
                <a:cs typeface="Segoe UI Semilight" panose="020B0402040204020203" pitchFamily="34" charset="0"/>
              </a:rPr>
              <a:t>Why is something so common so hard to find?</a:t>
            </a:r>
          </a:p>
        </p:txBody>
      </p:sp>
    </p:spTree>
    <p:extLst>
      <p:ext uri="{BB962C8B-B14F-4D97-AF65-F5344CB8AC3E}">
        <p14:creationId xmlns:p14="http://schemas.microsoft.com/office/powerpoint/2010/main" val="15977718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a bird fly?</a:t>
            </a:r>
            <a:endParaRPr lang="en-US" dirty="0"/>
          </a:p>
        </p:txBody>
      </p:sp>
      <p:sp>
        <p:nvSpPr>
          <p:cNvPr id="3" name="Content Placeholder 2"/>
          <p:cNvSpPr>
            <a:spLocks noGrp="1"/>
          </p:cNvSpPr>
          <p:nvPr>
            <p:ph idx="4294967295"/>
          </p:nvPr>
        </p:nvSpPr>
        <p:spPr>
          <a:xfrm>
            <a:off x="2012043" y="2034238"/>
            <a:ext cx="7877540" cy="4437962"/>
          </a:xfrm>
          <a:prstGeom prst="rect">
            <a:avLst/>
          </a:prstGeom>
        </p:spPr>
        <p:txBody>
          <a:bodyPr>
            <a:noAutofit/>
          </a:bodyPr>
          <a:lstStyle/>
          <a:p>
            <a:pPr marL="0" indent="0">
              <a:buNone/>
            </a:pPr>
            <a:r>
              <a:rPr lang="en-US" sz="2800" b="1" dirty="0" smtClean="0"/>
              <a:t>Bird</a:t>
            </a:r>
            <a:r>
              <a:rPr lang="en-US" sz="2800" dirty="0" smtClean="0"/>
              <a:t> </a:t>
            </a:r>
            <a:r>
              <a:rPr lang="en-US" sz="2800" i="1" dirty="0" smtClean="0"/>
              <a:t>n</a:t>
            </a:r>
            <a:r>
              <a:rPr lang="en-US" sz="2800" dirty="0" smtClean="0"/>
              <a:t>. feathered animal.</a:t>
            </a:r>
          </a:p>
          <a:p>
            <a:pPr marL="0" indent="0">
              <a:buNone/>
            </a:pPr>
            <a:endParaRPr lang="en-US" sz="2800" dirty="0"/>
          </a:p>
          <a:p>
            <a:pPr marL="0" indent="0">
              <a:buNone/>
            </a:pPr>
            <a:r>
              <a:rPr lang="en-US" sz="2800" b="1" dirty="0"/>
              <a:t>Bird</a:t>
            </a:r>
            <a:r>
              <a:rPr lang="en-US" sz="2800" dirty="0"/>
              <a:t> </a:t>
            </a:r>
            <a:r>
              <a:rPr lang="en-US" sz="2800" i="1" dirty="0"/>
              <a:t>n</a:t>
            </a:r>
            <a:r>
              <a:rPr lang="en-US" sz="2800" dirty="0"/>
              <a:t>. any of a class </a:t>
            </a:r>
            <a:r>
              <a:rPr lang="en-US" sz="2800" dirty="0" smtClean="0"/>
              <a:t>of </a:t>
            </a:r>
            <a:r>
              <a:rPr lang="en-US" sz="2800" dirty="0"/>
              <a:t>warm-blooded vertebrates distinguished by having the body more or less completely covered with </a:t>
            </a:r>
            <a:r>
              <a:rPr lang="en-US" sz="2800" dirty="0" smtClean="0"/>
              <a:t>feathers </a:t>
            </a:r>
            <a:r>
              <a:rPr lang="en-US" sz="2800" dirty="0"/>
              <a:t>and the forelimbs modified as </a:t>
            </a:r>
            <a:r>
              <a:rPr lang="en-US" sz="2800" dirty="0" smtClean="0"/>
              <a:t>wings. </a:t>
            </a:r>
          </a:p>
          <a:p>
            <a:pPr marL="0" indent="0">
              <a:buNone/>
            </a:pPr>
            <a:endParaRPr lang="en-US" sz="2800" dirty="0"/>
          </a:p>
          <a:p>
            <a:pPr marL="0" indent="0">
              <a:buNone/>
            </a:pPr>
            <a:r>
              <a:rPr lang="en-US" sz="2800" b="1" dirty="0"/>
              <a:t>Bird</a:t>
            </a:r>
            <a:r>
              <a:rPr lang="en-US" sz="2800" dirty="0"/>
              <a:t> </a:t>
            </a:r>
            <a:r>
              <a:rPr lang="en-US" sz="2800" i="1" dirty="0"/>
              <a:t>n</a:t>
            </a:r>
            <a:r>
              <a:rPr lang="en-US" sz="2800" dirty="0"/>
              <a:t>. </a:t>
            </a:r>
            <a:r>
              <a:rPr lang="en-US" sz="2800" dirty="0" smtClean="0"/>
              <a:t>two-legged </a:t>
            </a:r>
            <a:r>
              <a:rPr lang="en-US" sz="2800" dirty="0"/>
              <a:t>winged animal: a two-legged, warm-blooded animal with wings, a beak, and a body covered with feathers.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7163" y="296257"/>
            <a:ext cx="2731064" cy="2731064"/>
          </a:xfrm>
          <a:prstGeom prst="rect">
            <a:avLst/>
          </a:prstGeom>
        </p:spPr>
      </p:pic>
    </p:spTree>
    <p:extLst>
      <p:ext uri="{BB962C8B-B14F-4D97-AF65-F5344CB8AC3E}">
        <p14:creationId xmlns:p14="http://schemas.microsoft.com/office/powerpoint/2010/main" val="2046720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a bird fly?</a:t>
            </a:r>
            <a:endParaRPr lang="en-US" dirty="0"/>
          </a:p>
        </p:txBody>
      </p:sp>
      <p:sp>
        <p:nvSpPr>
          <p:cNvPr id="3" name="Content Placeholder 2"/>
          <p:cNvSpPr>
            <a:spLocks noGrp="1"/>
          </p:cNvSpPr>
          <p:nvPr>
            <p:ph idx="4294967295"/>
          </p:nvPr>
        </p:nvSpPr>
        <p:spPr>
          <a:xfrm>
            <a:off x="2012043" y="2399994"/>
            <a:ext cx="8043704" cy="4437962"/>
          </a:xfrm>
          <a:prstGeom prst="rect">
            <a:avLst/>
          </a:prstGeom>
        </p:spPr>
        <p:txBody>
          <a:bodyPr>
            <a:normAutofit/>
          </a:bodyPr>
          <a:lstStyle/>
          <a:p>
            <a:pPr marL="0" indent="0">
              <a:buNone/>
            </a:pPr>
            <a:r>
              <a:rPr lang="en-US" sz="3200" b="1" dirty="0" smtClean="0"/>
              <a:t>Penguin</a:t>
            </a:r>
            <a:r>
              <a:rPr lang="en-US" sz="3200" dirty="0" smtClean="0"/>
              <a:t> </a:t>
            </a:r>
            <a:r>
              <a:rPr lang="en-US" sz="3200" i="1" dirty="0" smtClean="0"/>
              <a:t>n</a:t>
            </a:r>
            <a:r>
              <a:rPr lang="en-US" sz="3200" dirty="0" smtClean="0"/>
              <a:t>. seabird that cannot fly.</a:t>
            </a:r>
          </a:p>
          <a:p>
            <a:pPr marL="0" indent="0">
              <a:buNone/>
            </a:pPr>
            <a:endParaRPr lang="en-US" sz="3200" dirty="0"/>
          </a:p>
          <a:p>
            <a:pPr marL="0" indent="0">
              <a:buNone/>
            </a:pPr>
            <a:r>
              <a:rPr lang="en-US" sz="3200" b="1" dirty="0"/>
              <a:t>Penguin</a:t>
            </a:r>
            <a:r>
              <a:rPr lang="en-US" sz="3200" dirty="0"/>
              <a:t> </a:t>
            </a:r>
            <a:r>
              <a:rPr lang="en-US" sz="3200" i="1" dirty="0"/>
              <a:t>n</a:t>
            </a:r>
            <a:r>
              <a:rPr lang="en-US" sz="3200" dirty="0"/>
              <a:t>. </a:t>
            </a:r>
            <a:r>
              <a:rPr lang="en-US" sz="3200" dirty="0" smtClean="0"/>
              <a:t>a </a:t>
            </a:r>
            <a:r>
              <a:rPr lang="en-US" sz="3200" dirty="0"/>
              <a:t>large flightless seabird </a:t>
            </a:r>
            <a:r>
              <a:rPr lang="en-US" sz="3200" dirty="0" smtClean="0"/>
              <a:t>of </a:t>
            </a:r>
            <a:r>
              <a:rPr lang="en-US" sz="3200" dirty="0"/>
              <a:t>the southern hemisphere</a:t>
            </a:r>
            <a:endParaRPr lang="en-US" sz="3200" dirty="0" smtClean="0"/>
          </a:p>
          <a:p>
            <a:pPr marL="0" indent="0">
              <a:buNone/>
            </a:pPr>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7163" y="296257"/>
            <a:ext cx="2731064" cy="2731064"/>
          </a:xfrm>
          <a:prstGeom prst="rect">
            <a:avLst/>
          </a:prstGeom>
        </p:spPr>
      </p:pic>
    </p:spTree>
    <p:extLst>
      <p:ext uri="{BB962C8B-B14F-4D97-AF65-F5344CB8AC3E}">
        <p14:creationId xmlns:p14="http://schemas.microsoft.com/office/powerpoint/2010/main" val="400382644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8104" y="4965441"/>
            <a:ext cx="2363507" cy="26165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5" name="TextBox 4"/>
          <p:cNvSpPr txBox="1"/>
          <p:nvPr/>
        </p:nvSpPr>
        <p:spPr>
          <a:xfrm>
            <a:off x="2223357" y="1503300"/>
            <a:ext cx="8155929" cy="5262979"/>
          </a:xfrm>
          <a:prstGeom prst="rect">
            <a:avLst/>
          </a:prstGeom>
          <a:noFill/>
        </p:spPr>
        <p:txBody>
          <a:bodyPr wrap="square" rtlCol="0">
            <a:spAutoFit/>
          </a:bodyPr>
          <a:lstStyle/>
          <a:p>
            <a:r>
              <a:rPr lang="en-US" sz="1600" dirty="0"/>
              <a:t>Birds (class Aves or clade </a:t>
            </a:r>
            <a:r>
              <a:rPr lang="en-US" sz="1600" dirty="0" err="1"/>
              <a:t>Avialae</a:t>
            </a:r>
            <a:r>
              <a:rPr lang="en-US" sz="1600" dirty="0"/>
              <a:t>) are feathered, winged, bipedal, endothermic (warm-blooded), egg-laying, vertebrate animals. With around 10,000 living species, they are the most </a:t>
            </a:r>
            <a:r>
              <a:rPr lang="en-US" sz="1600" dirty="0" err="1"/>
              <a:t>speciose</a:t>
            </a:r>
            <a:r>
              <a:rPr lang="en-US" sz="1600" dirty="0"/>
              <a:t> class of tetrapod vertebrates. All present species belong to the subclass </a:t>
            </a:r>
            <a:r>
              <a:rPr lang="en-US" sz="1600" dirty="0" err="1"/>
              <a:t>Neornithes</a:t>
            </a:r>
            <a:r>
              <a:rPr lang="en-US" sz="1600" dirty="0"/>
              <a:t>, and inhabit ecosystems across the globe, from the Arctic to the Antarctic. Extant birds range in size from the 5 cm (2 in) Bee Hummingbird to the 2.75 m (9 </a:t>
            </a:r>
            <a:r>
              <a:rPr lang="en-US" sz="1600" dirty="0" err="1"/>
              <a:t>ft</a:t>
            </a:r>
            <a:r>
              <a:rPr lang="en-US" sz="1600" dirty="0"/>
              <a:t>) Ostrich. The fossil record indicates that birds emerged within </a:t>
            </a:r>
            <a:r>
              <a:rPr lang="en-US" sz="1600" dirty="0" err="1"/>
              <a:t>theropod</a:t>
            </a:r>
            <a:r>
              <a:rPr lang="en-US" sz="1600" dirty="0"/>
              <a:t> dinosaurs during the Jurassic period, around 150 million years ago. Paleontologists regard birds as the only clade of dinosaurs to have survived the Cretaceous–</a:t>
            </a:r>
            <a:r>
              <a:rPr lang="en-US" sz="1600" dirty="0" err="1"/>
              <a:t>Paleogene</a:t>
            </a:r>
            <a:r>
              <a:rPr lang="en-US" sz="1600" dirty="0"/>
              <a:t> extinction event 66 million years ago.</a:t>
            </a:r>
          </a:p>
          <a:p>
            <a:endParaRPr lang="en-US" sz="1600" dirty="0"/>
          </a:p>
          <a:p>
            <a:r>
              <a:rPr lang="en-US" sz="1600" dirty="0"/>
              <a:t>Modern birds are </a:t>
            </a:r>
            <a:r>
              <a:rPr lang="en-US" sz="1600" dirty="0" err="1"/>
              <a:t>characterised</a:t>
            </a:r>
            <a:r>
              <a:rPr lang="en-US" sz="1600" dirty="0"/>
              <a:t> by feathers, a beak with no teeth, the laying of hard-shelled eggs, a high metabolic rate, a four-chambered heart, and a lightweight but strong skeleton. All living species of birds have wings; the most recent species without wings was the moa, which is generally considered to have become extinct in the 16th century. Wings are evolved forelimbs, and </a:t>
            </a:r>
            <a:r>
              <a:rPr lang="en-US" sz="1600" b="1" dirty="0"/>
              <a:t>most bird species can fly</a:t>
            </a:r>
            <a:r>
              <a:rPr lang="en-US" sz="1600" dirty="0"/>
              <a:t>. Flightless birds include ratites, penguins, and a number of diverse endemic island species. Birds also have unique digestive and respiratory systems that are highly adapted for flight. Some birds, especially </a:t>
            </a:r>
            <a:r>
              <a:rPr lang="en-US" sz="1600" dirty="0" err="1"/>
              <a:t>corvids</a:t>
            </a:r>
            <a:r>
              <a:rPr lang="en-US" sz="1600" dirty="0"/>
              <a:t> and parrots, are among the most intelligent animal species; a number of bird species have been observed manufacturing and using tools, and many social species exhibit cultural transmission of knowledge across generations.</a:t>
            </a:r>
          </a:p>
          <a:p>
            <a:endParaRPr lang="en-US" sz="16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1626" y="296897"/>
            <a:ext cx="895607" cy="1134436"/>
          </a:xfrm>
          <a:prstGeom prst="rect">
            <a:avLst/>
          </a:prstGeom>
        </p:spPr>
      </p:pic>
      <p:sp>
        <p:nvSpPr>
          <p:cNvPr id="8" name="Title 1"/>
          <p:cNvSpPr txBox="1">
            <a:spLocks/>
          </p:cNvSpPr>
          <p:nvPr/>
        </p:nvSpPr>
        <p:spPr>
          <a:xfrm>
            <a:off x="274320" y="296897"/>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mtClean="0"/>
              <a:t>Does a bird fly?</a:t>
            </a:r>
            <a:endParaRPr lang="en-US"/>
          </a:p>
        </p:txBody>
      </p:sp>
    </p:spTree>
    <p:extLst>
      <p:ext uri="{BB962C8B-B14F-4D97-AF65-F5344CB8AC3E}">
        <p14:creationId xmlns:p14="http://schemas.microsoft.com/office/powerpoint/2010/main" val="1394970932"/>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nvPr>
        </p:nvGraphicFramePr>
        <p:xfrm>
          <a:off x="1706479" y="1336084"/>
          <a:ext cx="8822458" cy="493008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US" dirty="0" smtClean="0"/>
              <a:t>Web search</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4358" y="5691798"/>
            <a:ext cx="1079708" cy="770861"/>
          </a:xfrm>
          <a:prstGeom prst="rect">
            <a:avLst/>
          </a:prstGeom>
        </p:spPr>
      </p:pic>
      <p:graphicFrame>
        <p:nvGraphicFramePr>
          <p:cNvPr id="9" name="Chart 8"/>
          <p:cNvGraphicFramePr>
            <a:graphicFrameLocks/>
          </p:cNvGraphicFramePr>
          <p:nvPr>
            <p:extLst/>
          </p:nvPr>
        </p:nvGraphicFramePr>
        <p:xfrm>
          <a:off x="6218237" y="2486434"/>
          <a:ext cx="4876738" cy="307953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22379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en-US" dirty="0" smtClean="0"/>
              <a:t>Larry Zitnick</a:t>
            </a:r>
          </a:p>
          <a:p>
            <a:r>
              <a:rPr lang="en-US" dirty="0" smtClean="0"/>
              <a:t>Senior Researcher</a:t>
            </a:r>
          </a:p>
          <a:p>
            <a:r>
              <a:rPr lang="en-US" dirty="0" smtClean="0"/>
              <a:t>Microsoft Research</a:t>
            </a:r>
            <a:endParaRPr lang="en-US" dirty="0"/>
          </a:p>
        </p:txBody>
      </p:sp>
      <p:sp>
        <p:nvSpPr>
          <p:cNvPr id="4" name="Title 3"/>
          <p:cNvSpPr>
            <a:spLocks noGrp="1"/>
          </p:cNvSpPr>
          <p:nvPr>
            <p:ph type="title"/>
          </p:nvPr>
        </p:nvSpPr>
        <p:spPr/>
        <p:txBody>
          <a:bodyPr/>
          <a:lstStyle/>
          <a:p>
            <a:r>
              <a:rPr lang="en-US" dirty="0" smtClean="0"/>
              <a:t>Finding Common Sense</a:t>
            </a:r>
            <a:endParaRPr lang="en-US" dirty="0"/>
          </a:p>
        </p:txBody>
      </p:sp>
    </p:spTree>
    <p:extLst>
      <p:ext uri="{BB962C8B-B14F-4D97-AF65-F5344CB8AC3E}">
        <p14:creationId xmlns:p14="http://schemas.microsoft.com/office/powerpoint/2010/main" val="241791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Cyc</a:t>
            </a:r>
            <a:endParaRPr lang="en-US" dirty="0"/>
          </a:p>
        </p:txBody>
      </p:sp>
      <p:sp>
        <p:nvSpPr>
          <p:cNvPr id="3" name="Content Placeholder 2"/>
          <p:cNvSpPr>
            <a:spLocks noGrp="1"/>
          </p:cNvSpPr>
          <p:nvPr>
            <p:ph idx="4294967295"/>
          </p:nvPr>
        </p:nvSpPr>
        <p:spPr>
          <a:xfrm>
            <a:off x="1894685" y="2016384"/>
            <a:ext cx="8043704" cy="4437962"/>
          </a:xfrm>
          <a:prstGeom prst="rect">
            <a:avLst/>
          </a:prstGeom>
        </p:spPr>
        <p:txBody>
          <a:bodyPr/>
          <a:lstStyle/>
          <a:p>
            <a:r>
              <a:rPr lang="en-US" sz="3200" dirty="0" smtClean="0"/>
              <a:t>Started in 1984, Doug </a:t>
            </a:r>
            <a:r>
              <a:rPr lang="en-US" sz="3200" dirty="0" err="1" smtClean="0"/>
              <a:t>Lenat</a:t>
            </a:r>
            <a:endParaRPr lang="en-US" sz="3200" dirty="0" smtClean="0"/>
          </a:p>
          <a:p>
            <a:r>
              <a:rPr lang="en-US" sz="3200" dirty="0" smtClean="0"/>
              <a:t>7 million assertions (common sense knowledge)</a:t>
            </a:r>
          </a:p>
          <a:p>
            <a:r>
              <a:rPr lang="en-US" sz="3200" dirty="0" smtClean="0"/>
              <a:t>Both manually and automatically added</a:t>
            </a:r>
          </a:p>
          <a:p>
            <a:pPr marL="0" indent="0">
              <a:buNone/>
            </a:pPr>
            <a:endParaRPr lang="en-US" sz="3200" dirty="0" smtClean="0"/>
          </a:p>
          <a:p>
            <a:pPr marL="0" indent="0">
              <a:buNone/>
            </a:pPr>
            <a:r>
              <a:rPr lang="en-US" sz="3200" dirty="0" smtClean="0"/>
              <a:t>	(#$</a:t>
            </a:r>
            <a:r>
              <a:rPr lang="en-US" sz="3200" dirty="0" err="1" smtClean="0"/>
              <a:t>isa</a:t>
            </a:r>
            <a:r>
              <a:rPr lang="en-US" sz="3200" dirty="0" smtClean="0"/>
              <a:t> #$Bird #$</a:t>
            </a:r>
            <a:r>
              <a:rPr lang="en-US" sz="3200" dirty="0" err="1" smtClean="0"/>
              <a:t>FlyingAnimal</a:t>
            </a:r>
            <a:r>
              <a:rPr lang="en-US" sz="3200" dirty="0" smtClean="0"/>
              <a:t>)</a:t>
            </a:r>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263" y="5534366"/>
            <a:ext cx="4958304" cy="112220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8529" y="95356"/>
            <a:ext cx="3497263" cy="1719487"/>
          </a:xfrm>
          <a:prstGeom prst="rect">
            <a:avLst/>
          </a:prstGeom>
        </p:spPr>
      </p:pic>
    </p:spTree>
    <p:extLst>
      <p:ext uri="{BB962C8B-B14F-4D97-AF65-F5344CB8AC3E}">
        <p14:creationId xmlns:p14="http://schemas.microsoft.com/office/powerpoint/2010/main" val="414754890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1767" b="11767"/>
          <a:stretch/>
        </p:blipFill>
        <p:spPr>
          <a:xfrm>
            <a:off x="0" y="-68858"/>
            <a:ext cx="12436475" cy="7132242"/>
          </a:xfrm>
          <a:prstGeom prst="rect">
            <a:avLst/>
          </a:prstGeom>
        </p:spPr>
      </p:pic>
      <p:sp>
        <p:nvSpPr>
          <p:cNvPr id="4" name="TextBox 3"/>
          <p:cNvSpPr txBox="1"/>
          <p:nvPr/>
        </p:nvSpPr>
        <p:spPr>
          <a:xfrm>
            <a:off x="366141" y="388336"/>
            <a:ext cx="6945806" cy="769441"/>
          </a:xfrm>
          <a:prstGeom prst="rect">
            <a:avLst/>
          </a:prstGeom>
          <a:noFill/>
          <a:effectLst>
            <a:outerShdw blurRad="50800" dist="12700" dir="2700000" algn="tl" rotWithShape="0">
              <a:schemeClr val="bg1">
                <a:alpha val="40000"/>
              </a:schemeClr>
            </a:outerShdw>
          </a:effectLst>
        </p:spPr>
        <p:txBody>
          <a:bodyPr wrap="square" rtlCol="0">
            <a:spAutoFit/>
          </a:bodyPr>
          <a:lstStyle/>
          <a:p>
            <a:r>
              <a:rPr lang="en-US" sz="4400" dirty="0">
                <a:solidFill>
                  <a:schemeClr val="tx1">
                    <a:lumMod val="50000"/>
                  </a:schemeClr>
                </a:solidFill>
                <a:latin typeface="Segoe UI Semilight" panose="020B0402040204020203" pitchFamily="34" charset="0"/>
                <a:cs typeface="Segoe UI Semilight" panose="020B0402040204020203" pitchFamily="34" charset="0"/>
              </a:rPr>
              <a:t>How do we know birds fly?</a:t>
            </a:r>
          </a:p>
        </p:txBody>
      </p:sp>
    </p:spTree>
    <p:extLst>
      <p:ext uri="{BB962C8B-B14F-4D97-AF65-F5344CB8AC3E}">
        <p14:creationId xmlns:p14="http://schemas.microsoft.com/office/powerpoint/2010/main" val="2145868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4543" y="816612"/>
            <a:ext cx="2778794" cy="185404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926433" y="2948628"/>
            <a:ext cx="2688775" cy="310243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5204" y="2987529"/>
            <a:ext cx="1998677" cy="342568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214" y="434843"/>
            <a:ext cx="4355487" cy="2235817"/>
          </a:xfrm>
          <a:prstGeom prst="rect">
            <a:avLst/>
          </a:prstGeom>
        </p:spPr>
      </p:pic>
    </p:spTree>
    <p:extLst>
      <p:ext uri="{BB962C8B-B14F-4D97-AF65-F5344CB8AC3E}">
        <p14:creationId xmlns:p14="http://schemas.microsoft.com/office/powerpoint/2010/main" val="3588812059"/>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papers\10BmvcFast\other\resImages\ChnFtrs-disp\set00\V000\I00209.jpg"/>
          <p:cNvPicPr>
            <a:picLocks noChangeAspect="1" noChangeArrowheads="1"/>
          </p:cNvPicPr>
          <p:nvPr/>
        </p:nvPicPr>
        <p:blipFill rotWithShape="1">
          <a:blip r:embed="rId2">
            <a:extLst>
              <a:ext uri="{28A0092B-C50C-407E-A947-70E740481C1C}">
                <a14:useLocalDpi xmlns:a14="http://schemas.microsoft.com/office/drawing/2010/main" val="0"/>
              </a:ext>
            </a:extLst>
          </a:blip>
          <a:srcRect t="7843" b="15691"/>
          <a:stretch/>
        </p:blipFill>
        <p:spPr bwMode="auto">
          <a:xfrm>
            <a:off x="0" y="-68858"/>
            <a:ext cx="12436475" cy="713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510041" y="6644195"/>
            <a:ext cx="2797810" cy="369332"/>
          </a:xfrm>
          <a:prstGeom prst="rect">
            <a:avLst/>
          </a:prstGeom>
          <a:noFill/>
        </p:spPr>
        <p:txBody>
          <a:bodyPr wrap="square" rtlCol="0">
            <a:spAutoFit/>
          </a:bodyPr>
          <a:lstStyle/>
          <a:p>
            <a:pPr algn="ctr"/>
            <a:r>
              <a:rPr lang="en-US" b="1" dirty="0">
                <a:solidFill>
                  <a:schemeClr val="tx1">
                    <a:lumMod val="50000"/>
                  </a:schemeClr>
                </a:solidFill>
              </a:rPr>
              <a:t>Dollar et al., BMVC 2009</a:t>
            </a:r>
          </a:p>
        </p:txBody>
      </p:sp>
      <p:sp>
        <p:nvSpPr>
          <p:cNvPr id="2" name="TextBox 1"/>
          <p:cNvSpPr txBox="1"/>
          <p:nvPr/>
        </p:nvSpPr>
        <p:spPr>
          <a:xfrm>
            <a:off x="91824" y="114019"/>
            <a:ext cx="4754828" cy="769441"/>
          </a:xfrm>
          <a:prstGeom prst="rect">
            <a:avLst/>
          </a:prstGeom>
          <a:noFill/>
        </p:spPr>
        <p:txBody>
          <a:bodyPr wrap="square" rtlCol="0">
            <a:spAutoFit/>
          </a:bodyPr>
          <a:lstStyle/>
          <a:p>
            <a:r>
              <a:rPr lang="en-US" sz="4400" dirty="0">
                <a:latin typeface="+mj-lt"/>
              </a:rPr>
              <a:t>Person detections</a:t>
            </a:r>
          </a:p>
        </p:txBody>
      </p:sp>
    </p:spTree>
    <p:extLst>
      <p:ext uri="{BB962C8B-B14F-4D97-AF65-F5344CB8AC3E}">
        <p14:creationId xmlns:p14="http://schemas.microsoft.com/office/powerpoint/2010/main" val="14755222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1418157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03482" y="296897"/>
            <a:ext cx="8168550" cy="6126413"/>
          </a:xfrm>
          <a:prstGeom prst="rect">
            <a:avLst/>
          </a:prstGeom>
        </p:spPr>
      </p:pic>
      <p:sp>
        <p:nvSpPr>
          <p:cNvPr id="5" name="TextBox 4"/>
          <p:cNvSpPr txBox="1"/>
          <p:nvPr/>
        </p:nvSpPr>
        <p:spPr>
          <a:xfrm>
            <a:off x="5578164" y="5966115"/>
            <a:ext cx="4861846" cy="369332"/>
          </a:xfrm>
          <a:prstGeom prst="rect">
            <a:avLst/>
          </a:prstGeom>
          <a:noFill/>
        </p:spPr>
        <p:txBody>
          <a:bodyPr wrap="square" rtlCol="0">
            <a:spAutoFit/>
          </a:bodyPr>
          <a:lstStyle/>
          <a:p>
            <a:r>
              <a:rPr lang="en-US" dirty="0" smtClean="0">
                <a:solidFill>
                  <a:schemeClr val="tx1">
                    <a:lumMod val="50000"/>
                  </a:schemeClr>
                </a:solidFill>
              </a:rPr>
              <a:t>Apparent Behavior, </a:t>
            </a:r>
            <a:r>
              <a:rPr lang="en-US" dirty="0" err="1" smtClean="0">
                <a:solidFill>
                  <a:schemeClr val="tx1">
                    <a:lumMod val="50000"/>
                  </a:schemeClr>
                </a:solidFill>
              </a:rPr>
              <a:t>Heider</a:t>
            </a:r>
            <a:r>
              <a:rPr lang="en-US" dirty="0" smtClean="0">
                <a:solidFill>
                  <a:schemeClr val="tx1">
                    <a:lumMod val="50000"/>
                  </a:schemeClr>
                </a:solidFill>
              </a:rPr>
              <a:t> and </a:t>
            </a:r>
            <a:r>
              <a:rPr lang="en-US" dirty="0" err="1" smtClean="0">
                <a:solidFill>
                  <a:schemeClr val="tx1">
                    <a:lumMod val="50000"/>
                  </a:schemeClr>
                </a:solidFill>
              </a:rPr>
              <a:t>Simmel</a:t>
            </a:r>
            <a:r>
              <a:rPr lang="en-US" dirty="0" smtClean="0">
                <a:solidFill>
                  <a:schemeClr val="tx1">
                    <a:lumMod val="50000"/>
                  </a:schemeClr>
                </a:solidFill>
              </a:rPr>
              <a:t>, 1944</a:t>
            </a:r>
            <a:endParaRPr lang="en-US" dirty="0">
              <a:solidFill>
                <a:schemeClr val="tx1">
                  <a:lumMod val="50000"/>
                </a:schemeClr>
              </a:solidFill>
            </a:endParaRPr>
          </a:p>
        </p:txBody>
      </p:sp>
    </p:spTree>
    <p:extLst>
      <p:ext uri="{BB962C8B-B14F-4D97-AF65-F5344CB8AC3E}">
        <p14:creationId xmlns:p14="http://schemas.microsoft.com/office/powerpoint/2010/main" val="1335881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 t="16665" r="3" b="7849"/>
          <a:stretch/>
        </p:blipFill>
        <p:spPr>
          <a:xfrm>
            <a:off x="0" y="-37518"/>
            <a:ext cx="12436475" cy="7040803"/>
          </a:xfrm>
          <a:prstGeom prst="rect">
            <a:avLst/>
          </a:prstGeom>
        </p:spPr>
      </p:pic>
    </p:spTree>
    <p:extLst>
      <p:ext uri="{BB962C8B-B14F-4D97-AF65-F5344CB8AC3E}">
        <p14:creationId xmlns:p14="http://schemas.microsoft.com/office/powerpoint/2010/main" val="4249382999"/>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39660" y="4677959"/>
            <a:ext cx="1318450" cy="542399"/>
          </a:xfrm>
          <a:prstGeom prst="rect">
            <a:avLst/>
          </a:prstGeom>
          <a:noFill/>
        </p:spPr>
        <p:txBody>
          <a:bodyPr wrap="square" rtlCol="0">
            <a:spAutoFit/>
          </a:bodyPr>
          <a:lstStyle/>
          <a:p>
            <a:r>
              <a:rPr lang="en-US" sz="2856" dirty="0"/>
              <a:t>Jenny</a:t>
            </a:r>
          </a:p>
        </p:txBody>
      </p:sp>
      <p:sp>
        <p:nvSpPr>
          <p:cNvPr id="64" name="TextBox 63"/>
          <p:cNvSpPr txBox="1"/>
          <p:nvPr/>
        </p:nvSpPr>
        <p:spPr>
          <a:xfrm>
            <a:off x="6602781" y="4677959"/>
            <a:ext cx="1003076" cy="542399"/>
          </a:xfrm>
          <a:prstGeom prst="rect">
            <a:avLst/>
          </a:prstGeom>
          <a:noFill/>
        </p:spPr>
        <p:txBody>
          <a:bodyPr wrap="square" rtlCol="0">
            <a:spAutoFit/>
          </a:bodyPr>
          <a:lstStyle/>
          <a:p>
            <a:r>
              <a:rPr lang="en-US" sz="2856" dirty="0"/>
              <a:t>Mike</a:t>
            </a:r>
          </a:p>
        </p:txBody>
      </p:sp>
      <p:pic>
        <p:nvPicPr>
          <p:cNvPr id="4" name="Picture 2" descr="C:\data\Clipart\JG Icons\Clipart\hb0_6_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2385" y="1596081"/>
            <a:ext cx="1776071" cy="29873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data\Clipart\JG Icons\Clipart\hb1_6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0876" y="1577043"/>
            <a:ext cx="2118046" cy="2972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42841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Picture 22" descr="\\research\root\web\external\en-us\UM\People\larryz\clipart\t_13.png"/>
          <p:cNvPicPr>
            <a:picLocks noChangeAspect="1" noChangeArrowheads="1"/>
          </p:cNvPicPr>
          <p:nvPr/>
        </p:nvPicPr>
        <p:blipFill rotWithShape="1">
          <a:blip r:embed="rId2">
            <a:extLst>
              <a:ext uri="{28A0092B-C50C-407E-A947-70E740481C1C}">
                <a14:useLocalDpi xmlns:a14="http://schemas.microsoft.com/office/drawing/2010/main" val="0"/>
              </a:ext>
            </a:extLst>
          </a:blip>
          <a:srcRect l="73220" r="16117" b="50000"/>
          <a:stretch/>
        </p:blipFill>
        <p:spPr bwMode="auto">
          <a:xfrm>
            <a:off x="6652815" y="216608"/>
            <a:ext cx="1094073" cy="97603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research\root\web\external\en-us\UM\People\larryz\clipart\t_0.png"/>
          <p:cNvPicPr>
            <a:picLocks noChangeAspect="1" noChangeArrowheads="1"/>
          </p:cNvPicPr>
          <p:nvPr/>
        </p:nvPicPr>
        <p:blipFill rotWithShape="1">
          <a:blip r:embed="rId3">
            <a:extLst>
              <a:ext uri="{28A0092B-C50C-407E-A947-70E740481C1C}">
                <a14:useLocalDpi xmlns:a14="http://schemas.microsoft.com/office/drawing/2010/main" val="0"/>
              </a:ext>
            </a:extLst>
          </a:blip>
          <a:srcRect l="86401" r="4721"/>
          <a:stretch/>
        </p:blipFill>
        <p:spPr bwMode="auto">
          <a:xfrm>
            <a:off x="6821048" y="1817471"/>
            <a:ext cx="462961" cy="7195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earch\root\web\external\en-us\UM\People\larryz\clipart\t_1.png"/>
          <p:cNvPicPr>
            <a:picLocks noChangeAspect="1" noChangeArrowheads="1"/>
          </p:cNvPicPr>
          <p:nvPr/>
        </p:nvPicPr>
        <p:blipFill rotWithShape="1">
          <a:blip r:embed="rId4">
            <a:extLst>
              <a:ext uri="{28A0092B-C50C-407E-A947-70E740481C1C}">
                <a14:useLocalDpi xmlns:a14="http://schemas.microsoft.com/office/drawing/2010/main" val="0"/>
              </a:ext>
            </a:extLst>
          </a:blip>
          <a:srcRect r="81911"/>
          <a:stretch/>
        </p:blipFill>
        <p:spPr bwMode="auto">
          <a:xfrm>
            <a:off x="6148906" y="1311393"/>
            <a:ext cx="272317" cy="498531"/>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research\root\web\external\en-us\UM\People\larryz\clipart\t_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1566"/>
          <a:stretch/>
        </p:blipFill>
        <p:spPr bwMode="auto">
          <a:xfrm>
            <a:off x="4804413" y="2044044"/>
            <a:ext cx="363436" cy="38863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earch\root\web\external\en-us\UM\People\larryz\clipart\t_3.png"/>
          <p:cNvPicPr>
            <a:picLocks noChangeAspect="1" noChangeArrowheads="1"/>
          </p:cNvPicPr>
          <p:nvPr/>
        </p:nvPicPr>
        <p:blipFill rotWithShape="1">
          <a:blip r:embed="rId6">
            <a:extLst>
              <a:ext uri="{28A0092B-C50C-407E-A947-70E740481C1C}">
                <a14:useLocalDpi xmlns:a14="http://schemas.microsoft.com/office/drawing/2010/main" val="0"/>
              </a:ext>
            </a:extLst>
          </a:blip>
          <a:srcRect r="82474" b="22255"/>
          <a:stretch/>
        </p:blipFill>
        <p:spPr bwMode="auto">
          <a:xfrm>
            <a:off x="6110836" y="2177225"/>
            <a:ext cx="475507" cy="513639"/>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research\root\web\external\en-us\UM\People\larryz\clipart\t_4.png"/>
          <p:cNvPicPr>
            <a:picLocks noChangeAspect="1" noChangeArrowheads="1"/>
          </p:cNvPicPr>
          <p:nvPr/>
        </p:nvPicPr>
        <p:blipFill rotWithShape="1">
          <a:blip r:embed="rId7">
            <a:extLst>
              <a:ext uri="{28A0092B-C50C-407E-A947-70E740481C1C}">
                <a14:useLocalDpi xmlns:a14="http://schemas.microsoft.com/office/drawing/2010/main" val="0"/>
              </a:ext>
            </a:extLst>
          </a:blip>
          <a:srcRect r="82288" b="19965"/>
          <a:stretch/>
        </p:blipFill>
        <p:spPr bwMode="auto">
          <a:xfrm>
            <a:off x="5491158" y="2292536"/>
            <a:ext cx="460036" cy="46446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search\root\web\external\en-us\UM\People\larryz\clipart\t_5.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4762"/>
          <a:stretch/>
        </p:blipFill>
        <p:spPr bwMode="auto">
          <a:xfrm>
            <a:off x="5515381" y="1690060"/>
            <a:ext cx="324954" cy="353984"/>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research\root\web\external\en-us\UM\People\larryz\clipart\t_6.png"/>
          <p:cNvPicPr>
            <a:picLocks noChangeAspect="1" noChangeArrowheads="1"/>
          </p:cNvPicPr>
          <p:nvPr/>
        </p:nvPicPr>
        <p:blipFill rotWithShape="1">
          <a:blip r:embed="rId9">
            <a:extLst>
              <a:ext uri="{28A0092B-C50C-407E-A947-70E740481C1C}">
                <a14:useLocalDpi xmlns:a14="http://schemas.microsoft.com/office/drawing/2010/main" val="0"/>
              </a:ext>
            </a:extLst>
          </a:blip>
          <a:srcRect r="81806"/>
          <a:stretch/>
        </p:blipFill>
        <p:spPr bwMode="auto">
          <a:xfrm>
            <a:off x="6503391" y="1737950"/>
            <a:ext cx="411512" cy="3855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esearch\root\web\external\en-us\UM\People\larryz\clipart\t_7.png"/>
          <p:cNvPicPr>
            <a:picLocks noChangeAspect="1" noChangeArrowheads="1"/>
          </p:cNvPicPr>
          <p:nvPr/>
        </p:nvPicPr>
        <p:blipFill rotWithShape="1">
          <a:blip r:embed="rId10">
            <a:extLst>
              <a:ext uri="{28A0092B-C50C-407E-A947-70E740481C1C}">
                <a14:useLocalDpi xmlns:a14="http://schemas.microsoft.com/office/drawing/2010/main" val="0"/>
              </a:ext>
            </a:extLst>
          </a:blip>
          <a:srcRect r="82308"/>
          <a:stretch/>
        </p:blipFill>
        <p:spPr bwMode="auto">
          <a:xfrm>
            <a:off x="6669358" y="2625455"/>
            <a:ext cx="506996" cy="316556"/>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research\root\web\external\en-us\UM\People\larryz\clipart\t_8.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79676"/>
          <a:stretch/>
        </p:blipFill>
        <p:spPr bwMode="auto">
          <a:xfrm>
            <a:off x="5911500" y="757453"/>
            <a:ext cx="237406" cy="60440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search\root\web\external\en-us\UM\People\larryz\clipart\t_9.png"/>
          <p:cNvPicPr>
            <a:picLocks noChangeAspect="1" noChangeArrowheads="1"/>
          </p:cNvPicPr>
          <p:nvPr/>
        </p:nvPicPr>
        <p:blipFill rotWithShape="1">
          <a:blip r:embed="rId12">
            <a:extLst>
              <a:ext uri="{28A0092B-C50C-407E-A947-70E740481C1C}">
                <a14:useLocalDpi xmlns:a14="http://schemas.microsoft.com/office/drawing/2010/main" val="0"/>
              </a:ext>
            </a:extLst>
          </a:blip>
          <a:srcRect l="42755" r="42755" b="30465"/>
          <a:stretch/>
        </p:blipFill>
        <p:spPr bwMode="auto">
          <a:xfrm>
            <a:off x="7056453" y="890015"/>
            <a:ext cx="455111" cy="1036363"/>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research\root\web\external\en-us\UM\People\larryz\clipart\t_10.png"/>
          <p:cNvPicPr>
            <a:picLocks noChangeAspect="1" noChangeArrowheads="1"/>
          </p:cNvPicPr>
          <p:nvPr/>
        </p:nvPicPr>
        <p:blipFill rotWithShape="1">
          <a:blip r:embed="rId13">
            <a:extLst>
              <a:ext uri="{28A0092B-C50C-407E-A947-70E740481C1C}">
                <a14:useLocalDpi xmlns:a14="http://schemas.microsoft.com/office/drawing/2010/main" val="0"/>
              </a:ext>
            </a:extLst>
          </a:blip>
          <a:srcRect r="82655"/>
          <a:stretch/>
        </p:blipFill>
        <p:spPr bwMode="auto">
          <a:xfrm>
            <a:off x="5255113" y="1100451"/>
            <a:ext cx="374184" cy="52281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research\root\web\external\en-us\UM\People\larryz\clipart\t_11.png"/>
          <p:cNvPicPr>
            <a:picLocks noChangeAspect="1" noChangeArrowheads="1"/>
          </p:cNvPicPr>
          <p:nvPr/>
        </p:nvPicPr>
        <p:blipFill rotWithShape="1">
          <a:blip r:embed="rId14">
            <a:extLst>
              <a:ext uri="{28A0092B-C50C-407E-A947-70E740481C1C}">
                <a14:useLocalDpi xmlns:a14="http://schemas.microsoft.com/office/drawing/2010/main" val="0"/>
              </a:ext>
            </a:extLst>
          </a:blip>
          <a:srcRect l="17771" r="64459" b="19894"/>
          <a:stretch/>
        </p:blipFill>
        <p:spPr bwMode="auto">
          <a:xfrm>
            <a:off x="5697993" y="120848"/>
            <a:ext cx="322056" cy="625994"/>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research\root\web\external\en-us\UM\People\larryz\clipart\t_12.png"/>
          <p:cNvPicPr>
            <a:picLocks noChangeAspect="1" noChangeArrowheads="1"/>
          </p:cNvPicPr>
          <p:nvPr/>
        </p:nvPicPr>
        <p:blipFill rotWithShape="1">
          <a:blip r:embed="rId15">
            <a:extLst>
              <a:ext uri="{28A0092B-C50C-407E-A947-70E740481C1C}">
                <a14:useLocalDpi xmlns:a14="http://schemas.microsoft.com/office/drawing/2010/main" val="0"/>
              </a:ext>
            </a:extLst>
          </a:blip>
          <a:srcRect r="86362"/>
          <a:stretch/>
        </p:blipFill>
        <p:spPr bwMode="auto">
          <a:xfrm>
            <a:off x="6340350" y="312043"/>
            <a:ext cx="421609" cy="668114"/>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research\root\web\external\en-us\UM\People\larryz\clipart\t_14.pn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80357"/>
          <a:stretch/>
        </p:blipFill>
        <p:spPr bwMode="auto">
          <a:xfrm>
            <a:off x="4523000" y="1381780"/>
            <a:ext cx="314547" cy="43648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research\root\web\external\en-us\UM\People\larryz\clipart\a_0.pn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r="78527"/>
          <a:stretch/>
        </p:blipFill>
        <p:spPr bwMode="auto">
          <a:xfrm>
            <a:off x="1860335" y="3532537"/>
            <a:ext cx="1340393" cy="1891013"/>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research\root\web\external\en-us\UM\People\larryz\clipart\a_1.png"/>
          <p:cNvPicPr>
            <a:picLocks noChangeAspect="1" noChangeArrowheads="1"/>
          </p:cNvPicPr>
          <p:nvPr/>
        </p:nvPicPr>
        <p:blipFill rotWithShape="1">
          <a:blip r:embed="rId18">
            <a:extLst>
              <a:ext uri="{28A0092B-C50C-407E-A947-70E740481C1C}">
                <a14:useLocalDpi xmlns:a14="http://schemas.microsoft.com/office/drawing/2010/main" val="0"/>
              </a:ext>
            </a:extLst>
          </a:blip>
          <a:srcRect r="81172"/>
          <a:stretch/>
        </p:blipFill>
        <p:spPr bwMode="auto">
          <a:xfrm>
            <a:off x="4433799" y="4192352"/>
            <a:ext cx="702487" cy="106290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esearch\root\web\external\en-us\UM\People\larryz\clipart\a_2.png"/>
          <p:cNvPicPr>
            <a:picLocks noChangeAspect="1" noChangeArrowheads="1"/>
          </p:cNvPicPr>
          <p:nvPr/>
        </p:nvPicPr>
        <p:blipFill rotWithShape="1">
          <a:blip r:embed="rId19">
            <a:extLst>
              <a:ext uri="{28A0092B-C50C-407E-A947-70E740481C1C}">
                <a14:useLocalDpi xmlns:a14="http://schemas.microsoft.com/office/drawing/2010/main" val="0"/>
              </a:ext>
            </a:extLst>
          </a:blip>
          <a:srcRect l="20152" r="59680" b="182"/>
          <a:stretch/>
        </p:blipFill>
        <p:spPr bwMode="auto">
          <a:xfrm>
            <a:off x="4222509" y="5444720"/>
            <a:ext cx="1084710" cy="937710"/>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research\root\web\external\en-us\UM\People\larryz\clipart\a_3.png"/>
          <p:cNvPicPr>
            <a:picLocks noChangeAspect="1" noChangeArrowheads="1"/>
          </p:cNvPicPr>
          <p:nvPr/>
        </p:nvPicPr>
        <p:blipFill rotWithShape="1">
          <a:blip r:embed="rId20">
            <a:extLst>
              <a:ext uri="{28A0092B-C50C-407E-A947-70E740481C1C}">
                <a14:useLocalDpi xmlns:a14="http://schemas.microsoft.com/office/drawing/2010/main" val="0"/>
              </a:ext>
            </a:extLst>
          </a:blip>
          <a:srcRect r="81627"/>
          <a:stretch/>
        </p:blipFill>
        <p:spPr bwMode="auto">
          <a:xfrm>
            <a:off x="3030665" y="5315754"/>
            <a:ext cx="911698" cy="105192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research\root\web\external\en-us\UM\People\larryz\clipart\a_4.png"/>
          <p:cNvPicPr>
            <a:picLocks noChangeAspect="1" noChangeArrowheads="1"/>
          </p:cNvPicPr>
          <p:nvPr/>
        </p:nvPicPr>
        <p:blipFill rotWithShape="1">
          <a:blip r:embed="rId21">
            <a:extLst>
              <a:ext uri="{28A0092B-C50C-407E-A947-70E740481C1C}">
                <a14:useLocalDpi xmlns:a14="http://schemas.microsoft.com/office/drawing/2010/main" val="0"/>
              </a:ext>
            </a:extLst>
          </a:blip>
          <a:srcRect r="81938"/>
          <a:stretch/>
        </p:blipFill>
        <p:spPr bwMode="auto">
          <a:xfrm>
            <a:off x="2185940" y="5685315"/>
            <a:ext cx="475951" cy="885766"/>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research\root\web\external\en-us\UM\People\larryz\clipart\a_5.png"/>
          <p:cNvPicPr>
            <a:picLocks noChangeAspect="1" noChangeArrowheads="1"/>
          </p:cNvPicPr>
          <p:nvPr/>
        </p:nvPicPr>
        <p:blipFill rotWithShape="1">
          <a:blip r:embed="rId22">
            <a:extLst>
              <a:ext uri="{28A0092B-C50C-407E-A947-70E740481C1C}">
                <a14:useLocalDpi xmlns:a14="http://schemas.microsoft.com/office/drawing/2010/main" val="0"/>
              </a:ext>
            </a:extLst>
          </a:blip>
          <a:srcRect r="80133"/>
          <a:stretch/>
        </p:blipFill>
        <p:spPr bwMode="auto">
          <a:xfrm>
            <a:off x="3155395" y="4149583"/>
            <a:ext cx="921726" cy="70832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research\root\web\external\en-us\UM\People\larryz\clipart\c_0.png"/>
          <p:cNvPicPr>
            <a:picLocks noChangeAspect="1" noChangeArrowheads="1"/>
          </p:cNvPicPr>
          <p:nvPr/>
        </p:nvPicPr>
        <p:blipFill rotWithShape="1">
          <a:blip r:embed="rId23">
            <a:extLst>
              <a:ext uri="{28A0092B-C50C-407E-A947-70E740481C1C}">
                <a14:useLocalDpi xmlns:a14="http://schemas.microsoft.com/office/drawing/2010/main" val="0"/>
              </a:ext>
            </a:extLst>
          </a:blip>
          <a:srcRect r="81226"/>
          <a:stretch/>
        </p:blipFill>
        <p:spPr bwMode="auto">
          <a:xfrm>
            <a:off x="7263830" y="4228914"/>
            <a:ext cx="603777" cy="361291"/>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research\root\web\external\en-us\UM\People\larryz\clipart\c_1.png"/>
          <p:cNvPicPr>
            <a:picLocks noChangeAspect="1" noChangeArrowheads="1"/>
          </p:cNvPicPr>
          <p:nvPr/>
        </p:nvPicPr>
        <p:blipFill rotWithShape="1">
          <a:blip r:embed="rId24">
            <a:extLst>
              <a:ext uri="{28A0092B-C50C-407E-A947-70E740481C1C}">
                <a14:useLocalDpi xmlns:a14="http://schemas.microsoft.com/office/drawing/2010/main" val="0"/>
              </a:ext>
            </a:extLst>
          </a:blip>
          <a:srcRect r="81508"/>
          <a:stretch/>
        </p:blipFill>
        <p:spPr bwMode="auto">
          <a:xfrm>
            <a:off x="6359448" y="4507582"/>
            <a:ext cx="596277" cy="49526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research\root\web\external\en-us\UM\People\larryz\clipart\c_2.png"/>
          <p:cNvPicPr>
            <a:picLocks noChangeAspect="1" noChangeArrowheads="1"/>
          </p:cNvPicPr>
          <p:nvPr/>
        </p:nvPicPr>
        <p:blipFill rotWithShape="1">
          <a:blip r:embed="rId25">
            <a:extLst>
              <a:ext uri="{28A0092B-C50C-407E-A947-70E740481C1C}">
                <a14:useLocalDpi xmlns:a14="http://schemas.microsoft.com/office/drawing/2010/main" val="0"/>
              </a:ext>
            </a:extLst>
          </a:blip>
          <a:srcRect r="80864"/>
          <a:stretch/>
        </p:blipFill>
        <p:spPr bwMode="auto">
          <a:xfrm>
            <a:off x="5572085" y="4590205"/>
            <a:ext cx="658790" cy="544896"/>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descr="\\research\root\web\external\en-us\UM\People\larryz\clipart\c_3.png"/>
          <p:cNvPicPr>
            <a:picLocks noChangeAspect="1" noChangeArrowheads="1"/>
          </p:cNvPicPr>
          <p:nvPr/>
        </p:nvPicPr>
        <p:blipFill rotWithShape="1">
          <a:blip r:embed="rId26">
            <a:extLst>
              <a:ext uri="{28A0092B-C50C-407E-A947-70E740481C1C}">
                <a14:useLocalDpi xmlns:a14="http://schemas.microsoft.com/office/drawing/2010/main" val="0"/>
              </a:ext>
            </a:extLst>
          </a:blip>
          <a:srcRect r="81057"/>
          <a:stretch/>
        </p:blipFill>
        <p:spPr bwMode="auto">
          <a:xfrm>
            <a:off x="6481342" y="5280088"/>
            <a:ext cx="782488" cy="361304"/>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research\root\web\external\en-us\UM\People\larryz\clipart\c_4.png"/>
          <p:cNvPicPr>
            <a:picLocks noChangeAspect="1" noChangeArrowheads="1"/>
          </p:cNvPicPr>
          <p:nvPr/>
        </p:nvPicPr>
        <p:blipFill rotWithShape="1">
          <a:blip r:embed="rId27">
            <a:extLst>
              <a:ext uri="{28A0092B-C50C-407E-A947-70E740481C1C}">
                <a14:useLocalDpi xmlns:a14="http://schemas.microsoft.com/office/drawing/2010/main" val="0"/>
              </a:ext>
            </a:extLst>
          </a:blip>
          <a:srcRect r="81584"/>
          <a:stretch/>
        </p:blipFill>
        <p:spPr bwMode="auto">
          <a:xfrm>
            <a:off x="7559745" y="5611863"/>
            <a:ext cx="630876" cy="491070"/>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research\root\web\external\en-us\UM\People\larryz\clipart\c_5.png"/>
          <p:cNvPicPr>
            <a:picLocks noChangeAspect="1" noChangeArrowheads="1"/>
          </p:cNvPicPr>
          <p:nvPr/>
        </p:nvPicPr>
        <p:blipFill rotWithShape="1">
          <a:blip r:embed="rId28">
            <a:extLst>
              <a:ext uri="{28A0092B-C50C-407E-A947-70E740481C1C}">
                <a14:useLocalDpi xmlns:a14="http://schemas.microsoft.com/office/drawing/2010/main" val="0"/>
              </a:ext>
            </a:extLst>
          </a:blip>
          <a:srcRect r="82196"/>
          <a:stretch/>
        </p:blipFill>
        <p:spPr bwMode="auto">
          <a:xfrm>
            <a:off x="5731483" y="5444719"/>
            <a:ext cx="668203" cy="481192"/>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research\root\web\external\en-us\UM\People\larryz\clipart\c_6.png"/>
          <p:cNvPicPr>
            <a:picLocks noChangeAspect="1" noChangeArrowheads="1"/>
          </p:cNvPicPr>
          <p:nvPr/>
        </p:nvPicPr>
        <p:blipFill rotWithShape="1">
          <a:blip r:embed="rId29">
            <a:extLst>
              <a:ext uri="{28A0092B-C50C-407E-A947-70E740481C1C}">
                <a14:useLocalDpi xmlns:a14="http://schemas.microsoft.com/office/drawing/2010/main" val="0"/>
              </a:ext>
            </a:extLst>
          </a:blip>
          <a:srcRect r="80794"/>
          <a:stretch/>
        </p:blipFill>
        <p:spPr bwMode="auto">
          <a:xfrm>
            <a:off x="7403019" y="4909123"/>
            <a:ext cx="596277" cy="491390"/>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descr="\\research\root\web\external\en-us\UM\People\larryz\clipart\c_7.png"/>
          <p:cNvPicPr>
            <a:picLocks noChangeAspect="1" noChangeArrowheads="1"/>
          </p:cNvPicPr>
          <p:nvPr/>
        </p:nvPicPr>
        <p:blipFill rotWithShape="1">
          <a:blip r:embed="rId30">
            <a:extLst>
              <a:ext uri="{28A0092B-C50C-407E-A947-70E740481C1C}">
                <a14:useLocalDpi xmlns:a14="http://schemas.microsoft.com/office/drawing/2010/main" val="0"/>
              </a:ext>
            </a:extLst>
          </a:blip>
          <a:srcRect r="81403"/>
          <a:stretch/>
        </p:blipFill>
        <p:spPr bwMode="auto">
          <a:xfrm>
            <a:off x="4425187" y="3459378"/>
            <a:ext cx="646955" cy="45259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research\root\web\external\en-us\UM\People\larryz\clipart\c_8.png"/>
          <p:cNvPicPr>
            <a:picLocks noChangeAspect="1" noChangeArrowheads="1"/>
          </p:cNvPicPr>
          <p:nvPr/>
        </p:nvPicPr>
        <p:blipFill rotWithShape="1">
          <a:blip r:embed="rId31">
            <a:extLst>
              <a:ext uri="{28A0092B-C50C-407E-A947-70E740481C1C}">
                <a14:useLocalDpi xmlns:a14="http://schemas.microsoft.com/office/drawing/2010/main" val="0"/>
              </a:ext>
            </a:extLst>
          </a:blip>
          <a:srcRect l="17552" r="64895" b="20646"/>
          <a:stretch/>
        </p:blipFill>
        <p:spPr bwMode="auto">
          <a:xfrm>
            <a:off x="5515381" y="6190956"/>
            <a:ext cx="812793" cy="287322"/>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39" descr="\\research\root\web\external\en-us\UM\People\larryz\clipart\c_9.png"/>
          <p:cNvPicPr>
            <a:picLocks noChangeAspect="1" noChangeArrowheads="1"/>
          </p:cNvPicPr>
          <p:nvPr/>
        </p:nvPicPr>
        <p:blipFill rotWithShape="1">
          <a:blip r:embed="rId32">
            <a:extLst>
              <a:ext uri="{28A0092B-C50C-407E-A947-70E740481C1C}">
                <a14:useLocalDpi xmlns:a14="http://schemas.microsoft.com/office/drawing/2010/main" val="0"/>
              </a:ext>
            </a:extLst>
          </a:blip>
          <a:srcRect l="17534" r="64932"/>
          <a:stretch/>
        </p:blipFill>
        <p:spPr bwMode="auto">
          <a:xfrm>
            <a:off x="6747822" y="6190956"/>
            <a:ext cx="811923" cy="258627"/>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research\root\web\external\en-us\UM\People\larryz\clipart\e_0.png"/>
          <p:cNvPicPr>
            <a:picLocks noChangeAspect="1" noChangeArrowheads="1"/>
          </p:cNvPicPr>
          <p:nvPr/>
        </p:nvPicPr>
        <p:blipFill rotWithShape="1">
          <a:blip r:embed="rId33">
            <a:extLst>
              <a:ext uri="{28A0092B-C50C-407E-A947-70E740481C1C}">
                <a14:useLocalDpi xmlns:a14="http://schemas.microsoft.com/office/drawing/2010/main" val="0"/>
              </a:ext>
            </a:extLst>
          </a:blip>
          <a:srcRect r="83022"/>
          <a:stretch/>
        </p:blipFill>
        <p:spPr bwMode="auto">
          <a:xfrm>
            <a:off x="9495983" y="6167030"/>
            <a:ext cx="659677" cy="470046"/>
          </a:xfrm>
          <a:prstGeom prst="rect">
            <a:avLst/>
          </a:prstGeom>
          <a:noFill/>
          <a:extLst>
            <a:ext uri="{909E8E84-426E-40DD-AFC4-6F175D3DCCD1}">
              <a14:hiddenFill xmlns:a14="http://schemas.microsoft.com/office/drawing/2010/main">
                <a:solidFill>
                  <a:srgbClr val="FFFFFF"/>
                </a:solidFill>
              </a14:hiddenFill>
            </a:ext>
          </a:extLst>
        </p:spPr>
      </p:pic>
      <p:pic>
        <p:nvPicPr>
          <p:cNvPr id="1065" name="Picture 41" descr="\\research\root\web\external\en-us\UM\People\larryz\clipart\e_1.png"/>
          <p:cNvPicPr>
            <a:picLocks noChangeAspect="1" noChangeArrowheads="1"/>
          </p:cNvPicPr>
          <p:nvPr/>
        </p:nvPicPr>
        <p:blipFill rotWithShape="1">
          <a:blip r:embed="rId34">
            <a:extLst>
              <a:ext uri="{28A0092B-C50C-407E-A947-70E740481C1C}">
                <a14:useLocalDpi xmlns:a14="http://schemas.microsoft.com/office/drawing/2010/main" val="0"/>
              </a:ext>
            </a:extLst>
          </a:blip>
          <a:srcRect r="80961"/>
          <a:stretch/>
        </p:blipFill>
        <p:spPr bwMode="auto">
          <a:xfrm>
            <a:off x="9499815" y="5612196"/>
            <a:ext cx="1102252" cy="42388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research\root\web\external\en-us\UM\People\larryz\clipart\e_2.png"/>
          <p:cNvPicPr>
            <a:picLocks noChangeAspect="1" noChangeArrowheads="1"/>
          </p:cNvPicPr>
          <p:nvPr/>
        </p:nvPicPr>
        <p:blipFill rotWithShape="1">
          <a:blip r:embed="rId35">
            <a:extLst>
              <a:ext uri="{28A0092B-C50C-407E-A947-70E740481C1C}">
                <a14:useLocalDpi xmlns:a14="http://schemas.microsoft.com/office/drawing/2010/main" val="0"/>
              </a:ext>
            </a:extLst>
          </a:blip>
          <a:srcRect l="74898"/>
          <a:stretch/>
        </p:blipFill>
        <p:spPr bwMode="auto">
          <a:xfrm>
            <a:off x="8361155" y="5547741"/>
            <a:ext cx="766245" cy="467677"/>
          </a:xfrm>
          <a:prstGeom prst="rect">
            <a:avLst/>
          </a:prstGeom>
          <a:noFill/>
          <a:extLst>
            <a:ext uri="{909E8E84-426E-40DD-AFC4-6F175D3DCCD1}">
              <a14:hiddenFill xmlns:a14="http://schemas.microsoft.com/office/drawing/2010/main">
                <a:solidFill>
                  <a:srgbClr val="FFFFFF"/>
                </a:solidFill>
              </a14:hiddenFill>
            </a:ext>
          </a:extLst>
        </p:spPr>
      </p:pic>
      <p:pic>
        <p:nvPicPr>
          <p:cNvPr id="1067" name="Picture 43" descr="\\research\root\web\external\en-us\UM\People\larryz\clipart\e_3.png"/>
          <p:cNvPicPr>
            <a:picLocks noChangeAspect="1" noChangeArrowheads="1"/>
          </p:cNvPicPr>
          <p:nvPr/>
        </p:nvPicPr>
        <p:blipFill rotWithShape="1">
          <a:blip r:embed="rId36">
            <a:extLst>
              <a:ext uri="{28A0092B-C50C-407E-A947-70E740481C1C}">
                <a14:useLocalDpi xmlns:a14="http://schemas.microsoft.com/office/drawing/2010/main" val="0"/>
              </a:ext>
            </a:extLst>
          </a:blip>
          <a:srcRect l="69104"/>
          <a:stretch/>
        </p:blipFill>
        <p:spPr bwMode="auto">
          <a:xfrm>
            <a:off x="10071877" y="4442368"/>
            <a:ext cx="238780" cy="625693"/>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research\root\web\external\en-us\UM\People\larryz\clipart\e_4.png"/>
          <p:cNvPicPr>
            <a:picLocks noChangeAspect="1" noChangeArrowheads="1"/>
          </p:cNvPicPr>
          <p:nvPr/>
        </p:nvPicPr>
        <p:blipFill rotWithShape="1">
          <a:blip r:embed="rId37">
            <a:extLst>
              <a:ext uri="{28A0092B-C50C-407E-A947-70E740481C1C}">
                <a14:useLocalDpi xmlns:a14="http://schemas.microsoft.com/office/drawing/2010/main" val="0"/>
              </a:ext>
            </a:extLst>
          </a:blip>
          <a:srcRect l="71567"/>
          <a:stretch/>
        </p:blipFill>
        <p:spPr bwMode="auto">
          <a:xfrm>
            <a:off x="9403710" y="4591101"/>
            <a:ext cx="235174" cy="669633"/>
          </a:xfrm>
          <a:prstGeom prst="rect">
            <a:avLst/>
          </a:prstGeom>
          <a:noFill/>
          <a:extLst>
            <a:ext uri="{909E8E84-426E-40DD-AFC4-6F175D3DCCD1}">
              <a14:hiddenFill xmlns:a14="http://schemas.microsoft.com/office/drawing/2010/main">
                <a:solidFill>
                  <a:srgbClr val="FFFFFF"/>
                </a:solidFill>
              </a14:hiddenFill>
            </a:ext>
          </a:extLst>
        </p:spPr>
      </p:pic>
      <p:pic>
        <p:nvPicPr>
          <p:cNvPr id="1069" name="Picture 45" descr="\\research\root\web\external\en-us\UM\People\larryz\clipart\e_5.png"/>
          <p:cNvPicPr>
            <a:picLocks noChangeAspect="1" noChangeArrowheads="1"/>
          </p:cNvPicPr>
          <p:nvPr/>
        </p:nvPicPr>
        <p:blipFill rotWithShape="1">
          <a:blip r:embed="rId38">
            <a:extLst>
              <a:ext uri="{28A0092B-C50C-407E-A947-70E740481C1C}">
                <a14:useLocalDpi xmlns:a14="http://schemas.microsoft.com/office/drawing/2010/main" val="0"/>
              </a:ext>
            </a:extLst>
          </a:blip>
          <a:srcRect l="67938"/>
          <a:stretch/>
        </p:blipFill>
        <p:spPr bwMode="auto">
          <a:xfrm>
            <a:off x="8271681" y="6102933"/>
            <a:ext cx="568063" cy="443260"/>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research\root\web\external\en-us\UM\People\larryz\clipart\e_6.png"/>
          <p:cNvPicPr>
            <a:picLocks noChangeAspect="1" noChangeArrowheads="1"/>
          </p:cNvPicPr>
          <p:nvPr/>
        </p:nvPicPr>
        <p:blipFill rotWithShape="1">
          <a:blip r:embed="rId39">
            <a:extLst>
              <a:ext uri="{28A0092B-C50C-407E-A947-70E740481C1C}">
                <a14:useLocalDpi xmlns:a14="http://schemas.microsoft.com/office/drawing/2010/main" val="0"/>
              </a:ext>
            </a:extLst>
          </a:blip>
          <a:srcRect l="66317"/>
          <a:stretch/>
        </p:blipFill>
        <p:spPr bwMode="auto">
          <a:xfrm>
            <a:off x="8519086" y="4831810"/>
            <a:ext cx="490584" cy="62569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5149290" y="2987173"/>
            <a:ext cx="1931270" cy="1422386"/>
            <a:chOff x="1225941" y="2852778"/>
            <a:chExt cx="1403607" cy="987165"/>
          </a:xfrm>
        </p:grpSpPr>
        <p:pic>
          <p:nvPicPr>
            <p:cNvPr id="1071" name="Picture 47" descr="\\research\root\web\external\en-us\UM\People\larryz\clipart\hb0_32.png"/>
            <p:cNvPicPr>
              <a:picLocks noChangeAspect="1" noChangeArrowheads="1"/>
            </p:cNvPicPr>
            <p:nvPr/>
          </p:nvPicPr>
          <p:blipFill rotWithShape="1">
            <a:blip r:embed="rId40">
              <a:extLst>
                <a:ext uri="{28A0092B-C50C-407E-A947-70E740481C1C}">
                  <a14:useLocalDpi xmlns:a14="http://schemas.microsoft.com/office/drawing/2010/main" val="0"/>
                </a:ext>
              </a:extLst>
            </a:blip>
            <a:srcRect r="78999"/>
            <a:stretch/>
          </p:blipFill>
          <p:spPr bwMode="auto">
            <a:xfrm>
              <a:off x="2057457" y="2852778"/>
              <a:ext cx="572091" cy="952501"/>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research\root\web\external\en-us\UM\People\larryz\clipart\hb1_32.png"/>
            <p:cNvPicPr>
              <a:picLocks noChangeAspect="1" noChangeArrowheads="1"/>
            </p:cNvPicPr>
            <p:nvPr/>
          </p:nvPicPr>
          <p:blipFill rotWithShape="1">
            <a:blip r:embed="rId41">
              <a:extLst>
                <a:ext uri="{28A0092B-C50C-407E-A947-70E740481C1C}">
                  <a14:useLocalDpi xmlns:a14="http://schemas.microsoft.com/office/drawing/2010/main" val="0"/>
                </a:ext>
              </a:extLst>
            </a:blip>
            <a:srcRect r="79120"/>
            <a:stretch/>
          </p:blipFill>
          <p:spPr bwMode="auto">
            <a:xfrm>
              <a:off x="1225941" y="2857977"/>
              <a:ext cx="697717" cy="981966"/>
            </a:xfrm>
            <a:prstGeom prst="rect">
              <a:avLst/>
            </a:prstGeom>
            <a:noFill/>
            <a:extLst>
              <a:ext uri="{909E8E84-426E-40DD-AFC4-6F175D3DCCD1}">
                <a14:hiddenFill xmlns:a14="http://schemas.microsoft.com/office/drawing/2010/main">
                  <a:solidFill>
                    <a:srgbClr val="FFFFFF"/>
                  </a:solidFill>
                </a14:hiddenFill>
              </a:ext>
            </a:extLst>
          </p:spPr>
        </p:pic>
      </p:grpSp>
      <p:pic>
        <p:nvPicPr>
          <p:cNvPr id="1073" name="Picture 49" descr="\\research\root\web\external\en-us\UM\People\larryz\clipart\p_0.png"/>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r="80531"/>
          <a:stretch/>
        </p:blipFill>
        <p:spPr bwMode="auto">
          <a:xfrm>
            <a:off x="9097788" y="3740516"/>
            <a:ext cx="423509" cy="476192"/>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research\root\web\external\en-us\UM\People\larryz\clipart\p_1.png"/>
          <p:cNvPicPr>
            <a:picLocks noChangeAspect="1" noChangeArrowheads="1"/>
          </p:cNvPicPr>
          <p:nvPr/>
        </p:nvPicPr>
        <p:blipFill rotWithShape="1">
          <a:blip r:embed="rId43" cstate="print">
            <a:extLst>
              <a:ext uri="{28A0092B-C50C-407E-A947-70E740481C1C}">
                <a14:useLocalDpi xmlns:a14="http://schemas.microsoft.com/office/drawing/2010/main" val="0"/>
              </a:ext>
            </a:extLst>
          </a:blip>
          <a:srcRect l="42647" r="42306" b="30370"/>
          <a:stretch/>
        </p:blipFill>
        <p:spPr bwMode="auto">
          <a:xfrm>
            <a:off x="9743706" y="1926378"/>
            <a:ext cx="653049" cy="679173"/>
          </a:xfrm>
          <a:prstGeom prst="rect">
            <a:avLst/>
          </a:prstGeom>
          <a:noFill/>
          <a:extLst>
            <a:ext uri="{909E8E84-426E-40DD-AFC4-6F175D3DCCD1}">
              <a14:hiddenFill xmlns:a14="http://schemas.microsoft.com/office/drawing/2010/main">
                <a:solidFill>
                  <a:srgbClr val="FFFFFF"/>
                </a:solidFill>
              </a14:hiddenFill>
            </a:ext>
          </a:extLst>
        </p:spPr>
      </p:pic>
      <p:pic>
        <p:nvPicPr>
          <p:cNvPr id="1075" name="Picture 51" descr="\\research\root\web\external\en-us\UM\People\larryz\clipart\p_2.png"/>
          <p:cNvPicPr>
            <a:picLocks noChangeAspect="1" noChangeArrowheads="1"/>
          </p:cNvPicPr>
          <p:nvPr/>
        </p:nvPicPr>
        <p:blipFill rotWithShape="1">
          <a:blip r:embed="rId44" cstate="print">
            <a:extLst>
              <a:ext uri="{28A0092B-C50C-407E-A947-70E740481C1C}">
                <a14:useLocalDpi xmlns:a14="http://schemas.microsoft.com/office/drawing/2010/main" val="0"/>
              </a:ext>
            </a:extLst>
          </a:blip>
          <a:srcRect l="43635" r="41112" b="29234"/>
          <a:stretch/>
        </p:blipFill>
        <p:spPr bwMode="auto">
          <a:xfrm>
            <a:off x="7271162" y="3459378"/>
            <a:ext cx="1049420" cy="327810"/>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research\root\web\external\en-us\UM\People\larryz\clipart\p_3.png"/>
          <p:cNvPicPr>
            <a:picLocks noChangeAspect="1" noChangeArrowheads="1"/>
          </p:cNvPicPr>
          <p:nvPr/>
        </p:nvPicPr>
        <p:blipFill rotWithShape="1">
          <a:blip r:embed="rId45" cstate="print">
            <a:extLst>
              <a:ext uri="{28A0092B-C50C-407E-A947-70E740481C1C}">
                <a14:useLocalDpi xmlns:a14="http://schemas.microsoft.com/office/drawing/2010/main" val="0"/>
              </a:ext>
            </a:extLst>
          </a:blip>
          <a:srcRect r="80799"/>
          <a:stretch/>
        </p:blipFill>
        <p:spPr bwMode="auto">
          <a:xfrm>
            <a:off x="8096922" y="3949369"/>
            <a:ext cx="373534" cy="476192"/>
          </a:xfrm>
          <a:prstGeom prst="rect">
            <a:avLst/>
          </a:prstGeom>
          <a:noFill/>
          <a:extLst>
            <a:ext uri="{909E8E84-426E-40DD-AFC4-6F175D3DCCD1}">
              <a14:hiddenFill xmlns:a14="http://schemas.microsoft.com/office/drawing/2010/main">
                <a:solidFill>
                  <a:srgbClr val="FFFFFF"/>
                </a:solidFill>
              </a14:hiddenFill>
            </a:ext>
          </a:extLst>
        </p:spPr>
      </p:pic>
      <p:pic>
        <p:nvPicPr>
          <p:cNvPr id="1077" name="Picture 53" descr="\\research\root\web\external\en-us\UM\People\larryz\clipart\p_4.png"/>
          <p:cNvPicPr>
            <a:picLocks noChangeAspect="1" noChangeArrowheads="1"/>
          </p:cNvPicPr>
          <p:nvPr/>
        </p:nvPicPr>
        <p:blipFill rotWithShape="1">
          <a:blip r:embed="rId46" cstate="print">
            <a:extLst>
              <a:ext uri="{28A0092B-C50C-407E-A947-70E740481C1C}">
                <a14:useLocalDpi xmlns:a14="http://schemas.microsoft.com/office/drawing/2010/main" val="0"/>
              </a:ext>
            </a:extLst>
          </a:blip>
          <a:srcRect l="43418" r="41244" b="28998"/>
          <a:stretch/>
        </p:blipFill>
        <p:spPr bwMode="auto">
          <a:xfrm>
            <a:off x="8744100" y="1907693"/>
            <a:ext cx="910241" cy="769687"/>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research\root\web\external\en-us\UM\People\larryz\clipart\p_5.png"/>
          <p:cNvPicPr>
            <a:picLocks noChangeAspect="1" noChangeArrowheads="1"/>
          </p:cNvPicPr>
          <p:nvPr/>
        </p:nvPicPr>
        <p:blipFill rotWithShape="1">
          <a:blip r:embed="rId47" cstate="print">
            <a:extLst>
              <a:ext uri="{28A0092B-C50C-407E-A947-70E740481C1C}">
                <a14:useLocalDpi xmlns:a14="http://schemas.microsoft.com/office/drawing/2010/main" val="0"/>
              </a:ext>
            </a:extLst>
          </a:blip>
          <a:srcRect l="43941" r="40856" b="28797"/>
          <a:stretch/>
        </p:blipFill>
        <p:spPr bwMode="auto">
          <a:xfrm>
            <a:off x="7347590" y="2138949"/>
            <a:ext cx="1492154" cy="718394"/>
          </a:xfrm>
          <a:prstGeom prst="rect">
            <a:avLst/>
          </a:prstGeom>
          <a:noFill/>
          <a:extLst>
            <a:ext uri="{909E8E84-426E-40DD-AFC4-6F175D3DCCD1}">
              <a14:hiddenFill xmlns:a14="http://schemas.microsoft.com/office/drawing/2010/main">
                <a:solidFill>
                  <a:srgbClr val="FFFFFF"/>
                </a:solidFill>
              </a14:hiddenFill>
            </a:ext>
          </a:extLst>
        </p:spPr>
      </p:pic>
      <p:pic>
        <p:nvPicPr>
          <p:cNvPr id="1079" name="Picture 55" descr="\\research\root\web\external\en-us\UM\People\larryz\clipart\p_6.png"/>
          <p:cNvPicPr>
            <a:picLocks noChangeAspect="1" noChangeArrowheads="1"/>
          </p:cNvPicPr>
          <p:nvPr/>
        </p:nvPicPr>
        <p:blipFill rotWithShape="1">
          <a:blip r:embed="rId48" cstate="print">
            <a:extLst>
              <a:ext uri="{28A0092B-C50C-407E-A947-70E740481C1C}">
                <a14:useLocalDpi xmlns:a14="http://schemas.microsoft.com/office/drawing/2010/main" val="0"/>
              </a:ext>
            </a:extLst>
          </a:blip>
          <a:srcRect l="42782" r="42169"/>
          <a:stretch/>
        </p:blipFill>
        <p:spPr bwMode="auto">
          <a:xfrm>
            <a:off x="9520985" y="3203961"/>
            <a:ext cx="1098489" cy="657151"/>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research\root\web\external\en-us\UM\People\larryz\clipart\p_7.png"/>
          <p:cNvPicPr>
            <a:picLocks noChangeAspect="1" noChangeArrowheads="1"/>
          </p:cNvPicPr>
          <p:nvPr/>
        </p:nvPicPr>
        <p:blipFill rotWithShape="1">
          <a:blip r:embed="rId49" cstate="print">
            <a:extLst>
              <a:ext uri="{28A0092B-C50C-407E-A947-70E740481C1C}">
                <a14:useLocalDpi xmlns:a14="http://schemas.microsoft.com/office/drawing/2010/main" val="0"/>
              </a:ext>
            </a:extLst>
          </a:blip>
          <a:srcRect l="75828" r="13136" b="50000"/>
          <a:stretch/>
        </p:blipFill>
        <p:spPr bwMode="auto">
          <a:xfrm>
            <a:off x="7795872" y="314114"/>
            <a:ext cx="595588" cy="1246545"/>
          </a:xfrm>
          <a:prstGeom prst="rect">
            <a:avLst/>
          </a:prstGeom>
          <a:noFill/>
          <a:extLst>
            <a:ext uri="{909E8E84-426E-40DD-AFC4-6F175D3DCCD1}">
              <a14:hiddenFill xmlns:a14="http://schemas.microsoft.com/office/drawing/2010/main">
                <a:solidFill>
                  <a:srgbClr val="FFFFFF"/>
                </a:solidFill>
              </a14:hiddenFill>
            </a:ext>
          </a:extLst>
        </p:spPr>
      </p:pic>
      <p:pic>
        <p:nvPicPr>
          <p:cNvPr id="1081" name="Picture 57" descr="\\research\root\web\external\en-us\UM\People\larryz\clipart\p_8.png"/>
          <p:cNvPicPr>
            <a:picLocks noChangeAspect="1" noChangeArrowheads="1"/>
          </p:cNvPicPr>
          <p:nvPr/>
        </p:nvPicPr>
        <p:blipFill rotWithShape="1">
          <a:blip r:embed="rId50" cstate="print">
            <a:extLst>
              <a:ext uri="{28A0092B-C50C-407E-A947-70E740481C1C}">
                <a14:useLocalDpi xmlns:a14="http://schemas.microsoft.com/office/drawing/2010/main" val="0"/>
              </a:ext>
            </a:extLst>
          </a:blip>
          <a:srcRect l="74870" r="14322" b="50000"/>
          <a:stretch/>
        </p:blipFill>
        <p:spPr bwMode="auto">
          <a:xfrm>
            <a:off x="8605813" y="695485"/>
            <a:ext cx="630888" cy="1122781"/>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research\root\web\external\en-us\UM\People\larryz\clipart\p_9.png"/>
          <p:cNvPicPr>
            <a:picLocks noChangeAspect="1" noChangeArrowheads="1"/>
          </p:cNvPicPr>
          <p:nvPr/>
        </p:nvPicPr>
        <p:blipFill rotWithShape="1">
          <a:blip r:embed="rId51" cstate="print">
            <a:extLst>
              <a:ext uri="{28A0092B-C50C-407E-A947-70E740481C1C}">
                <a14:useLocalDpi xmlns:a14="http://schemas.microsoft.com/office/drawing/2010/main" val="0"/>
              </a:ext>
            </a:extLst>
          </a:blip>
          <a:srcRect l="74447" r="14718" b="50000"/>
          <a:stretch/>
        </p:blipFill>
        <p:spPr bwMode="auto">
          <a:xfrm>
            <a:off x="9594096" y="333601"/>
            <a:ext cx="952268" cy="10893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research\root\web\external\en-us\UM\People\larryz\clipart\s_2.png"/>
          <p:cNvPicPr>
            <a:picLocks noChangeAspect="1" noChangeArrowheads="1"/>
          </p:cNvPicPr>
          <p:nvPr/>
        </p:nvPicPr>
        <p:blipFill rotWithShape="1">
          <a:blip r:embed="rId52" cstate="print">
            <a:extLst>
              <a:ext uri="{28A0092B-C50C-407E-A947-70E740481C1C}">
                <a14:useLocalDpi xmlns:a14="http://schemas.microsoft.com/office/drawing/2010/main" val="0"/>
              </a:ext>
            </a:extLst>
          </a:blip>
          <a:srcRect r="79293"/>
          <a:stretch/>
        </p:blipFill>
        <p:spPr bwMode="auto">
          <a:xfrm>
            <a:off x="8369746" y="3045566"/>
            <a:ext cx="886425" cy="5269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earch\root\web\external\en-us\UM\People\larryz\clipart\s_3.png"/>
          <p:cNvPicPr>
            <a:picLocks noChangeAspect="1" noChangeArrowheads="1"/>
          </p:cNvPicPr>
          <p:nvPr/>
        </p:nvPicPr>
        <p:blipFill rotWithShape="1">
          <a:blip r:embed="rId53" cstate="print">
            <a:extLst>
              <a:ext uri="{28A0092B-C50C-407E-A947-70E740481C1C}">
                <a14:useLocalDpi xmlns:a14="http://schemas.microsoft.com/office/drawing/2010/main" val="0"/>
              </a:ext>
            </a:extLst>
          </a:blip>
          <a:srcRect r="79502"/>
          <a:stretch/>
        </p:blipFill>
        <p:spPr bwMode="auto">
          <a:xfrm>
            <a:off x="4189588" y="193800"/>
            <a:ext cx="836005" cy="82453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research\root\web\external\en-us\UM\People\larryz\clipart\s_4.png"/>
          <p:cNvPicPr>
            <a:picLocks noChangeAspect="1" noChangeArrowheads="1"/>
          </p:cNvPicPr>
          <p:nvPr/>
        </p:nvPicPr>
        <p:blipFill rotWithShape="1">
          <a:blip r:embed="rId54">
            <a:extLst>
              <a:ext uri="{28A0092B-C50C-407E-A947-70E740481C1C}">
                <a14:useLocalDpi xmlns:a14="http://schemas.microsoft.com/office/drawing/2010/main" val="0"/>
              </a:ext>
            </a:extLst>
          </a:blip>
          <a:srcRect l="41586" r="43802" b="29591"/>
          <a:stretch/>
        </p:blipFill>
        <p:spPr bwMode="auto">
          <a:xfrm>
            <a:off x="3337475" y="1500002"/>
            <a:ext cx="739646" cy="8767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earch\root\web\external\en-us\UM\People\larryz\clipart\s_5.png"/>
          <p:cNvPicPr>
            <a:picLocks noChangeAspect="1" noChangeArrowheads="1"/>
          </p:cNvPicPr>
          <p:nvPr/>
        </p:nvPicPr>
        <p:blipFill rotWithShape="1">
          <a:blip r:embed="rId55">
            <a:extLst>
              <a:ext uri="{28A0092B-C50C-407E-A947-70E740481C1C}">
                <a14:useLocalDpi xmlns:a14="http://schemas.microsoft.com/office/drawing/2010/main" val="0"/>
              </a:ext>
            </a:extLst>
          </a:blip>
          <a:srcRect l="56780" r="28814" b="27305"/>
          <a:stretch/>
        </p:blipFill>
        <p:spPr bwMode="auto">
          <a:xfrm>
            <a:off x="2790014" y="193800"/>
            <a:ext cx="826243" cy="102164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research\root\web\external\en-us\UM\People\larryz\clipart\s_6.png"/>
          <p:cNvPicPr>
            <a:picLocks noChangeAspect="1" noChangeArrowheads="1"/>
          </p:cNvPicPr>
          <p:nvPr/>
        </p:nvPicPr>
        <p:blipFill rotWithShape="1">
          <a:blip r:embed="rId56" cstate="print">
            <a:extLst>
              <a:ext uri="{28A0092B-C50C-407E-A947-70E740481C1C}">
                <a14:useLocalDpi xmlns:a14="http://schemas.microsoft.com/office/drawing/2010/main" val="0"/>
              </a:ext>
            </a:extLst>
          </a:blip>
          <a:srcRect r="80242"/>
          <a:stretch/>
        </p:blipFill>
        <p:spPr bwMode="auto">
          <a:xfrm>
            <a:off x="2156785" y="1256875"/>
            <a:ext cx="699304" cy="6379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earch\root\web\external\en-us\UM\People\larryz\clipart\s_7.png"/>
          <p:cNvPicPr>
            <a:picLocks noChangeAspect="1" noChangeArrowheads="1"/>
          </p:cNvPicPr>
          <p:nvPr/>
        </p:nvPicPr>
        <p:blipFill rotWithShape="1">
          <a:blip r:embed="rId57">
            <a:extLst>
              <a:ext uri="{28A0092B-C50C-407E-A947-70E740481C1C}">
                <a14:useLocalDpi xmlns:a14="http://schemas.microsoft.com/office/drawing/2010/main" val="0"/>
              </a:ext>
            </a:extLst>
          </a:blip>
          <a:srcRect l="71995" r="17612" b="50000"/>
          <a:stretch/>
        </p:blipFill>
        <p:spPr bwMode="auto">
          <a:xfrm>
            <a:off x="3898482" y="2536978"/>
            <a:ext cx="907565" cy="488771"/>
          </a:xfrm>
          <a:prstGeom prst="rect">
            <a:avLst/>
          </a:prstGeom>
          <a:noFill/>
          <a:extLst>
            <a:ext uri="{909E8E84-426E-40DD-AFC4-6F175D3DCCD1}">
              <a14:hiddenFill xmlns:a14="http://schemas.microsoft.com/office/drawing/2010/main">
                <a:solidFill>
                  <a:srgbClr val="FFFFFF"/>
                </a:solidFill>
              </a14:hiddenFill>
            </a:ext>
          </a:extLst>
        </p:spPr>
      </p:pic>
      <p:pic>
        <p:nvPicPr>
          <p:cNvPr id="1083" name="Picture 59" descr="\\research\root\web\external\en-us\UM\People\larryz\clipart\s_0.png"/>
          <p:cNvPicPr>
            <a:picLocks noChangeAspect="1" noChangeArrowheads="1"/>
          </p:cNvPicPr>
          <p:nvPr/>
        </p:nvPicPr>
        <p:blipFill rotWithShape="1">
          <a:blip r:embed="rId58" cstate="print">
            <a:extLst>
              <a:ext uri="{28A0092B-C50C-407E-A947-70E740481C1C}">
                <a14:useLocalDpi xmlns:a14="http://schemas.microsoft.com/office/drawing/2010/main" val="0"/>
              </a:ext>
            </a:extLst>
          </a:blip>
          <a:srcRect r="79060"/>
          <a:stretch/>
        </p:blipFill>
        <p:spPr bwMode="auto">
          <a:xfrm>
            <a:off x="2185940" y="2524771"/>
            <a:ext cx="1045469" cy="581022"/>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research\root\web\external\en-us\UM\People\larryz\clipart\s_1.png"/>
          <p:cNvPicPr>
            <a:picLocks noChangeAspect="1" noChangeArrowheads="1"/>
          </p:cNvPicPr>
          <p:nvPr/>
        </p:nvPicPr>
        <p:blipFill rotWithShape="1">
          <a:blip r:embed="rId59" cstate="print">
            <a:extLst>
              <a:ext uri="{28A0092B-C50C-407E-A947-70E740481C1C}">
                <a14:useLocalDpi xmlns:a14="http://schemas.microsoft.com/office/drawing/2010/main" val="0"/>
              </a:ext>
            </a:extLst>
          </a:blip>
          <a:srcRect r="78916"/>
          <a:stretch/>
        </p:blipFill>
        <p:spPr bwMode="auto">
          <a:xfrm>
            <a:off x="3536482" y="3259366"/>
            <a:ext cx="532937" cy="71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803293"/>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ata\Clipart\JG Icons\Clipart\f0_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5959" y="1236764"/>
            <a:ext cx="867521" cy="79427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data\Clipart\JG Icons\Clipart\f0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8634" y="1087540"/>
            <a:ext cx="865231" cy="7988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data\Clipart\JG Icons\Clipart\f0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4638" y="1318659"/>
            <a:ext cx="865231" cy="79427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data\Clipart\JG Icons\Clipart\f0_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48438" y="288563"/>
            <a:ext cx="867521" cy="79427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data\Clipart\JG Icons\Clipart\f0_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16833" y="288562"/>
            <a:ext cx="865231" cy="817163"/>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data\Clipart\JG Icons\Clipart\f1_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33627" y="1429741"/>
            <a:ext cx="1320451" cy="9133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data\Clipart\JG Icons\Clipart\f1_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78390" y="1454064"/>
            <a:ext cx="1320451" cy="913300"/>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C:\data\Clipart\JG Icons\Clipart\f1_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1992" y="1486966"/>
            <a:ext cx="1320451" cy="9133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data\Clipart\JG Icons\Clipart\f1_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50244" y="378637"/>
            <a:ext cx="1320451" cy="913300"/>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C:\data\Clipart\JG Icons\Clipart\f1_4.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98056" y="378638"/>
            <a:ext cx="1320451" cy="9133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C:\data\Clipart\JG Icons\Clipart\h0_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53831" y="4993434"/>
            <a:ext cx="1121024" cy="1634326"/>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13" descr="C:\data\Clipart\JG Icons\Clipart\h0_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17679" y="4401743"/>
            <a:ext cx="1196560" cy="2262649"/>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C:\data\Clipart\JG Icons\Clipart\h0_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88621" y="3218872"/>
            <a:ext cx="1500421" cy="1689261"/>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C:\data\Clipart\JG Icons\Clipart\h0_3.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54543" y="2848699"/>
            <a:ext cx="1055789" cy="1639477"/>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C:\data\Clipart\JG Icons\Clipart\h0_4.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904282" y="2881629"/>
            <a:ext cx="1610292" cy="1102141"/>
          </a:xfrm>
          <a:prstGeom prst="rect">
            <a:avLst/>
          </a:prstGeom>
          <a:noFill/>
          <a:extLst>
            <a:ext uri="{909E8E84-426E-40DD-AFC4-6F175D3DCCD1}">
              <a14:hiddenFill xmlns:a14="http://schemas.microsoft.com/office/drawing/2010/main">
                <a:solidFill>
                  <a:srgbClr val="FFFFFF"/>
                </a:solidFill>
              </a14:hiddenFill>
            </a:ext>
          </a:extLst>
        </p:spPr>
      </p:pic>
      <p:pic>
        <p:nvPicPr>
          <p:cNvPr id="4113" name="Picture 17" descr="C:\data\Clipart\JG Icons\Clipart\h0_5.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65325" y="2038969"/>
            <a:ext cx="1850634" cy="1011154"/>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C:\data\Clipart\JG Icons\Clipart\h0_6.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283679" y="4047752"/>
            <a:ext cx="1230895" cy="1666944"/>
          </a:xfrm>
          <a:prstGeom prst="rect">
            <a:avLst/>
          </a:prstGeom>
          <a:noFill/>
          <a:extLst>
            <a:ext uri="{909E8E84-426E-40DD-AFC4-6F175D3DCCD1}">
              <a14:hiddenFill xmlns:a14="http://schemas.microsoft.com/office/drawing/2010/main">
                <a:solidFill>
                  <a:srgbClr val="FFFFFF"/>
                </a:solidFill>
              </a14:hiddenFill>
            </a:ext>
          </a:extLst>
        </p:spPr>
      </p:pic>
      <p:pic>
        <p:nvPicPr>
          <p:cNvPr id="4115" name="Picture 19" descr="C:\data\Clipart\JG Icons\Clipart\h1_0.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199354" y="3902505"/>
            <a:ext cx="1018021" cy="1521022"/>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C:\data\Clipart\JG Icons\Clipart\h1_1.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197130" y="4001164"/>
            <a:ext cx="1201711" cy="1984540"/>
          </a:xfrm>
          <a:prstGeom prst="rect">
            <a:avLst/>
          </a:prstGeom>
          <a:noFill/>
          <a:extLst>
            <a:ext uri="{909E8E84-426E-40DD-AFC4-6F175D3DCCD1}">
              <a14:hiddenFill xmlns:a14="http://schemas.microsoft.com/office/drawing/2010/main">
                <a:solidFill>
                  <a:srgbClr val="FFFFFF"/>
                </a:solidFill>
              </a14:hiddenFill>
            </a:ext>
          </a:extLst>
        </p:spPr>
      </p:pic>
      <p:pic>
        <p:nvPicPr>
          <p:cNvPr id="4117" name="Picture 21" descr="C:\data\Clipart\JG Icons\Clipart\h1_2.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362857" y="3040547"/>
            <a:ext cx="1390551" cy="1541623"/>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C:\data\Clipart\JG Icons\Clipart\h1_3.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503221" y="2648068"/>
            <a:ext cx="1205144" cy="1486687"/>
          </a:xfrm>
          <a:prstGeom prst="rect">
            <a:avLst/>
          </a:prstGeom>
          <a:noFill/>
          <a:extLst>
            <a:ext uri="{909E8E84-426E-40DD-AFC4-6F175D3DCCD1}">
              <a14:hiddenFill xmlns:a14="http://schemas.microsoft.com/office/drawing/2010/main">
                <a:solidFill>
                  <a:srgbClr val="FFFFFF"/>
                </a:solidFill>
              </a14:hiddenFill>
            </a:ext>
          </a:extLst>
        </p:spPr>
      </p:pic>
      <p:pic>
        <p:nvPicPr>
          <p:cNvPr id="4119" name="Picture 23" descr="C:\data\Clipart\JG Icons\Clipart\h1_4.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588057" y="5325515"/>
            <a:ext cx="1428319" cy="1241196"/>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C:\data\Clipart\JG Icons\Clipart\h1_5.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590091" y="2682107"/>
            <a:ext cx="1732180" cy="1023171"/>
          </a:xfrm>
          <a:prstGeom prst="rect">
            <a:avLst/>
          </a:prstGeom>
          <a:noFill/>
          <a:extLst>
            <a:ext uri="{909E8E84-426E-40DD-AFC4-6F175D3DCCD1}">
              <a14:hiddenFill xmlns:a14="http://schemas.microsoft.com/office/drawing/2010/main">
                <a:solidFill>
                  <a:srgbClr val="FFFFFF"/>
                </a:solidFill>
              </a14:hiddenFill>
            </a:ext>
          </a:extLst>
        </p:spPr>
      </p:pic>
      <p:pic>
        <p:nvPicPr>
          <p:cNvPr id="4121" name="Picture 25" descr="C:\data\Clipart\JG Icons\Clipart\h1_6.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288986" y="4803629"/>
            <a:ext cx="1430036" cy="1763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237213"/>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702" y="114019"/>
            <a:ext cx="7643953" cy="707886"/>
          </a:xfrm>
          <a:prstGeom prst="rect">
            <a:avLst/>
          </a:prstGeom>
          <a:noFill/>
        </p:spPr>
        <p:txBody>
          <a:bodyPr wrap="square" rtlCol="0">
            <a:spAutoFit/>
          </a:bodyPr>
          <a:lstStyle/>
          <a:p>
            <a:r>
              <a:rPr lang="en-US" sz="4000" dirty="0">
                <a:latin typeface="+mj-lt"/>
              </a:rPr>
              <a:t>How do we generate scenes?</a:t>
            </a:r>
          </a:p>
        </p:txBody>
      </p:sp>
      <p:pic>
        <p:nvPicPr>
          <p:cNvPr id="5" name="CreatingSce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69238" y="1028409"/>
            <a:ext cx="7346403" cy="5384811"/>
          </a:xfrm>
          <a:prstGeom prst="rect">
            <a:avLst/>
          </a:prstGeom>
        </p:spPr>
      </p:pic>
    </p:spTree>
    <p:extLst>
      <p:ext uri="{BB962C8B-B14F-4D97-AF65-F5344CB8AC3E}">
        <p14:creationId xmlns:p14="http://schemas.microsoft.com/office/powerpoint/2010/main" val="3927228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sense</a:t>
            </a:r>
            <a:endParaRPr lang="en-US" dirty="0"/>
          </a:p>
        </p:txBody>
      </p:sp>
      <p:sp>
        <p:nvSpPr>
          <p:cNvPr id="3" name="Text Placeholder 2"/>
          <p:cNvSpPr>
            <a:spLocks noGrp="1"/>
          </p:cNvSpPr>
          <p:nvPr>
            <p:ph type="body" sz="quarter" idx="10"/>
          </p:nvPr>
        </p:nvSpPr>
        <p:spPr>
          <a:xfrm>
            <a:off x="1371970" y="2674311"/>
            <a:ext cx="10106763" cy="1292662"/>
          </a:xfrm>
        </p:spPr>
        <p:txBody>
          <a:bodyPr/>
          <a:lstStyle/>
          <a:p>
            <a:r>
              <a:rPr lang="en-US" dirty="0"/>
              <a:t>“Sound practical judgment derived from experience rather than study</a:t>
            </a:r>
            <a:r>
              <a:rPr lang="en-US" dirty="0" smtClean="0"/>
              <a:t>.”</a:t>
            </a:r>
            <a:endParaRPr lang="en-US" dirty="0"/>
          </a:p>
        </p:txBody>
      </p:sp>
    </p:spTree>
    <p:extLst>
      <p:ext uri="{BB962C8B-B14F-4D97-AF65-F5344CB8AC3E}">
        <p14:creationId xmlns:p14="http://schemas.microsoft.com/office/powerpoint/2010/main" val="318201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580" y="205458"/>
            <a:ext cx="7383110" cy="769441"/>
          </a:xfrm>
          <a:prstGeom prst="rect">
            <a:avLst/>
          </a:prstGeom>
          <a:noFill/>
          <a:effectLst/>
        </p:spPr>
        <p:txBody>
          <a:bodyPr wrap="square" rtlCol="0">
            <a:spAutoFit/>
          </a:bodyPr>
          <a:lstStyle/>
          <a:p>
            <a:r>
              <a:rPr lang="en-US" sz="4400" dirty="0">
                <a:latin typeface="+mj-lt"/>
              </a:rPr>
              <a:t>Visual features</a:t>
            </a:r>
          </a:p>
        </p:txBody>
      </p:sp>
      <p:pic>
        <p:nvPicPr>
          <p:cNvPr id="10" name="Picture 9"/>
          <p:cNvPicPr>
            <a:picLocks noChangeAspect="1"/>
          </p:cNvPicPr>
          <p:nvPr/>
        </p:nvPicPr>
        <p:blipFill>
          <a:blip r:embed="rId2"/>
          <a:stretch>
            <a:fillRect/>
          </a:stretch>
        </p:blipFill>
        <p:spPr>
          <a:xfrm>
            <a:off x="2889770" y="1130700"/>
            <a:ext cx="6683657" cy="5346926"/>
          </a:xfrm>
          <a:prstGeom prst="rect">
            <a:avLst/>
          </a:prstGeom>
        </p:spPr>
      </p:pic>
    </p:spTree>
    <p:extLst>
      <p:ext uri="{BB962C8B-B14F-4D97-AF65-F5344CB8AC3E}">
        <p14:creationId xmlns:p14="http://schemas.microsoft.com/office/powerpoint/2010/main" val="1247857047"/>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2876409" y="1130700"/>
            <a:ext cx="6683657" cy="5346926"/>
          </a:xfrm>
          <a:prstGeom prst="rect">
            <a:avLst/>
          </a:prstGeom>
        </p:spPr>
      </p:pic>
      <p:sp>
        <p:nvSpPr>
          <p:cNvPr id="11" name="Rectangle 10"/>
          <p:cNvSpPr/>
          <p:nvPr/>
        </p:nvSpPr>
        <p:spPr>
          <a:xfrm>
            <a:off x="4355969" y="3229058"/>
            <a:ext cx="1001829" cy="27395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Rectangle 11"/>
          <p:cNvSpPr/>
          <p:nvPr/>
        </p:nvSpPr>
        <p:spPr>
          <a:xfrm>
            <a:off x="5944093" y="4006228"/>
            <a:ext cx="2294785" cy="197512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3" name="Rectangle 12"/>
          <p:cNvSpPr/>
          <p:nvPr/>
        </p:nvSpPr>
        <p:spPr>
          <a:xfrm>
            <a:off x="7440179" y="1144024"/>
            <a:ext cx="2119888" cy="309535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dirty="0"/>
          </a:p>
        </p:txBody>
      </p:sp>
      <p:sp>
        <p:nvSpPr>
          <p:cNvPr id="14" name="TextBox 13"/>
          <p:cNvSpPr txBox="1"/>
          <p:nvPr/>
        </p:nvSpPr>
        <p:spPr>
          <a:xfrm>
            <a:off x="2889770" y="1119848"/>
            <a:ext cx="2331508" cy="414353"/>
          </a:xfrm>
          <a:prstGeom prst="rect">
            <a:avLst/>
          </a:prstGeom>
          <a:noFill/>
        </p:spPr>
        <p:txBody>
          <a:bodyPr wrap="square" rtlCol="0">
            <a:spAutoFit/>
          </a:bodyPr>
          <a:lstStyle/>
          <a:p>
            <a:r>
              <a:rPr lang="en-US" sz="2040" dirty="0"/>
              <a:t>Cloud</a:t>
            </a:r>
          </a:p>
        </p:txBody>
      </p:sp>
      <p:sp>
        <p:nvSpPr>
          <p:cNvPr id="16" name="TextBox 15"/>
          <p:cNvSpPr txBox="1"/>
          <p:nvPr/>
        </p:nvSpPr>
        <p:spPr>
          <a:xfrm>
            <a:off x="3109558" y="4713400"/>
            <a:ext cx="2331508" cy="414353"/>
          </a:xfrm>
          <a:prstGeom prst="rect">
            <a:avLst/>
          </a:prstGeom>
          <a:noFill/>
        </p:spPr>
        <p:txBody>
          <a:bodyPr wrap="square" rtlCol="0">
            <a:spAutoFit/>
          </a:bodyPr>
          <a:lstStyle/>
          <a:p>
            <a:r>
              <a:rPr lang="en-US" sz="2040" dirty="0"/>
              <a:t>Cat</a:t>
            </a:r>
          </a:p>
        </p:txBody>
      </p:sp>
      <p:sp>
        <p:nvSpPr>
          <p:cNvPr id="18" name="Rectangle 17"/>
          <p:cNvSpPr/>
          <p:nvPr/>
        </p:nvSpPr>
        <p:spPr>
          <a:xfrm>
            <a:off x="2912958" y="1144025"/>
            <a:ext cx="1984091" cy="1074713"/>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0" name="Trapezoid 19"/>
          <p:cNvSpPr/>
          <p:nvPr/>
        </p:nvSpPr>
        <p:spPr>
          <a:xfrm rot="5400000">
            <a:off x="4393642" y="3295790"/>
            <a:ext cx="1013649" cy="771617"/>
          </a:xfrm>
          <a:prstGeom prst="trapezoid">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1" name="Trapezoid 20"/>
          <p:cNvSpPr/>
          <p:nvPr/>
        </p:nvSpPr>
        <p:spPr>
          <a:xfrm rot="16200000">
            <a:off x="6820580" y="3985275"/>
            <a:ext cx="1011358" cy="742513"/>
          </a:xfrm>
          <a:prstGeom prst="trapezoid">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2" name="Rectangle 21"/>
          <p:cNvSpPr/>
          <p:nvPr/>
        </p:nvSpPr>
        <p:spPr>
          <a:xfrm>
            <a:off x="5264259" y="4076289"/>
            <a:ext cx="785507" cy="799789"/>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3" name="Rectangle 22"/>
          <p:cNvSpPr/>
          <p:nvPr/>
        </p:nvSpPr>
        <p:spPr>
          <a:xfrm>
            <a:off x="7052107" y="4557967"/>
            <a:ext cx="587239" cy="116984"/>
          </a:xfrm>
          <a:prstGeom prst="rect">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6" name="TextBox 25"/>
          <p:cNvSpPr txBox="1"/>
          <p:nvPr/>
        </p:nvSpPr>
        <p:spPr>
          <a:xfrm>
            <a:off x="5164457" y="4836410"/>
            <a:ext cx="1430780" cy="414353"/>
          </a:xfrm>
          <a:prstGeom prst="rect">
            <a:avLst/>
          </a:prstGeom>
          <a:noFill/>
        </p:spPr>
        <p:txBody>
          <a:bodyPr wrap="square" rtlCol="0">
            <a:spAutoFit/>
          </a:bodyPr>
          <a:lstStyle/>
          <a:p>
            <a:r>
              <a:rPr lang="en-US" sz="2040" dirty="0"/>
              <a:t>Basketball</a:t>
            </a:r>
          </a:p>
        </p:txBody>
      </p:sp>
      <p:sp>
        <p:nvSpPr>
          <p:cNvPr id="27" name="TextBox 26"/>
          <p:cNvSpPr txBox="1"/>
          <p:nvPr/>
        </p:nvSpPr>
        <p:spPr>
          <a:xfrm>
            <a:off x="5767463" y="3487494"/>
            <a:ext cx="827774" cy="414353"/>
          </a:xfrm>
          <a:prstGeom prst="rect">
            <a:avLst/>
          </a:prstGeom>
          <a:noFill/>
        </p:spPr>
        <p:txBody>
          <a:bodyPr wrap="square" rtlCol="0">
            <a:spAutoFit/>
          </a:bodyPr>
          <a:lstStyle/>
          <a:p>
            <a:r>
              <a:rPr lang="en-US" sz="2040" dirty="0"/>
              <a:t>Smile</a:t>
            </a:r>
          </a:p>
        </p:txBody>
      </p:sp>
      <p:sp>
        <p:nvSpPr>
          <p:cNvPr id="28" name="TextBox 27"/>
          <p:cNvSpPr txBox="1"/>
          <p:nvPr/>
        </p:nvSpPr>
        <p:spPr>
          <a:xfrm>
            <a:off x="6918244" y="3956008"/>
            <a:ext cx="816028" cy="414353"/>
          </a:xfrm>
          <a:prstGeom prst="rect">
            <a:avLst/>
          </a:prstGeom>
          <a:noFill/>
        </p:spPr>
        <p:txBody>
          <a:bodyPr wrap="square" rtlCol="0">
            <a:spAutoFit/>
          </a:bodyPr>
          <a:lstStyle/>
          <a:p>
            <a:r>
              <a:rPr lang="en-US" sz="2040" dirty="0"/>
              <a:t>Gaze</a:t>
            </a:r>
          </a:p>
        </p:txBody>
      </p:sp>
      <p:sp>
        <p:nvSpPr>
          <p:cNvPr id="29" name="TextBox 28"/>
          <p:cNvSpPr txBox="1"/>
          <p:nvPr/>
        </p:nvSpPr>
        <p:spPr>
          <a:xfrm>
            <a:off x="4468299" y="3231851"/>
            <a:ext cx="777169" cy="414353"/>
          </a:xfrm>
          <a:prstGeom prst="rect">
            <a:avLst/>
          </a:prstGeom>
          <a:noFill/>
        </p:spPr>
        <p:txBody>
          <a:bodyPr wrap="square" rtlCol="0">
            <a:spAutoFit/>
          </a:bodyPr>
          <a:lstStyle/>
          <a:p>
            <a:r>
              <a:rPr lang="en-US" sz="2040" dirty="0"/>
              <a:t>Gaze</a:t>
            </a:r>
          </a:p>
        </p:txBody>
      </p:sp>
      <p:sp>
        <p:nvSpPr>
          <p:cNvPr id="30" name="TextBox 29"/>
          <p:cNvSpPr txBox="1"/>
          <p:nvPr/>
        </p:nvSpPr>
        <p:spPr>
          <a:xfrm>
            <a:off x="5920931" y="5560567"/>
            <a:ext cx="1813341" cy="414353"/>
          </a:xfrm>
          <a:prstGeom prst="rect">
            <a:avLst/>
          </a:prstGeom>
          <a:noFill/>
        </p:spPr>
        <p:txBody>
          <a:bodyPr wrap="square" rtlCol="0">
            <a:spAutoFit/>
          </a:bodyPr>
          <a:lstStyle/>
          <a:p>
            <a:r>
              <a:rPr lang="en-US" sz="2040" dirty="0"/>
              <a:t>Person sitting</a:t>
            </a:r>
          </a:p>
        </p:txBody>
      </p:sp>
      <p:sp>
        <p:nvSpPr>
          <p:cNvPr id="32" name="TextBox 31"/>
          <p:cNvSpPr txBox="1"/>
          <p:nvPr/>
        </p:nvSpPr>
        <p:spPr>
          <a:xfrm>
            <a:off x="7453263" y="1157964"/>
            <a:ext cx="1396248" cy="414353"/>
          </a:xfrm>
          <a:prstGeom prst="rect">
            <a:avLst/>
          </a:prstGeom>
          <a:noFill/>
        </p:spPr>
        <p:txBody>
          <a:bodyPr wrap="square" rtlCol="0">
            <a:spAutoFit/>
          </a:bodyPr>
          <a:lstStyle/>
          <a:p>
            <a:r>
              <a:rPr lang="en-US" sz="2040" dirty="0"/>
              <a:t>Tree</a:t>
            </a:r>
          </a:p>
        </p:txBody>
      </p:sp>
      <p:sp>
        <p:nvSpPr>
          <p:cNvPr id="39" name="Rectangle 38"/>
          <p:cNvSpPr/>
          <p:nvPr/>
        </p:nvSpPr>
        <p:spPr>
          <a:xfrm>
            <a:off x="3109559" y="4727228"/>
            <a:ext cx="857826" cy="1066489"/>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40" name="Rectangle 39"/>
          <p:cNvSpPr/>
          <p:nvPr/>
        </p:nvSpPr>
        <p:spPr>
          <a:xfrm>
            <a:off x="4680551" y="3870982"/>
            <a:ext cx="587239" cy="116984"/>
          </a:xfrm>
          <a:prstGeom prst="rect">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cxnSp>
        <p:nvCxnSpPr>
          <p:cNvPr id="41" name="Straight Arrow Connector 40"/>
          <p:cNvCxnSpPr>
            <a:endCxn id="23" idx="0"/>
          </p:cNvCxnSpPr>
          <p:nvPr/>
        </p:nvCxnSpPr>
        <p:spPr>
          <a:xfrm>
            <a:off x="6472161" y="3757089"/>
            <a:ext cx="873566" cy="8008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endCxn id="40" idx="3"/>
          </p:cNvCxnSpPr>
          <p:nvPr/>
        </p:nvCxnSpPr>
        <p:spPr>
          <a:xfrm flipH="1">
            <a:off x="5267790" y="3766956"/>
            <a:ext cx="546553" cy="1625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312864" y="5257159"/>
            <a:ext cx="1813341" cy="734534"/>
          </a:xfrm>
          <a:prstGeom prst="rect">
            <a:avLst/>
          </a:prstGeom>
          <a:noFill/>
        </p:spPr>
        <p:txBody>
          <a:bodyPr wrap="square" rtlCol="0">
            <a:spAutoFit/>
          </a:bodyPr>
          <a:lstStyle/>
          <a:p>
            <a:r>
              <a:rPr lang="en-US" sz="2040" dirty="0"/>
              <a:t>Person standing</a:t>
            </a:r>
          </a:p>
        </p:txBody>
      </p:sp>
      <p:sp>
        <p:nvSpPr>
          <p:cNvPr id="47" name="Trapezoid 46"/>
          <p:cNvSpPr/>
          <p:nvPr/>
        </p:nvSpPr>
        <p:spPr>
          <a:xfrm rot="5400000">
            <a:off x="3476380" y="4745997"/>
            <a:ext cx="562052" cy="419958"/>
          </a:xfrm>
          <a:prstGeom prst="trapezoid">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49" name="Rectangle 48"/>
          <p:cNvSpPr/>
          <p:nvPr/>
        </p:nvSpPr>
        <p:spPr>
          <a:xfrm>
            <a:off x="2876409" y="1119848"/>
            <a:ext cx="6683658" cy="53733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33" name="TextBox 32"/>
          <p:cNvSpPr txBox="1"/>
          <p:nvPr/>
        </p:nvSpPr>
        <p:spPr>
          <a:xfrm>
            <a:off x="457580" y="205458"/>
            <a:ext cx="7383110" cy="769441"/>
          </a:xfrm>
          <a:prstGeom prst="rect">
            <a:avLst/>
          </a:prstGeom>
          <a:noFill/>
          <a:effectLst/>
        </p:spPr>
        <p:txBody>
          <a:bodyPr wrap="square" rtlCol="0">
            <a:spAutoFit/>
          </a:bodyPr>
          <a:lstStyle/>
          <a:p>
            <a:r>
              <a:rPr lang="en-US" sz="4400" dirty="0">
                <a:latin typeface="+mj-lt"/>
              </a:rPr>
              <a:t>Visual features</a:t>
            </a:r>
          </a:p>
        </p:txBody>
      </p:sp>
    </p:spTree>
    <p:extLst>
      <p:ext uri="{BB962C8B-B14F-4D97-AF65-F5344CB8AC3E}">
        <p14:creationId xmlns:p14="http://schemas.microsoft.com/office/powerpoint/2010/main" val="2430751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200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7181" y="409780"/>
            <a:ext cx="4857309" cy="3885847"/>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1546" y="952386"/>
            <a:ext cx="4857309" cy="3885847"/>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1757" y="2648028"/>
            <a:ext cx="4857309" cy="38858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34619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ttic.uchicago.edu/~dparikh/clipart/10scenes_for_each_300_sentence/10scenes_1.png"/>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r="80103"/>
          <a:stretch/>
        </p:blipFill>
        <p:spPr bwMode="auto">
          <a:xfrm>
            <a:off x="2410107" y="1785593"/>
            <a:ext cx="3408308" cy="27408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2410107" y="4670363"/>
            <a:ext cx="3408308" cy="862647"/>
          </a:xfrm>
          <a:prstGeom prst="rect">
            <a:avLst/>
          </a:prstGeom>
        </p:spPr>
        <p:txBody>
          <a:bodyPr wrap="square">
            <a:spAutoFit/>
          </a:bodyPr>
          <a:lstStyle/>
          <a:p>
            <a:r>
              <a:rPr lang="en-US" sz="1632" dirty="0"/>
              <a:t>Jenny loves to play soccer but she is worried that Mike will kick the ball too hard. </a:t>
            </a:r>
          </a:p>
        </p:txBody>
      </p:sp>
      <p:pic>
        <p:nvPicPr>
          <p:cNvPr id="6150" name="Picture 6" descr="http://ttic.uchicago.edu/~dparikh/clipart/10scenes_for_each_300_sentence/10scenes_4.png"/>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r="80065"/>
          <a:stretch/>
        </p:blipFill>
        <p:spPr bwMode="auto">
          <a:xfrm>
            <a:off x="6533676" y="1785592"/>
            <a:ext cx="3414974" cy="274081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6529106" y="4663017"/>
            <a:ext cx="3419546" cy="862647"/>
          </a:xfrm>
          <a:prstGeom prst="rect">
            <a:avLst/>
          </a:prstGeom>
        </p:spPr>
        <p:txBody>
          <a:bodyPr wrap="square">
            <a:spAutoFit/>
          </a:bodyPr>
          <a:lstStyle/>
          <a:p>
            <a:r>
              <a:rPr lang="en-US" sz="1632" dirty="0"/>
              <a:t>Mike and Jenny play outside in the sandbox. Mike is afraid of an owl that is in the tree. </a:t>
            </a:r>
          </a:p>
        </p:txBody>
      </p:sp>
      <p:sp>
        <p:nvSpPr>
          <p:cNvPr id="6" name="TextBox 5"/>
          <p:cNvSpPr txBox="1"/>
          <p:nvPr/>
        </p:nvSpPr>
        <p:spPr>
          <a:xfrm>
            <a:off x="274702" y="205458"/>
            <a:ext cx="6372789" cy="769441"/>
          </a:xfrm>
          <a:prstGeom prst="rect">
            <a:avLst/>
          </a:prstGeom>
          <a:noFill/>
          <a:effectLst/>
        </p:spPr>
        <p:txBody>
          <a:bodyPr wrap="square" rtlCol="0">
            <a:spAutoFit/>
          </a:bodyPr>
          <a:lstStyle/>
          <a:p>
            <a:r>
              <a:rPr lang="en-US" sz="4400" dirty="0">
                <a:latin typeface="+mj-lt"/>
              </a:rPr>
              <a:t>Generating sentences</a:t>
            </a:r>
          </a:p>
        </p:txBody>
      </p:sp>
    </p:spTree>
    <p:extLst>
      <p:ext uri="{BB962C8B-B14F-4D97-AF65-F5344CB8AC3E}">
        <p14:creationId xmlns:p14="http://schemas.microsoft.com/office/powerpoint/2010/main" val="86957098"/>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4370" y="76090"/>
            <a:ext cx="6372789" cy="769441"/>
          </a:xfrm>
          <a:prstGeom prst="rect">
            <a:avLst/>
          </a:prstGeom>
          <a:noFill/>
          <a:effectLst/>
        </p:spPr>
        <p:txBody>
          <a:bodyPr wrap="square" rtlCol="0">
            <a:spAutoFit/>
          </a:bodyPr>
          <a:lstStyle/>
          <a:p>
            <a:r>
              <a:rPr lang="en-US" sz="4400" dirty="0">
                <a:latin typeface="+mj-lt"/>
              </a:rPr>
              <a:t>Previous work</a:t>
            </a:r>
          </a:p>
        </p:txBody>
      </p:sp>
      <p:sp>
        <p:nvSpPr>
          <p:cNvPr id="4" name="Rectangle 3"/>
          <p:cNvSpPr/>
          <p:nvPr/>
        </p:nvSpPr>
        <p:spPr>
          <a:xfrm>
            <a:off x="2410107" y="1194680"/>
            <a:ext cx="8321264" cy="318286"/>
          </a:xfrm>
          <a:prstGeom prst="rect">
            <a:avLst/>
          </a:prstGeom>
        </p:spPr>
        <p:txBody>
          <a:bodyPr wrap="square">
            <a:spAutoFit/>
          </a:bodyPr>
          <a:lstStyle/>
          <a:p>
            <a:r>
              <a:rPr lang="en-US" sz="1428" dirty="0"/>
              <a:t>Farhadi et al.,  Every picture tells a story: Generating sentences from images. ECCV, </a:t>
            </a:r>
            <a:r>
              <a:rPr lang="en-US" sz="1428" b="1" dirty="0">
                <a:solidFill>
                  <a:srgbClr val="FF0000"/>
                </a:solidFill>
              </a:rPr>
              <a:t>2010</a:t>
            </a:r>
            <a:r>
              <a:rPr lang="en-US" sz="1428" dirty="0"/>
              <a:t>.</a:t>
            </a:r>
          </a:p>
        </p:txBody>
      </p:sp>
      <p:sp>
        <p:nvSpPr>
          <p:cNvPr id="5" name="Rectangle 4"/>
          <p:cNvSpPr/>
          <p:nvPr/>
        </p:nvSpPr>
        <p:spPr>
          <a:xfrm>
            <a:off x="2410107" y="1481049"/>
            <a:ext cx="8554415" cy="318286"/>
          </a:xfrm>
          <a:prstGeom prst="rect">
            <a:avLst/>
          </a:prstGeom>
        </p:spPr>
        <p:txBody>
          <a:bodyPr wrap="square">
            <a:spAutoFit/>
          </a:bodyPr>
          <a:lstStyle/>
          <a:p>
            <a:r>
              <a:rPr lang="en-US" sz="1428" dirty="0"/>
              <a:t>Ordonez et al., Im2text: Describing images using 1 million captioned photographs. NIPS, </a:t>
            </a:r>
            <a:r>
              <a:rPr lang="en-US" sz="1428" b="1" dirty="0">
                <a:solidFill>
                  <a:srgbClr val="FF0000"/>
                </a:solidFill>
              </a:rPr>
              <a:t>2011</a:t>
            </a:r>
            <a:r>
              <a:rPr lang="en-US" sz="1428" dirty="0"/>
              <a:t>.</a:t>
            </a:r>
          </a:p>
        </p:txBody>
      </p:sp>
      <p:sp>
        <p:nvSpPr>
          <p:cNvPr id="8" name="Rectangle 7"/>
          <p:cNvSpPr/>
          <p:nvPr/>
        </p:nvSpPr>
        <p:spPr>
          <a:xfrm>
            <a:off x="2410107" y="1767417"/>
            <a:ext cx="7149959" cy="318286"/>
          </a:xfrm>
          <a:prstGeom prst="rect">
            <a:avLst/>
          </a:prstGeom>
        </p:spPr>
        <p:txBody>
          <a:bodyPr wrap="square">
            <a:spAutoFit/>
          </a:bodyPr>
          <a:lstStyle/>
          <a:p>
            <a:r>
              <a:rPr lang="en-US" sz="1428" dirty="0"/>
              <a:t>Yang et al., Corpus-guided sentence generation of natural images. EMNLP, </a:t>
            </a:r>
            <a:r>
              <a:rPr lang="en-US" sz="1428" b="1" dirty="0">
                <a:solidFill>
                  <a:srgbClr val="FF0000"/>
                </a:solidFill>
              </a:rPr>
              <a:t>2011</a:t>
            </a:r>
            <a:r>
              <a:rPr lang="en-US" sz="1428" dirty="0"/>
              <a:t>.</a:t>
            </a:r>
          </a:p>
        </p:txBody>
      </p:sp>
      <p:sp>
        <p:nvSpPr>
          <p:cNvPr id="11" name="Rectangle 10"/>
          <p:cNvSpPr/>
          <p:nvPr/>
        </p:nvSpPr>
        <p:spPr>
          <a:xfrm>
            <a:off x="2410107" y="2053786"/>
            <a:ext cx="8318489" cy="318286"/>
          </a:xfrm>
          <a:prstGeom prst="rect">
            <a:avLst/>
          </a:prstGeom>
        </p:spPr>
        <p:txBody>
          <a:bodyPr wrap="square">
            <a:spAutoFit/>
          </a:bodyPr>
          <a:lstStyle/>
          <a:p>
            <a:r>
              <a:rPr lang="en-US" sz="1428" dirty="0" err="1"/>
              <a:t>Kulkarni</a:t>
            </a:r>
            <a:r>
              <a:rPr lang="en-US" sz="1428" dirty="0"/>
              <a:t> et al., Baby talk: Understanding and generating simple image descriptions. CVPR, </a:t>
            </a:r>
            <a:r>
              <a:rPr lang="en-US" sz="1428" b="1" dirty="0">
                <a:solidFill>
                  <a:srgbClr val="FF0000"/>
                </a:solidFill>
              </a:rPr>
              <a:t>2011</a:t>
            </a:r>
            <a:r>
              <a:rPr lang="en-US" sz="1428" dirty="0"/>
              <a:t>.</a:t>
            </a:r>
          </a:p>
        </p:txBody>
      </p:sp>
      <p:sp>
        <p:nvSpPr>
          <p:cNvPr id="12" name="TextBox 11"/>
          <p:cNvSpPr txBox="1"/>
          <p:nvPr/>
        </p:nvSpPr>
        <p:spPr>
          <a:xfrm>
            <a:off x="2021522" y="845531"/>
            <a:ext cx="2642376" cy="382308"/>
          </a:xfrm>
          <a:prstGeom prst="rect">
            <a:avLst/>
          </a:prstGeom>
          <a:noFill/>
        </p:spPr>
        <p:txBody>
          <a:bodyPr wrap="square" rtlCol="0">
            <a:spAutoFit/>
          </a:bodyPr>
          <a:lstStyle/>
          <a:p>
            <a:r>
              <a:rPr lang="en-US" sz="1836" dirty="0">
                <a:solidFill>
                  <a:schemeClr val="tx2">
                    <a:lumMod val="75000"/>
                  </a:schemeClr>
                </a:solidFill>
              </a:rPr>
              <a:t>Sentence generation</a:t>
            </a:r>
          </a:p>
        </p:txBody>
      </p:sp>
      <p:sp>
        <p:nvSpPr>
          <p:cNvPr id="55" name="TextBox 54"/>
          <p:cNvSpPr txBox="1"/>
          <p:nvPr/>
        </p:nvSpPr>
        <p:spPr>
          <a:xfrm>
            <a:off x="2021522" y="3199260"/>
            <a:ext cx="2642376" cy="382308"/>
          </a:xfrm>
          <a:prstGeom prst="rect">
            <a:avLst/>
          </a:prstGeom>
          <a:noFill/>
        </p:spPr>
        <p:txBody>
          <a:bodyPr wrap="square" rtlCol="0">
            <a:spAutoFit/>
          </a:bodyPr>
          <a:lstStyle/>
          <a:p>
            <a:r>
              <a:rPr lang="en-US" sz="1836" dirty="0">
                <a:solidFill>
                  <a:schemeClr val="tx2">
                    <a:lumMod val="75000"/>
                  </a:schemeClr>
                </a:solidFill>
              </a:rPr>
              <a:t>Nouns</a:t>
            </a:r>
          </a:p>
        </p:txBody>
      </p:sp>
      <p:sp>
        <p:nvSpPr>
          <p:cNvPr id="13" name="Rectangle 12"/>
          <p:cNvSpPr/>
          <p:nvPr/>
        </p:nvSpPr>
        <p:spPr>
          <a:xfrm>
            <a:off x="2410107" y="3548409"/>
            <a:ext cx="7149959" cy="318286"/>
          </a:xfrm>
          <a:prstGeom prst="rect">
            <a:avLst/>
          </a:prstGeom>
        </p:spPr>
        <p:txBody>
          <a:bodyPr wrap="square">
            <a:spAutoFit/>
          </a:bodyPr>
          <a:lstStyle/>
          <a:p>
            <a:r>
              <a:rPr lang="en-US" sz="1428" dirty="0"/>
              <a:t>Spain and </a:t>
            </a:r>
            <a:r>
              <a:rPr lang="en-US" sz="1428" dirty="0" err="1"/>
              <a:t>Perona</a:t>
            </a:r>
            <a:r>
              <a:rPr lang="en-US" sz="1428" dirty="0"/>
              <a:t>, Measuring and predicting object importance. IJCV </a:t>
            </a:r>
            <a:r>
              <a:rPr lang="en-US" sz="1428" b="1" dirty="0">
                <a:solidFill>
                  <a:srgbClr val="FF0000"/>
                </a:solidFill>
              </a:rPr>
              <a:t>2011</a:t>
            </a:r>
            <a:r>
              <a:rPr lang="en-US" sz="1428" dirty="0"/>
              <a:t>.</a:t>
            </a:r>
          </a:p>
        </p:txBody>
      </p:sp>
      <p:sp>
        <p:nvSpPr>
          <p:cNvPr id="14" name="Rectangle 13"/>
          <p:cNvSpPr/>
          <p:nvPr/>
        </p:nvSpPr>
        <p:spPr>
          <a:xfrm>
            <a:off x="2410107" y="3834778"/>
            <a:ext cx="7149959" cy="318286"/>
          </a:xfrm>
          <a:prstGeom prst="rect">
            <a:avLst/>
          </a:prstGeom>
        </p:spPr>
        <p:txBody>
          <a:bodyPr wrap="square">
            <a:spAutoFit/>
          </a:bodyPr>
          <a:lstStyle/>
          <a:p>
            <a:r>
              <a:rPr lang="en-US" sz="1428" dirty="0"/>
              <a:t>Hwang and Grauman, Learning the relative importance of objects… IJCV, </a:t>
            </a:r>
            <a:r>
              <a:rPr lang="en-US" sz="1428" b="1" dirty="0">
                <a:solidFill>
                  <a:srgbClr val="FF0000"/>
                </a:solidFill>
              </a:rPr>
              <a:t>2011</a:t>
            </a:r>
            <a:r>
              <a:rPr lang="en-US" sz="1428" dirty="0"/>
              <a:t>.</a:t>
            </a:r>
          </a:p>
        </p:txBody>
      </p:sp>
      <p:sp>
        <p:nvSpPr>
          <p:cNvPr id="60" name="TextBox 59"/>
          <p:cNvSpPr txBox="1"/>
          <p:nvPr/>
        </p:nvSpPr>
        <p:spPr>
          <a:xfrm>
            <a:off x="2021522" y="4121146"/>
            <a:ext cx="3108678" cy="382308"/>
          </a:xfrm>
          <a:prstGeom prst="rect">
            <a:avLst/>
          </a:prstGeom>
          <a:noFill/>
        </p:spPr>
        <p:txBody>
          <a:bodyPr wrap="square" rtlCol="0">
            <a:spAutoFit/>
          </a:bodyPr>
          <a:lstStyle/>
          <a:p>
            <a:r>
              <a:rPr lang="en-US" sz="1836" dirty="0">
                <a:solidFill>
                  <a:schemeClr val="tx2">
                    <a:lumMod val="75000"/>
                  </a:schemeClr>
                </a:solidFill>
              </a:rPr>
              <a:t>Adjectives, prepositions</a:t>
            </a:r>
          </a:p>
        </p:txBody>
      </p:sp>
      <p:sp>
        <p:nvSpPr>
          <p:cNvPr id="15" name="Rectangle 14"/>
          <p:cNvSpPr/>
          <p:nvPr/>
        </p:nvSpPr>
        <p:spPr>
          <a:xfrm>
            <a:off x="2410107" y="4470295"/>
            <a:ext cx="4663017" cy="318286"/>
          </a:xfrm>
          <a:prstGeom prst="rect">
            <a:avLst/>
          </a:prstGeom>
        </p:spPr>
        <p:txBody>
          <a:bodyPr>
            <a:spAutoFit/>
          </a:bodyPr>
          <a:lstStyle/>
          <a:p>
            <a:r>
              <a:rPr lang="en-US" sz="1428" dirty="0"/>
              <a:t>Gupta and Davis, Beyond nouns …, ECCV, </a:t>
            </a:r>
            <a:r>
              <a:rPr lang="en-US" sz="1428" b="1" dirty="0">
                <a:solidFill>
                  <a:srgbClr val="FF0000"/>
                </a:solidFill>
              </a:rPr>
              <a:t>2008</a:t>
            </a:r>
            <a:r>
              <a:rPr lang="en-US" sz="1428" dirty="0"/>
              <a:t>.</a:t>
            </a:r>
          </a:p>
        </p:txBody>
      </p:sp>
      <p:sp>
        <p:nvSpPr>
          <p:cNvPr id="16" name="Rectangle 15"/>
          <p:cNvSpPr/>
          <p:nvPr/>
        </p:nvSpPr>
        <p:spPr>
          <a:xfrm>
            <a:off x="2410107" y="4756664"/>
            <a:ext cx="7149959" cy="318286"/>
          </a:xfrm>
          <a:prstGeom prst="rect">
            <a:avLst/>
          </a:prstGeom>
        </p:spPr>
        <p:txBody>
          <a:bodyPr wrap="square">
            <a:spAutoFit/>
          </a:bodyPr>
          <a:lstStyle/>
          <a:p>
            <a:r>
              <a:rPr lang="en-US" sz="1428" dirty="0"/>
              <a:t>Farhadi et al., Describing objects by their attributes. CVPR, </a:t>
            </a:r>
            <a:r>
              <a:rPr lang="en-US" sz="1428" b="1" dirty="0">
                <a:solidFill>
                  <a:srgbClr val="FF0000"/>
                </a:solidFill>
              </a:rPr>
              <a:t>2009</a:t>
            </a:r>
            <a:r>
              <a:rPr lang="en-US" sz="1428" dirty="0"/>
              <a:t>.</a:t>
            </a:r>
          </a:p>
        </p:txBody>
      </p:sp>
      <p:sp>
        <p:nvSpPr>
          <p:cNvPr id="17" name="Rectangle 16"/>
          <p:cNvSpPr/>
          <p:nvPr/>
        </p:nvSpPr>
        <p:spPr>
          <a:xfrm>
            <a:off x="2410107" y="5043032"/>
            <a:ext cx="8486176" cy="318286"/>
          </a:xfrm>
          <a:prstGeom prst="rect">
            <a:avLst/>
          </a:prstGeom>
        </p:spPr>
        <p:txBody>
          <a:bodyPr wrap="square">
            <a:spAutoFit/>
          </a:bodyPr>
          <a:lstStyle/>
          <a:p>
            <a:r>
              <a:rPr lang="en-US" sz="1428" dirty="0"/>
              <a:t>Berg et al., Automatic attribute discovery and characterization from noisy web data. ECCV </a:t>
            </a:r>
            <a:r>
              <a:rPr lang="en-US" sz="1428" b="1" dirty="0">
                <a:solidFill>
                  <a:srgbClr val="FF0000"/>
                </a:solidFill>
              </a:rPr>
              <a:t>2010</a:t>
            </a:r>
            <a:r>
              <a:rPr lang="en-US" sz="1428" dirty="0"/>
              <a:t>. </a:t>
            </a:r>
          </a:p>
        </p:txBody>
      </p:sp>
      <p:sp>
        <p:nvSpPr>
          <p:cNvPr id="18" name="Rectangle 17"/>
          <p:cNvSpPr/>
          <p:nvPr/>
        </p:nvSpPr>
        <p:spPr>
          <a:xfrm>
            <a:off x="2410107" y="5329401"/>
            <a:ext cx="6994525" cy="318286"/>
          </a:xfrm>
          <a:prstGeom prst="rect">
            <a:avLst/>
          </a:prstGeom>
        </p:spPr>
        <p:txBody>
          <a:bodyPr wrap="square">
            <a:spAutoFit/>
          </a:bodyPr>
          <a:lstStyle/>
          <a:p>
            <a:r>
              <a:rPr lang="en-US" sz="1428" dirty="0"/>
              <a:t>Parikh and </a:t>
            </a:r>
            <a:r>
              <a:rPr lang="en-US" sz="1428" dirty="0" err="1"/>
              <a:t>Grauman</a:t>
            </a:r>
            <a:r>
              <a:rPr lang="en-US" sz="1428" dirty="0"/>
              <a:t>. Relative attributes. ICCV </a:t>
            </a:r>
            <a:r>
              <a:rPr lang="en-US" sz="1428" b="1" dirty="0">
                <a:solidFill>
                  <a:srgbClr val="FF0000"/>
                </a:solidFill>
              </a:rPr>
              <a:t>2011</a:t>
            </a:r>
            <a:r>
              <a:rPr lang="en-US" sz="1428" dirty="0"/>
              <a:t>.</a:t>
            </a:r>
          </a:p>
        </p:txBody>
      </p:sp>
      <p:sp>
        <p:nvSpPr>
          <p:cNvPr id="61" name="TextBox 60"/>
          <p:cNvSpPr txBox="1"/>
          <p:nvPr/>
        </p:nvSpPr>
        <p:spPr>
          <a:xfrm>
            <a:off x="2021522" y="5615769"/>
            <a:ext cx="3108678" cy="382308"/>
          </a:xfrm>
          <a:prstGeom prst="rect">
            <a:avLst/>
          </a:prstGeom>
          <a:noFill/>
        </p:spPr>
        <p:txBody>
          <a:bodyPr wrap="square" rtlCol="0">
            <a:spAutoFit/>
          </a:bodyPr>
          <a:lstStyle/>
          <a:p>
            <a:r>
              <a:rPr lang="en-US" sz="1836" dirty="0">
                <a:solidFill>
                  <a:schemeClr val="tx2">
                    <a:lumMod val="75000"/>
                  </a:schemeClr>
                </a:solidFill>
              </a:rPr>
              <a:t>Verbs</a:t>
            </a:r>
          </a:p>
        </p:txBody>
      </p:sp>
      <p:sp>
        <p:nvSpPr>
          <p:cNvPr id="19" name="Rectangle 18"/>
          <p:cNvSpPr/>
          <p:nvPr/>
        </p:nvSpPr>
        <p:spPr>
          <a:xfrm>
            <a:off x="2410107" y="6282681"/>
            <a:ext cx="7383110" cy="318286"/>
          </a:xfrm>
          <a:prstGeom prst="rect">
            <a:avLst/>
          </a:prstGeom>
        </p:spPr>
        <p:txBody>
          <a:bodyPr wrap="square">
            <a:spAutoFit/>
          </a:bodyPr>
          <a:lstStyle/>
          <a:p>
            <a:r>
              <a:rPr lang="en-US" sz="1428" dirty="0" err="1"/>
              <a:t>Sadeghi</a:t>
            </a:r>
            <a:r>
              <a:rPr lang="en-US" sz="1428" dirty="0"/>
              <a:t> and Farhadi, Recognition using visual phrases. CVPR </a:t>
            </a:r>
            <a:r>
              <a:rPr lang="en-US" sz="1428" b="1" dirty="0">
                <a:solidFill>
                  <a:srgbClr val="FF0000"/>
                </a:solidFill>
              </a:rPr>
              <a:t>2011</a:t>
            </a:r>
            <a:r>
              <a:rPr lang="en-US" sz="1428" dirty="0"/>
              <a:t>.</a:t>
            </a:r>
          </a:p>
        </p:txBody>
      </p:sp>
      <p:sp>
        <p:nvSpPr>
          <p:cNvPr id="20" name="Rectangle 19"/>
          <p:cNvSpPr/>
          <p:nvPr/>
        </p:nvSpPr>
        <p:spPr>
          <a:xfrm>
            <a:off x="2410107" y="5964918"/>
            <a:ext cx="9947769" cy="350330"/>
          </a:xfrm>
          <a:prstGeom prst="rect">
            <a:avLst/>
          </a:prstGeom>
        </p:spPr>
        <p:txBody>
          <a:bodyPr wrap="square">
            <a:spAutoFit/>
          </a:bodyPr>
          <a:lstStyle/>
          <a:p>
            <a:r>
              <a:rPr lang="en-US" sz="1632" dirty="0"/>
              <a:t>Yao and Fei-Fei, Modeling mutual context … in human-object interaction activities. CVPR </a:t>
            </a:r>
            <a:r>
              <a:rPr lang="en-US" sz="1632" b="1" dirty="0">
                <a:solidFill>
                  <a:srgbClr val="FF0000"/>
                </a:solidFill>
              </a:rPr>
              <a:t>2010</a:t>
            </a:r>
            <a:r>
              <a:rPr lang="en-US" sz="1632" dirty="0"/>
              <a:t>.</a:t>
            </a:r>
          </a:p>
        </p:txBody>
      </p:sp>
      <p:sp>
        <p:nvSpPr>
          <p:cNvPr id="23" name="Rectangle 22"/>
          <p:cNvSpPr/>
          <p:nvPr/>
        </p:nvSpPr>
        <p:spPr>
          <a:xfrm>
            <a:off x="2407331" y="2340154"/>
            <a:ext cx="8318489" cy="318286"/>
          </a:xfrm>
          <a:prstGeom prst="rect">
            <a:avLst/>
          </a:prstGeom>
        </p:spPr>
        <p:txBody>
          <a:bodyPr wrap="square">
            <a:spAutoFit/>
          </a:bodyPr>
          <a:lstStyle/>
          <a:p>
            <a:r>
              <a:rPr lang="en-US" sz="1428" dirty="0" err="1"/>
              <a:t>Kuznetsova</a:t>
            </a:r>
            <a:r>
              <a:rPr lang="en-US" sz="1428" dirty="0"/>
              <a:t> et al., Collective Generation of Natural Image Descriptions. ACL, </a:t>
            </a:r>
            <a:r>
              <a:rPr lang="en-US" sz="1428" b="1" dirty="0">
                <a:solidFill>
                  <a:srgbClr val="FF0000"/>
                </a:solidFill>
              </a:rPr>
              <a:t>2012</a:t>
            </a:r>
            <a:r>
              <a:rPr lang="en-US" sz="1428" dirty="0"/>
              <a:t>.</a:t>
            </a:r>
          </a:p>
        </p:txBody>
      </p:sp>
      <p:sp>
        <p:nvSpPr>
          <p:cNvPr id="24" name="Rectangle 23"/>
          <p:cNvSpPr/>
          <p:nvPr/>
        </p:nvSpPr>
        <p:spPr>
          <a:xfrm>
            <a:off x="2407331" y="2626523"/>
            <a:ext cx="8318489" cy="318286"/>
          </a:xfrm>
          <a:prstGeom prst="rect">
            <a:avLst/>
          </a:prstGeom>
        </p:spPr>
        <p:txBody>
          <a:bodyPr wrap="square">
            <a:spAutoFit/>
          </a:bodyPr>
          <a:lstStyle/>
          <a:p>
            <a:r>
              <a:rPr lang="en-US" sz="1428" dirty="0"/>
              <a:t>Gupta et al., Choosing Linguistics over Vision to Describe Images. AAAI, </a:t>
            </a:r>
            <a:r>
              <a:rPr lang="en-US" sz="1428" b="1" dirty="0">
                <a:solidFill>
                  <a:srgbClr val="FF0000"/>
                </a:solidFill>
              </a:rPr>
              <a:t>2012</a:t>
            </a:r>
            <a:r>
              <a:rPr lang="en-US" sz="1428" dirty="0"/>
              <a:t>.</a:t>
            </a:r>
          </a:p>
        </p:txBody>
      </p:sp>
      <p:sp>
        <p:nvSpPr>
          <p:cNvPr id="25" name="Rectangle 24"/>
          <p:cNvSpPr/>
          <p:nvPr/>
        </p:nvSpPr>
        <p:spPr>
          <a:xfrm>
            <a:off x="2407331" y="2912891"/>
            <a:ext cx="8318489" cy="312073"/>
          </a:xfrm>
          <a:prstGeom prst="rect">
            <a:avLst/>
          </a:prstGeom>
        </p:spPr>
        <p:txBody>
          <a:bodyPr wrap="square">
            <a:spAutoFit/>
          </a:bodyPr>
          <a:lstStyle/>
          <a:p>
            <a:r>
              <a:rPr lang="en-US" sz="1428" dirty="0"/>
              <a:t>Mitchell et al., Midge: Generating Image Descriptions From Computer Vision Detections. EACL, </a:t>
            </a:r>
            <a:r>
              <a:rPr lang="en-US" sz="1428" b="1" dirty="0">
                <a:solidFill>
                  <a:srgbClr val="FF0000"/>
                </a:solidFill>
              </a:rPr>
              <a:t>2012</a:t>
            </a:r>
            <a:r>
              <a:rPr lang="en-US" sz="1428" dirty="0"/>
              <a:t>.</a:t>
            </a:r>
          </a:p>
        </p:txBody>
      </p:sp>
    </p:spTree>
    <p:extLst>
      <p:ext uri="{BB962C8B-B14F-4D97-AF65-F5344CB8AC3E}">
        <p14:creationId xmlns:p14="http://schemas.microsoft.com/office/powerpoint/2010/main" val="909735349"/>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3687401" y="1476621"/>
            <a:ext cx="4663017" cy="4507583"/>
          </a:xfrm>
          <a:prstGeom prst="ellipse">
            <a:avLst/>
          </a:prstGeom>
          <a:noFill/>
          <a:ln w="2540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3" name="Rectangle 22"/>
          <p:cNvSpPr/>
          <p:nvPr/>
        </p:nvSpPr>
        <p:spPr>
          <a:xfrm rot="3628955">
            <a:off x="3266914" y="1573039"/>
            <a:ext cx="1865207" cy="1398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6" name="Rectangle 25"/>
          <p:cNvSpPr/>
          <p:nvPr/>
        </p:nvSpPr>
        <p:spPr>
          <a:xfrm rot="3628955">
            <a:off x="7396983" y="1644433"/>
            <a:ext cx="1201213" cy="1398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7" name="Rectangle 26"/>
          <p:cNvSpPr/>
          <p:nvPr/>
        </p:nvSpPr>
        <p:spPr>
          <a:xfrm rot="5117877">
            <a:off x="7482838" y="1944392"/>
            <a:ext cx="1201213" cy="1398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8" name="Rectangle 27"/>
          <p:cNvSpPr/>
          <p:nvPr/>
        </p:nvSpPr>
        <p:spPr>
          <a:xfrm rot="2530760">
            <a:off x="7034411" y="4729736"/>
            <a:ext cx="1201213" cy="1398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9" name="Rectangle 28"/>
          <p:cNvSpPr/>
          <p:nvPr/>
        </p:nvSpPr>
        <p:spPr>
          <a:xfrm rot="2530760">
            <a:off x="4342792" y="5022637"/>
            <a:ext cx="1201213" cy="1398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30" name="Rectangle 29"/>
          <p:cNvSpPr/>
          <p:nvPr/>
        </p:nvSpPr>
        <p:spPr>
          <a:xfrm rot="4388065">
            <a:off x="2185318" y="3493021"/>
            <a:ext cx="3107341" cy="1398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TextBox 5"/>
          <p:cNvSpPr txBox="1"/>
          <p:nvPr/>
        </p:nvSpPr>
        <p:spPr>
          <a:xfrm>
            <a:off x="306131" y="155446"/>
            <a:ext cx="6372789" cy="769441"/>
          </a:xfrm>
          <a:prstGeom prst="rect">
            <a:avLst/>
          </a:prstGeom>
          <a:noFill/>
          <a:effectLst/>
        </p:spPr>
        <p:txBody>
          <a:bodyPr wrap="square" rtlCol="0">
            <a:spAutoFit/>
          </a:bodyPr>
          <a:lstStyle/>
          <a:p>
            <a:r>
              <a:rPr lang="en-US" sz="4400" dirty="0">
                <a:latin typeface="+mj-lt"/>
              </a:rPr>
              <a:t>Generating data</a:t>
            </a:r>
          </a:p>
        </p:txBody>
      </p:sp>
      <p:pic>
        <p:nvPicPr>
          <p:cNvPr id="12" name="Picture 3" descr="C:\larryz\projects\SD\users\larryz\ClipArtRender\Release\10K\Render\10K_1529_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2833" y="4253054"/>
            <a:ext cx="1147303" cy="9178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5" descr="C:\larryz\projects\SD\users\larryz\ClipArtRender\Release\10K\Render\10K_1521_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0336" y="4711974"/>
            <a:ext cx="1147303" cy="9178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6" descr="C:\larryz\projects\SD\users\larryz\ClipArtRender\Release\10K\Render\10K_1522_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6485" y="5525283"/>
            <a:ext cx="1147303" cy="9178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8" descr="C:\larryz\projects\SD\users\larryz\ClipArtRender\Release\10K\Render\10K_1524_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3996" y="4297054"/>
            <a:ext cx="1147303" cy="9178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10" descr="C:\larryz\projects\SD\users\larryz\ClipArtRender\Release\10K\Render\10K_1526_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9182" y="4859704"/>
            <a:ext cx="1147303" cy="9178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1" descr="C:\larryz\projects\SD\users\larryz\ClipArtRender\Release\10K\Render\10K_1527_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79947" y="5170897"/>
            <a:ext cx="1147303" cy="9178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2" descr="C:\larryz\projects\SD\users\larryz\ClipArtRender\Release\10K\Render\10K_1528_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84244" y="5362843"/>
            <a:ext cx="1147303" cy="9178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Rectangle 21"/>
          <p:cNvSpPr/>
          <p:nvPr/>
        </p:nvSpPr>
        <p:spPr>
          <a:xfrm>
            <a:off x="6897638" y="2193768"/>
            <a:ext cx="3186395" cy="939873"/>
          </a:xfrm>
          <a:prstGeom prst="rect">
            <a:avLst/>
          </a:prstGeom>
        </p:spPr>
        <p:txBody>
          <a:bodyPr wrap="square">
            <a:spAutoFit/>
          </a:bodyPr>
          <a:lstStyle/>
          <a:p>
            <a:r>
              <a:rPr lang="en-US" sz="1836" dirty="0"/>
              <a:t>“Jenny just threw the beach ball angrily at Mike while the dog watches them both.” </a:t>
            </a:r>
          </a:p>
        </p:txBody>
      </p:sp>
      <p:sp>
        <p:nvSpPr>
          <p:cNvPr id="24" name="Isosceles Triangle 23"/>
          <p:cNvSpPr/>
          <p:nvPr/>
        </p:nvSpPr>
        <p:spPr>
          <a:xfrm rot="7961300">
            <a:off x="7286048" y="1838426"/>
            <a:ext cx="466302" cy="407043"/>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38" name="Isosceles Triangle 37"/>
          <p:cNvSpPr/>
          <p:nvPr/>
        </p:nvSpPr>
        <p:spPr>
          <a:xfrm rot="5400000">
            <a:off x="7898199" y="4600909"/>
            <a:ext cx="466302" cy="407043"/>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5" name="Rectangle 24"/>
          <p:cNvSpPr/>
          <p:nvPr/>
        </p:nvSpPr>
        <p:spPr>
          <a:xfrm>
            <a:off x="4564086" y="3135480"/>
            <a:ext cx="4607395" cy="34862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5" name="Picture 7" descr="C:\larryz\projects\SD\users\larryz\ClipArtRender\Release\10K\Render\10K_1523_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5541" y="1865207"/>
            <a:ext cx="1998545" cy="15988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7872613" y="6202934"/>
            <a:ext cx="4689376" cy="572464"/>
          </a:xfrm>
          <a:prstGeom prst="rect">
            <a:avLst/>
          </a:prstGeom>
          <a:noFill/>
        </p:spPr>
        <p:txBody>
          <a:bodyPr wrap="square" lIns="182880" tIns="146304" rIns="182880" bIns="146304" rtlCol="0">
            <a:spAutoFit/>
          </a:bodyPr>
          <a:lstStyle/>
          <a:p>
            <a:pPr>
              <a:lnSpc>
                <a:spcPct val="90000"/>
              </a:lnSpc>
              <a:spcAft>
                <a:spcPts val="600"/>
              </a:spcAft>
            </a:pPr>
            <a:r>
              <a:rPr lang="en-US" sz="2000" dirty="0" smtClean="0">
                <a:gradFill>
                  <a:gsLst>
                    <a:gs pos="2917">
                      <a:schemeClr val="tx1"/>
                    </a:gs>
                    <a:gs pos="30000">
                      <a:schemeClr val="tx1"/>
                    </a:gs>
                  </a:gsLst>
                  <a:lin ang="5400000" scaled="0"/>
                </a:gradFill>
              </a:rPr>
              <a:t>Zitnick and Parikh, CVPR 2013</a:t>
            </a:r>
          </a:p>
        </p:txBody>
      </p:sp>
    </p:spTree>
    <p:extLst>
      <p:ext uri="{BB962C8B-B14F-4D97-AF65-F5344CB8AC3E}">
        <p14:creationId xmlns:p14="http://schemas.microsoft.com/office/powerpoint/2010/main" val="2408261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8164" y="634615"/>
            <a:ext cx="9733328" cy="469039"/>
          </a:xfrm>
          <a:prstGeom prst="rect">
            <a:avLst/>
          </a:prstGeom>
        </p:spPr>
        <p:txBody>
          <a:bodyPr wrap="square">
            <a:spAutoFit/>
          </a:bodyPr>
          <a:lstStyle/>
          <a:p>
            <a:r>
              <a:rPr lang="en-US" sz="2448" dirty="0"/>
              <a:t>Mike fights off a bear by giving him a hotdog while jenny runs away. </a:t>
            </a:r>
          </a:p>
        </p:txBody>
      </p:sp>
      <p:grpSp>
        <p:nvGrpSpPr>
          <p:cNvPr id="2" name="Group 1"/>
          <p:cNvGrpSpPr/>
          <p:nvPr/>
        </p:nvGrpSpPr>
        <p:grpSpPr>
          <a:xfrm>
            <a:off x="1632938" y="1229756"/>
            <a:ext cx="9173212" cy="5065316"/>
            <a:chOff x="76200" y="1205753"/>
            <a:chExt cx="8994162" cy="4966447"/>
          </a:xfrm>
        </p:grpSpPr>
        <p:pic>
          <p:nvPicPr>
            <p:cNvPr id="9218" name="Picture 2" descr="http://ttic.uchicago.edu/~dparikh/clipart/10scenes_for_each_300_sentence/10scenes_63.png"/>
            <p:cNvPicPr>
              <a:picLocks noChangeAspect="1" noChangeArrowheads="1"/>
            </p:cNvPicPr>
            <p:nvPr/>
          </p:nvPicPr>
          <p:blipFill rotWithShape="1">
            <a:blip r:embed="rId2">
              <a:extLst>
                <a:ext uri="{28A0092B-C50C-407E-A947-70E740481C1C}">
                  <a14:useLocalDpi xmlns:a14="http://schemas.microsoft.com/office/drawing/2010/main" val="0"/>
                </a:ext>
              </a:extLst>
            </a:blip>
            <a:srcRect l="40065"/>
            <a:stretch/>
          </p:blipFill>
          <p:spPr bwMode="auto">
            <a:xfrm>
              <a:off x="76422" y="1205753"/>
              <a:ext cx="8991378" cy="48006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3048000" y="1219200"/>
              <a:ext cx="0" cy="4953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019800" y="1219200"/>
              <a:ext cx="0" cy="4953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6200" y="3618992"/>
              <a:ext cx="899416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7335448"/>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08041" y="380890"/>
            <a:ext cx="8704298" cy="862581"/>
          </a:xfrm>
          <a:prstGeom prst="rect">
            <a:avLst/>
          </a:prstGeom>
        </p:spPr>
        <p:txBody>
          <a:bodyPr wrap="square">
            <a:spAutoFit/>
          </a:bodyPr>
          <a:lstStyle/>
          <a:p>
            <a:r>
              <a:rPr lang="en-US" sz="2448" dirty="0"/>
              <a:t>It was raining in the park and a duck and a snake were trying to take shelter. </a:t>
            </a:r>
          </a:p>
        </p:txBody>
      </p:sp>
      <p:grpSp>
        <p:nvGrpSpPr>
          <p:cNvPr id="2" name="Group 1"/>
          <p:cNvGrpSpPr/>
          <p:nvPr/>
        </p:nvGrpSpPr>
        <p:grpSpPr>
          <a:xfrm>
            <a:off x="1708041" y="1243471"/>
            <a:ext cx="9173212" cy="5051601"/>
            <a:chOff x="149838" y="1219200"/>
            <a:chExt cx="8994162" cy="4953000"/>
          </a:xfrm>
        </p:grpSpPr>
        <p:pic>
          <p:nvPicPr>
            <p:cNvPr id="7172" name="Picture 4" descr="http://ttic.uchicago.edu/~dparikh/clipart/10scenes_for_each_300_sentence/10scenes_208.png"/>
            <p:cNvPicPr>
              <a:picLocks noChangeAspect="1" noChangeArrowheads="1"/>
            </p:cNvPicPr>
            <p:nvPr/>
          </p:nvPicPr>
          <p:blipFill rotWithShape="1">
            <a:blip r:embed="rId2">
              <a:extLst>
                <a:ext uri="{28A0092B-C50C-407E-A947-70E740481C1C}">
                  <a14:useLocalDpi xmlns:a14="http://schemas.microsoft.com/office/drawing/2010/main" val="0"/>
                </a:ext>
              </a:extLst>
            </a:blip>
            <a:srcRect l="39921"/>
            <a:stretch/>
          </p:blipFill>
          <p:spPr bwMode="auto">
            <a:xfrm>
              <a:off x="152400" y="1345721"/>
              <a:ext cx="8775395" cy="467407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3048000" y="1219200"/>
              <a:ext cx="0" cy="4953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019800" y="1219200"/>
              <a:ext cx="0" cy="49530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9838" y="3682760"/>
              <a:ext cx="899416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79427541"/>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94921" y="714775"/>
            <a:ext cx="8668119" cy="469039"/>
          </a:xfrm>
          <a:prstGeom prst="rect">
            <a:avLst/>
          </a:prstGeom>
        </p:spPr>
        <p:txBody>
          <a:bodyPr wrap="square">
            <a:spAutoFit/>
          </a:bodyPr>
          <a:lstStyle/>
          <a:p>
            <a:r>
              <a:rPr lang="en-US" sz="2448" dirty="0"/>
              <a:t>Jenny and Mike are both playing dangerously in the park.</a:t>
            </a:r>
          </a:p>
        </p:txBody>
      </p:sp>
      <p:pic>
        <p:nvPicPr>
          <p:cNvPr id="20" name="Picture 5" descr="C:\larryz\projects\SD\users\larryz\ClipArtRender\Release\10K\Render\10K_12_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8106" y="4041280"/>
            <a:ext cx="2953017" cy="24480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larryz\projects\SD\users\larryz\ClipArtRender\Release\10K\Render\10K_13_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400" y="1476621"/>
            <a:ext cx="2953017" cy="24480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C:\larryz\projects\SD\users\larryz\ClipArtRender\Release\10K\Render\10K_14_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8400" y="4041280"/>
            <a:ext cx="2953017" cy="244808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C:\larryz\projects\SD\users\larryz\ClipArtRender\Release\10K\Render\10K_15_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8467" y="1476621"/>
            <a:ext cx="2953017" cy="24480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C:\larryz\projects\SD\users\larryz\ClipArtRender\Release\10K\Render\10K_16_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8106" y="1476621"/>
            <a:ext cx="2953017" cy="24480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C:\larryz\projects\SD\users\larryz\ClipArtRender\Release\10K\Render\10K_17_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8467" y="4041280"/>
            <a:ext cx="2953017" cy="2448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846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1404" y="127861"/>
            <a:ext cx="7383110" cy="769441"/>
          </a:xfrm>
          <a:prstGeom prst="rect">
            <a:avLst/>
          </a:prstGeom>
          <a:noFill/>
          <a:effectLst/>
        </p:spPr>
        <p:txBody>
          <a:bodyPr wrap="square" rtlCol="0">
            <a:spAutoFit/>
          </a:bodyPr>
          <a:lstStyle/>
          <a:p>
            <a:r>
              <a:rPr lang="en-US" sz="4400" dirty="0">
                <a:latin typeface="+mj-lt"/>
              </a:rPr>
              <a:t>Object occurrence</a:t>
            </a:r>
          </a:p>
        </p:txBody>
      </p:sp>
      <p:pic>
        <p:nvPicPr>
          <p:cNvPr id="74"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t="83253" r="38801" b="2319"/>
          <a:stretch/>
        </p:blipFill>
        <p:spPr bwMode="auto">
          <a:xfrm>
            <a:off x="8134287" y="3881224"/>
            <a:ext cx="1871868" cy="187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TextBox 81"/>
          <p:cNvSpPr txBox="1"/>
          <p:nvPr/>
        </p:nvSpPr>
        <p:spPr>
          <a:xfrm>
            <a:off x="1198197" y="1642351"/>
            <a:ext cx="2186908" cy="507511"/>
          </a:xfrm>
          <a:prstGeom prst="rect">
            <a:avLst/>
          </a:prstGeom>
          <a:solidFill>
            <a:schemeClr val="bg1"/>
          </a:solidFill>
        </p:spPr>
        <p:txBody>
          <a:bodyPr wrap="square" rtlCol="0">
            <a:spAutoFit/>
          </a:bodyPr>
          <a:lstStyle/>
          <a:p>
            <a:endParaRPr lang="en-US" sz="1632" dirty="0"/>
          </a:p>
        </p:txBody>
      </p:sp>
      <p:sp>
        <p:nvSpPr>
          <p:cNvPr id="90" name="TextBox 89"/>
          <p:cNvSpPr txBox="1"/>
          <p:nvPr/>
        </p:nvSpPr>
        <p:spPr>
          <a:xfrm>
            <a:off x="8467359" y="5753949"/>
            <a:ext cx="1538796" cy="280718"/>
          </a:xfrm>
          <a:prstGeom prst="rect">
            <a:avLst/>
          </a:prstGeom>
          <a:noFill/>
        </p:spPr>
        <p:txBody>
          <a:bodyPr wrap="square" rtlCol="0">
            <a:spAutoFit/>
          </a:bodyPr>
          <a:lstStyle/>
          <a:p>
            <a:r>
              <a:rPr lang="en-US" sz="1224" dirty="0"/>
              <a:t>Mutual Information</a:t>
            </a:r>
          </a:p>
        </p:txBody>
      </p:sp>
      <p:grpSp>
        <p:nvGrpSpPr>
          <p:cNvPr id="14" name="Group 13"/>
          <p:cNvGrpSpPr/>
          <p:nvPr/>
        </p:nvGrpSpPr>
        <p:grpSpPr>
          <a:xfrm>
            <a:off x="2176956" y="4585300"/>
            <a:ext cx="2886217" cy="1973950"/>
            <a:chOff x="294319" y="1524000"/>
            <a:chExt cx="2829881" cy="1935421"/>
          </a:xfrm>
        </p:grpSpPr>
        <p:grpSp>
          <p:nvGrpSpPr>
            <p:cNvPr id="9" name="Group 8"/>
            <p:cNvGrpSpPr/>
            <p:nvPr/>
          </p:nvGrpSpPr>
          <p:grpSpPr>
            <a:xfrm>
              <a:off x="294319" y="1581230"/>
              <a:ext cx="2773621" cy="1878191"/>
              <a:chOff x="304800" y="4405747"/>
              <a:chExt cx="2773621" cy="1878191"/>
            </a:xfrm>
          </p:grpSpPr>
          <p:pic>
            <p:nvPicPr>
              <p:cNvPr id="1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t="10176" r="7548" b="79327"/>
              <a:stretch/>
            </p:blipFill>
            <p:spPr bwMode="auto">
              <a:xfrm>
                <a:off x="305833" y="4405747"/>
                <a:ext cx="2772588" cy="1335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t="95076" r="7548" b="958"/>
              <a:stretch/>
            </p:blipFill>
            <p:spPr bwMode="auto">
              <a:xfrm>
                <a:off x="304800" y="5710472"/>
                <a:ext cx="2772590" cy="50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Rectangle 42"/>
              <p:cNvSpPr/>
              <p:nvPr/>
            </p:nvSpPr>
            <p:spPr>
              <a:xfrm>
                <a:off x="1543456" y="6035040"/>
                <a:ext cx="1295400" cy="213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8" name="TextBox 87"/>
              <p:cNvSpPr txBox="1"/>
              <p:nvPr/>
            </p:nvSpPr>
            <p:spPr>
              <a:xfrm>
                <a:off x="1244921" y="6003220"/>
                <a:ext cx="1813560" cy="280718"/>
              </a:xfrm>
              <a:prstGeom prst="rect">
                <a:avLst/>
              </a:prstGeom>
              <a:noFill/>
            </p:spPr>
            <p:txBody>
              <a:bodyPr wrap="square" rtlCol="0">
                <a:spAutoFit/>
              </a:bodyPr>
              <a:lstStyle/>
              <a:p>
                <a:r>
                  <a:rPr lang="en-US" sz="1224" dirty="0"/>
                  <a:t>Mutual Information</a:t>
                </a:r>
              </a:p>
            </p:txBody>
          </p:sp>
        </p:grpSp>
        <p:sp>
          <p:nvSpPr>
            <p:cNvPr id="13" name="Rectangle 12"/>
            <p:cNvSpPr/>
            <p:nvPr/>
          </p:nvSpPr>
          <p:spPr>
            <a:xfrm>
              <a:off x="2590800" y="1524000"/>
              <a:ext cx="533400" cy="1686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cxnSp>
        <p:nvCxnSpPr>
          <p:cNvPr id="16" name="Straight Connector 15"/>
          <p:cNvCxnSpPr/>
          <p:nvPr/>
        </p:nvCxnSpPr>
        <p:spPr>
          <a:xfrm>
            <a:off x="5943920" y="1084451"/>
            <a:ext cx="0" cy="551790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99592" y="1240961"/>
            <a:ext cx="1865207" cy="414353"/>
          </a:xfrm>
          <a:prstGeom prst="rect">
            <a:avLst/>
          </a:prstGeom>
          <a:noFill/>
        </p:spPr>
        <p:txBody>
          <a:bodyPr wrap="square" rtlCol="0">
            <a:spAutoFit/>
          </a:bodyPr>
          <a:lstStyle/>
          <a:p>
            <a:r>
              <a:rPr lang="en-US" sz="2040" dirty="0">
                <a:solidFill>
                  <a:schemeClr val="tx2"/>
                </a:solidFill>
              </a:rPr>
              <a:t>High</a:t>
            </a:r>
          </a:p>
        </p:txBody>
      </p:sp>
      <p:sp>
        <p:nvSpPr>
          <p:cNvPr id="28" name="TextBox 27"/>
          <p:cNvSpPr txBox="1"/>
          <p:nvPr/>
        </p:nvSpPr>
        <p:spPr>
          <a:xfrm>
            <a:off x="6451388" y="1305493"/>
            <a:ext cx="1865207" cy="414353"/>
          </a:xfrm>
          <a:prstGeom prst="rect">
            <a:avLst/>
          </a:prstGeom>
          <a:noFill/>
        </p:spPr>
        <p:txBody>
          <a:bodyPr wrap="square" rtlCol="0">
            <a:spAutoFit/>
          </a:bodyPr>
          <a:lstStyle/>
          <a:p>
            <a:r>
              <a:rPr lang="en-US" sz="2040" dirty="0">
                <a:solidFill>
                  <a:schemeClr val="tx2"/>
                </a:solidFill>
              </a:rPr>
              <a:t>Low</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4452" y="1695450"/>
            <a:ext cx="785853" cy="785853"/>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4060" y="1348147"/>
            <a:ext cx="806788" cy="944308"/>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0349" y="3746192"/>
            <a:ext cx="598157" cy="578862"/>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9765" y="1740881"/>
            <a:ext cx="1071752" cy="1553439"/>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8343" y="2665189"/>
            <a:ext cx="481302" cy="636561"/>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915954" y="2782158"/>
            <a:ext cx="1075644" cy="802946"/>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2443" y="3602501"/>
            <a:ext cx="818097" cy="1530144"/>
          </a:xfrm>
          <a:prstGeom prst="rect">
            <a:avLst/>
          </a:prstGeom>
        </p:spPr>
      </p:pic>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65649" y="2644843"/>
            <a:ext cx="1045347" cy="1469544"/>
          </a:xfrm>
          <a:prstGeom prst="rect">
            <a:avLst/>
          </a:prstGeom>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08911" y="3010552"/>
            <a:ext cx="564673" cy="883837"/>
          </a:xfrm>
          <a:prstGeom prst="rect">
            <a:avLst/>
          </a:prstGeom>
        </p:spPr>
      </p:pic>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35176" y="2458912"/>
            <a:ext cx="417366" cy="736528"/>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16150" y="1302726"/>
            <a:ext cx="1178448" cy="1276652"/>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05374" y="3059666"/>
            <a:ext cx="730772" cy="563739"/>
          </a:xfrm>
          <a:prstGeom prst="rect">
            <a:avLst/>
          </a:prstGeom>
        </p:spPr>
      </p:pic>
      <p:pic>
        <p:nvPicPr>
          <p:cNvPr id="31" name="Picture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37027" y="1623632"/>
            <a:ext cx="798121" cy="673970"/>
          </a:xfrm>
          <a:prstGeom prst="rect">
            <a:avLst/>
          </a:prstGeom>
        </p:spPr>
      </p:pic>
      <p:pic>
        <p:nvPicPr>
          <p:cNvPr id="32" name="Picture 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24851" y="2372134"/>
            <a:ext cx="659140" cy="470816"/>
          </a:xfrm>
          <a:prstGeom prst="rect">
            <a:avLst/>
          </a:prstGeom>
        </p:spPr>
      </p:pic>
      <p:pic>
        <p:nvPicPr>
          <p:cNvPr id="33" name="Picture 3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01026" y="1787625"/>
            <a:ext cx="761080" cy="270061"/>
          </a:xfrm>
          <a:prstGeom prst="rect">
            <a:avLst/>
          </a:prstGeom>
        </p:spPr>
      </p:pic>
      <p:pic>
        <p:nvPicPr>
          <p:cNvPr id="34" name="Picture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319398" y="2376942"/>
            <a:ext cx="196407" cy="491018"/>
          </a:xfrm>
          <a:prstGeom prst="rect">
            <a:avLst/>
          </a:prstGeom>
        </p:spPr>
      </p:pic>
      <p:pic>
        <p:nvPicPr>
          <p:cNvPr id="35" name="Picture 3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838574" y="2422860"/>
            <a:ext cx="196407" cy="491018"/>
          </a:xfrm>
          <a:prstGeom prst="rect">
            <a:avLst/>
          </a:prstGeom>
        </p:spPr>
      </p:pic>
      <p:sp>
        <p:nvSpPr>
          <p:cNvPr id="2" name="TextBox 1"/>
          <p:cNvSpPr txBox="1"/>
          <p:nvPr/>
        </p:nvSpPr>
        <p:spPr>
          <a:xfrm>
            <a:off x="7872613" y="6202934"/>
            <a:ext cx="4689376" cy="572464"/>
          </a:xfrm>
          <a:prstGeom prst="rect">
            <a:avLst/>
          </a:prstGeom>
          <a:noFill/>
        </p:spPr>
        <p:txBody>
          <a:bodyPr wrap="square" lIns="182880" tIns="146304" rIns="182880" bIns="146304" rtlCol="0">
            <a:spAutoFit/>
          </a:bodyPr>
          <a:lstStyle/>
          <a:p>
            <a:pPr>
              <a:lnSpc>
                <a:spcPct val="90000"/>
              </a:lnSpc>
              <a:spcAft>
                <a:spcPts val="600"/>
              </a:spcAft>
            </a:pPr>
            <a:r>
              <a:rPr lang="en-US" sz="2000" dirty="0" smtClean="0">
                <a:gradFill>
                  <a:gsLst>
                    <a:gs pos="2917">
                      <a:schemeClr val="tx1"/>
                    </a:gs>
                    <a:gs pos="30000">
                      <a:schemeClr val="tx1"/>
                    </a:gs>
                  </a:gsLst>
                  <a:lin ang="5400000" scaled="0"/>
                </a:gradFill>
              </a:rPr>
              <a:t>Zitnick and Parikh, CVPR 2013</a:t>
            </a:r>
          </a:p>
        </p:txBody>
      </p:sp>
    </p:spTree>
    <p:extLst>
      <p:ext uri="{BB962C8B-B14F-4D97-AF65-F5344CB8AC3E}">
        <p14:creationId xmlns:p14="http://schemas.microsoft.com/office/powerpoint/2010/main" val="2782344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500"/>
                                        <p:tgtEl>
                                          <p:spTgt spid="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0"/>
                                        </p:tgtEl>
                                        <p:attrNameLst>
                                          <p:attrName>style.visibility</p:attrName>
                                        </p:attrNameLst>
                                      </p:cBhvr>
                                      <p:to>
                                        <p:strVal val="visible"/>
                                      </p:to>
                                    </p:set>
                                    <p:animEffect transition="in" filter="fade">
                                      <p:cBhvr>
                                        <p:cTn id="13" dur="500"/>
                                        <p:tgtEl>
                                          <p:spTgt spid="9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4272"/>
          <a:stretch/>
        </p:blipFill>
        <p:spPr>
          <a:xfrm>
            <a:off x="-8102" y="-68859"/>
            <a:ext cx="12436475" cy="7063384"/>
          </a:xfrm>
          <a:prstGeom prst="rect">
            <a:avLst/>
          </a:prstGeom>
        </p:spPr>
      </p:pic>
      <p:sp>
        <p:nvSpPr>
          <p:cNvPr id="2" name="Title 1"/>
          <p:cNvSpPr>
            <a:spLocks noGrp="1"/>
          </p:cNvSpPr>
          <p:nvPr>
            <p:ph type="title"/>
          </p:nvPr>
        </p:nvSpPr>
        <p:spPr>
          <a:xfrm>
            <a:off x="457580" y="114019"/>
            <a:ext cx="11889564" cy="917575"/>
          </a:xfrm>
          <a:effectLst>
            <a:outerShdw blurRad="50800" dist="38100" dir="2700000" algn="tl" rotWithShape="0">
              <a:prstClr val="black">
                <a:alpha val="40000"/>
              </a:prstClr>
            </a:outerShdw>
          </a:effectLst>
        </p:spPr>
        <p:txBody>
          <a:bodyPr/>
          <a:lstStyle/>
          <a:p>
            <a:r>
              <a:rPr lang="en-US" dirty="0" smtClean="0">
                <a:solidFill>
                  <a:schemeClr val="bg1"/>
                </a:solidFill>
              </a:rPr>
              <a:t>Context</a:t>
            </a:r>
            <a:endParaRPr lang="en-US" dirty="0">
              <a:solidFill>
                <a:schemeClr val="bg1"/>
              </a:solidFill>
            </a:endParaRPr>
          </a:p>
        </p:txBody>
      </p:sp>
    </p:spTree>
    <p:extLst>
      <p:ext uri="{BB962C8B-B14F-4D97-AF65-F5344CB8AC3E}">
        <p14:creationId xmlns:p14="http://schemas.microsoft.com/office/powerpoint/2010/main" val="400500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263" y="205458"/>
            <a:ext cx="11889564" cy="917575"/>
          </a:xfrm>
        </p:spPr>
        <p:txBody>
          <a:bodyPr/>
          <a:lstStyle/>
          <a:p>
            <a:r>
              <a:rPr lang="en-US" dirty="0" smtClean="0"/>
              <a:t>Semantic meaning</a:t>
            </a:r>
            <a:endParaRPr lang="en-US" dirty="0"/>
          </a:p>
        </p:txBody>
      </p:sp>
      <p:grpSp>
        <p:nvGrpSpPr>
          <p:cNvPr id="16" name="Group 15"/>
          <p:cNvGrpSpPr/>
          <p:nvPr/>
        </p:nvGrpSpPr>
        <p:grpSpPr>
          <a:xfrm>
            <a:off x="1295524" y="1302726"/>
            <a:ext cx="9832079" cy="5131862"/>
            <a:chOff x="380999" y="1220345"/>
            <a:chExt cx="6097652" cy="3182675"/>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1562" y="1500133"/>
              <a:ext cx="1781175" cy="1424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43421" y="1220633"/>
              <a:ext cx="1779316" cy="248140"/>
            </a:xfrm>
            <a:prstGeom prst="rect">
              <a:avLst/>
            </a:prstGeom>
            <a:noFill/>
          </p:spPr>
          <p:txBody>
            <a:bodyPr wrap="square" rtlCol="0">
              <a:spAutoFit/>
            </a:bodyPr>
            <a:lstStyle/>
            <a:p>
              <a:r>
                <a:rPr lang="en-US" sz="2000" dirty="0" smtClean="0"/>
                <a:t>Jenny ran after Mike.</a:t>
              </a:r>
              <a:endParaRPr lang="en-US" sz="2000" dirty="0"/>
            </a:p>
          </p:txBody>
        </p:sp>
        <p:sp>
          <p:nvSpPr>
            <p:cNvPr id="6" name="TextBox 5"/>
            <p:cNvSpPr txBox="1"/>
            <p:nvPr/>
          </p:nvSpPr>
          <p:spPr>
            <a:xfrm>
              <a:off x="4693724" y="1225705"/>
              <a:ext cx="1783500" cy="248140"/>
            </a:xfrm>
            <a:prstGeom prst="rect">
              <a:avLst/>
            </a:prstGeom>
            <a:noFill/>
          </p:spPr>
          <p:txBody>
            <a:bodyPr wrap="square" rtlCol="0">
              <a:spAutoFit/>
            </a:bodyPr>
            <a:lstStyle/>
            <a:p>
              <a:r>
                <a:rPr lang="en-US" sz="2000" dirty="0" smtClean="0"/>
                <a:t>Jenny ran to Mike.</a:t>
              </a:r>
              <a:endParaRPr lang="en-US" sz="2000" dirty="0"/>
            </a:p>
          </p:txBody>
        </p:sp>
        <p:sp>
          <p:nvSpPr>
            <p:cNvPr id="7" name="TextBox 6"/>
            <p:cNvSpPr txBox="1"/>
            <p:nvPr/>
          </p:nvSpPr>
          <p:spPr>
            <a:xfrm>
              <a:off x="380999" y="1220345"/>
              <a:ext cx="1779781" cy="248140"/>
            </a:xfrm>
            <a:prstGeom prst="rect">
              <a:avLst/>
            </a:prstGeom>
            <a:noFill/>
          </p:spPr>
          <p:txBody>
            <a:bodyPr wrap="square" rtlCol="0">
              <a:spAutoFit/>
            </a:bodyPr>
            <a:lstStyle/>
            <a:p>
              <a:r>
                <a:rPr lang="en-US" sz="2000" dirty="0" smtClean="0"/>
                <a:t>Jenny is next to Mike.</a:t>
              </a:r>
              <a:endParaRPr lang="en-US" sz="2000" dirty="0"/>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1561" y="2975934"/>
              <a:ext cx="1781175" cy="1417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5151" y="2976935"/>
              <a:ext cx="1783500" cy="142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5151" y="1500133"/>
              <a:ext cx="1782072" cy="1424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1497345"/>
              <a:ext cx="1788148" cy="1429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 y="2970442"/>
              <a:ext cx="1788148" cy="1429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703693601"/>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174849" y="881826"/>
            <a:ext cx="4270841" cy="2306651"/>
            <a:chOff x="76200" y="1582091"/>
            <a:chExt cx="2411896" cy="1302648"/>
          </a:xfrm>
        </p:grpSpPr>
        <p:grpSp>
          <p:nvGrpSpPr>
            <p:cNvPr id="5" name="Group 4"/>
            <p:cNvGrpSpPr/>
            <p:nvPr/>
          </p:nvGrpSpPr>
          <p:grpSpPr>
            <a:xfrm>
              <a:off x="1185448" y="1582091"/>
              <a:ext cx="1302648" cy="1302648"/>
              <a:chOff x="1293140" y="1539888"/>
              <a:chExt cx="781948" cy="781948"/>
            </a:xfrm>
          </p:grpSpPr>
          <p:pic>
            <p:nvPicPr>
              <p:cNvPr id="10" name="Picture 148" descr="C:\data\Clipart\Sentence2Scene\AttributeVisualize2\244_FlipR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140" y="153988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1" name="Picture 66" descr="C:\data\Clipart\pngs\hb1_1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9024"/>
              <a:stretch/>
            </p:blipFill>
            <p:spPr bwMode="auto">
              <a:xfrm>
                <a:off x="1671764" y="1782790"/>
                <a:ext cx="179898" cy="29614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76200" y="1582091"/>
              <a:ext cx="1302648" cy="1302648"/>
              <a:chOff x="280973" y="1539888"/>
              <a:chExt cx="781948" cy="781948"/>
            </a:xfrm>
          </p:grpSpPr>
          <p:pic>
            <p:nvPicPr>
              <p:cNvPr id="8" name="Picture 147" descr="C:\data\Clipart\Sentence2Scene\AttributeVisualize2\244_FlipL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73" y="153988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9" name="Picture 75" descr="C:\data\Clipart\Sentence2Scene\pngs\a_5.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0097"/>
              <a:stretch/>
            </p:blipFill>
            <p:spPr bwMode="auto">
              <a:xfrm>
                <a:off x="505917" y="1874302"/>
                <a:ext cx="171117" cy="11312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195152" y="1619468"/>
              <a:ext cx="831464" cy="306312"/>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2856" dirty="0"/>
                <a:t>chase</a:t>
              </a:r>
              <a:endParaRPr lang="en-US" sz="1632" dirty="0"/>
            </a:p>
          </p:txBody>
        </p:sp>
      </p:grpSp>
      <p:grpSp>
        <p:nvGrpSpPr>
          <p:cNvPr id="12" name="Group 11"/>
          <p:cNvGrpSpPr/>
          <p:nvPr/>
        </p:nvGrpSpPr>
        <p:grpSpPr>
          <a:xfrm>
            <a:off x="939817" y="788709"/>
            <a:ext cx="4270842" cy="2306975"/>
            <a:chOff x="76200" y="553640"/>
            <a:chExt cx="2411896" cy="1302831"/>
          </a:xfrm>
        </p:grpSpPr>
        <p:grpSp>
          <p:nvGrpSpPr>
            <p:cNvPr id="13" name="Group 12"/>
            <p:cNvGrpSpPr/>
            <p:nvPr/>
          </p:nvGrpSpPr>
          <p:grpSpPr>
            <a:xfrm>
              <a:off x="76200" y="553823"/>
              <a:ext cx="1302648" cy="1302648"/>
              <a:chOff x="280973" y="567443"/>
              <a:chExt cx="781948" cy="781948"/>
            </a:xfrm>
          </p:grpSpPr>
          <p:pic>
            <p:nvPicPr>
              <p:cNvPr id="18" name="Picture 125" descr="C:\data\Clipart\Sentence2Scene\AttributeVisualize2\4_FlipL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973" y="567443"/>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9" name="Picture 66" descr="C:\data\Clipart\pngs\hb1_1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9024"/>
              <a:stretch/>
            </p:blipFill>
            <p:spPr bwMode="auto">
              <a:xfrm>
                <a:off x="624127" y="839008"/>
                <a:ext cx="151782" cy="24986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1185448" y="553823"/>
              <a:ext cx="1302648" cy="1302648"/>
              <a:chOff x="1293140" y="567443"/>
              <a:chExt cx="781948" cy="781948"/>
            </a:xfrm>
          </p:grpSpPr>
          <p:pic>
            <p:nvPicPr>
              <p:cNvPr id="16" name="Picture 126" descr="C:\data\Clipart\Sentence2Scene\AttributeVisualize2\4_FlipR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3140" y="567443"/>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17" name="Picture 72" descr="C:\data\Clipart\pngs\a_0.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78429"/>
              <a:stretch/>
            </p:blipFill>
            <p:spPr bwMode="auto">
              <a:xfrm>
                <a:off x="1605290" y="825611"/>
                <a:ext cx="186333" cy="26942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195152" y="553640"/>
              <a:ext cx="1600200" cy="306312"/>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2856" dirty="0"/>
                <a:t>run away from</a:t>
              </a:r>
            </a:p>
          </p:txBody>
        </p:sp>
      </p:grpSp>
      <p:grpSp>
        <p:nvGrpSpPr>
          <p:cNvPr id="27" name="Group 26"/>
          <p:cNvGrpSpPr/>
          <p:nvPr/>
        </p:nvGrpSpPr>
        <p:grpSpPr>
          <a:xfrm>
            <a:off x="951375" y="3737475"/>
            <a:ext cx="4270841" cy="2306651"/>
            <a:chOff x="76200" y="2610359"/>
            <a:chExt cx="2411896" cy="1302648"/>
          </a:xfrm>
        </p:grpSpPr>
        <p:grpSp>
          <p:nvGrpSpPr>
            <p:cNvPr id="20" name="Group 19"/>
            <p:cNvGrpSpPr/>
            <p:nvPr/>
          </p:nvGrpSpPr>
          <p:grpSpPr>
            <a:xfrm>
              <a:off x="76200" y="2610359"/>
              <a:ext cx="1302648" cy="1302648"/>
              <a:chOff x="280973" y="2576808"/>
              <a:chExt cx="781948" cy="781948"/>
            </a:xfrm>
          </p:grpSpPr>
          <p:pic>
            <p:nvPicPr>
              <p:cNvPr id="21" name="Picture 119" descr="C:\data\Clipart\Sentence2Scene\AttributeVisualize2\503_FlipL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973" y="257680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22" name="Picture 66" descr="C:\data\Clipart\pngs\hb1_16.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79024"/>
              <a:stretch/>
            </p:blipFill>
            <p:spPr bwMode="auto">
              <a:xfrm>
                <a:off x="622630" y="2864417"/>
                <a:ext cx="150518" cy="24778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3" name="Group 22"/>
            <p:cNvGrpSpPr/>
            <p:nvPr/>
          </p:nvGrpSpPr>
          <p:grpSpPr>
            <a:xfrm>
              <a:off x="1185448" y="2610359"/>
              <a:ext cx="1302648" cy="1302648"/>
              <a:chOff x="1293140" y="2576808"/>
              <a:chExt cx="781948" cy="781948"/>
            </a:xfrm>
          </p:grpSpPr>
          <p:pic>
            <p:nvPicPr>
              <p:cNvPr id="24" name="Picture 120" descr="C:\data\Clipart\Sentence2Scene\AttributeVisualize2\503_FlipRL.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3140" y="2576808"/>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25" name="Picture 71" descr="C:\data\Clipart\pngs\hb0_32.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79119"/>
              <a:stretch/>
            </p:blipFill>
            <p:spPr bwMode="auto">
              <a:xfrm>
                <a:off x="1636292" y="2864416"/>
                <a:ext cx="145952" cy="24778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6" name="TextBox 25"/>
            <p:cNvSpPr txBox="1"/>
            <p:nvPr/>
          </p:nvSpPr>
          <p:spPr>
            <a:xfrm>
              <a:off x="195152" y="2673628"/>
              <a:ext cx="1392045" cy="306312"/>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2856" dirty="0"/>
                <a:t>run towards</a:t>
              </a:r>
            </a:p>
          </p:txBody>
        </p:sp>
      </p:grpSp>
      <p:grpSp>
        <p:nvGrpSpPr>
          <p:cNvPr id="35" name="Group 34"/>
          <p:cNvGrpSpPr/>
          <p:nvPr/>
        </p:nvGrpSpPr>
        <p:grpSpPr>
          <a:xfrm>
            <a:off x="7003618" y="3689964"/>
            <a:ext cx="4270841" cy="2306651"/>
            <a:chOff x="76200" y="3638626"/>
            <a:chExt cx="2411896" cy="1302648"/>
          </a:xfrm>
        </p:grpSpPr>
        <p:grpSp>
          <p:nvGrpSpPr>
            <p:cNvPr id="28" name="Group 27"/>
            <p:cNvGrpSpPr/>
            <p:nvPr/>
          </p:nvGrpSpPr>
          <p:grpSpPr>
            <a:xfrm>
              <a:off x="76200" y="3638626"/>
              <a:ext cx="1302648" cy="1302648"/>
              <a:chOff x="280973" y="3652246"/>
              <a:chExt cx="781948" cy="781948"/>
            </a:xfrm>
          </p:grpSpPr>
          <p:pic>
            <p:nvPicPr>
              <p:cNvPr id="29" name="Picture 149" descr="C:\data\Clipart\Sentence2Scene\AttributeVisualize2\317_FlipLR.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973" y="3652246"/>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30" name="Picture 66" descr="C:\data\Clipart\pngs\hb1_16.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79024"/>
              <a:stretch/>
            </p:blipFill>
            <p:spPr bwMode="auto">
              <a:xfrm>
                <a:off x="578288" y="3939854"/>
                <a:ext cx="145150" cy="23894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31" name="Group 30"/>
            <p:cNvGrpSpPr/>
            <p:nvPr/>
          </p:nvGrpSpPr>
          <p:grpSpPr>
            <a:xfrm>
              <a:off x="1185448" y="3638626"/>
              <a:ext cx="1302648" cy="1302648"/>
              <a:chOff x="1293140" y="3652246"/>
              <a:chExt cx="781948" cy="781948"/>
            </a:xfrm>
          </p:grpSpPr>
          <p:pic>
            <p:nvPicPr>
              <p:cNvPr id="32" name="Picture 150" descr="C:\data\Clipart\Sentence2Scene\AttributeVisualize2\317_FlipRL.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3140" y="3652246"/>
                <a:ext cx="781948" cy="78194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33" name="Picture 76" descr="C:\data\Clipart\Sentence2Scene\pngs\p_4.p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78289"/>
              <a:stretch/>
            </p:blipFill>
            <p:spPr bwMode="auto">
              <a:xfrm>
                <a:off x="1546743" y="3927066"/>
                <a:ext cx="274742" cy="23230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34" name="TextBox 33"/>
            <p:cNvSpPr txBox="1"/>
            <p:nvPr/>
          </p:nvSpPr>
          <p:spPr>
            <a:xfrm>
              <a:off x="195152" y="3727788"/>
              <a:ext cx="827542" cy="306312"/>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2856" dirty="0"/>
                <a:t>run to</a:t>
              </a:r>
            </a:p>
          </p:txBody>
        </p:sp>
      </p:grpSp>
    </p:spTree>
    <p:extLst>
      <p:ext uri="{BB962C8B-B14F-4D97-AF65-F5344CB8AC3E}">
        <p14:creationId xmlns:p14="http://schemas.microsoft.com/office/powerpoint/2010/main" val="4093741918"/>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9092" y="1119848"/>
            <a:ext cx="10591779" cy="646331"/>
          </a:xfrm>
          <a:prstGeom prst="rect">
            <a:avLst/>
          </a:prstGeom>
          <a:noFill/>
        </p:spPr>
        <p:txBody>
          <a:bodyPr wrap="square" rtlCol="0">
            <a:spAutoFit/>
          </a:bodyPr>
          <a:lstStyle/>
          <a:p>
            <a:r>
              <a:rPr lang="en-US" sz="3600" dirty="0" smtClean="0"/>
              <a:t>Jenny ran after Mike</a:t>
            </a:r>
            <a:r>
              <a:rPr lang="en-US" sz="3600" dirty="0"/>
              <a:t> </a:t>
            </a:r>
            <a:r>
              <a:rPr lang="en-US" sz="3600" dirty="0" smtClean="0"/>
              <a:t>with a ball.</a:t>
            </a:r>
            <a:endParaRPr lang="en-US" sz="3600" dirty="0"/>
          </a:p>
        </p:txBody>
      </p:sp>
      <p:pic>
        <p:nvPicPr>
          <p:cNvPr id="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9092" y="2217116"/>
            <a:ext cx="4389072" cy="3500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6871" y="2217116"/>
            <a:ext cx="4389072" cy="3507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2580098"/>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74701" y="309012"/>
            <a:ext cx="9601095" cy="769441"/>
          </a:xfrm>
          <a:prstGeom prst="rect">
            <a:avLst/>
          </a:prstGeom>
          <a:noFill/>
          <a:effectLst/>
        </p:spPr>
        <p:txBody>
          <a:bodyPr wrap="square" rtlCol="0">
            <a:spAutoFit/>
          </a:bodyPr>
          <a:lstStyle/>
          <a:p>
            <a:r>
              <a:rPr lang="en-US" sz="4400" dirty="0">
                <a:latin typeface="+mj-lt"/>
              </a:rPr>
              <a:t>Most visually informative words</a:t>
            </a:r>
          </a:p>
        </p:txBody>
      </p:sp>
      <p:grpSp>
        <p:nvGrpSpPr>
          <p:cNvPr id="4" name="Group 3"/>
          <p:cNvGrpSpPr/>
          <p:nvPr/>
        </p:nvGrpSpPr>
        <p:grpSpPr>
          <a:xfrm>
            <a:off x="1544118" y="1269173"/>
            <a:ext cx="9337136" cy="5318971"/>
            <a:chOff x="-10886" y="1244400"/>
            <a:chExt cx="9154886" cy="5215151"/>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4400"/>
              <a:ext cx="9144000" cy="5004000"/>
            </a:xfrm>
            <a:prstGeom prst="rect">
              <a:avLst/>
            </a:prstGeom>
          </p:spPr>
        </p:pic>
        <p:sp>
          <p:nvSpPr>
            <p:cNvPr id="3" name="Rectangle 2"/>
            <p:cNvSpPr/>
            <p:nvPr/>
          </p:nvSpPr>
          <p:spPr>
            <a:xfrm>
              <a:off x="-10886" y="1244400"/>
              <a:ext cx="9154886" cy="12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ectangle 14"/>
            <p:cNvSpPr/>
            <p:nvPr/>
          </p:nvSpPr>
          <p:spPr>
            <a:xfrm>
              <a:off x="-10886" y="6019800"/>
              <a:ext cx="9154886"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6" name="Rectangle 15"/>
            <p:cNvSpPr/>
            <p:nvPr/>
          </p:nvSpPr>
          <p:spPr>
            <a:xfrm>
              <a:off x="8839200" y="1244400"/>
              <a:ext cx="304800" cy="5133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7" name="Rectangle 16"/>
            <p:cNvSpPr/>
            <p:nvPr/>
          </p:nvSpPr>
          <p:spPr>
            <a:xfrm>
              <a:off x="-2573" y="1326011"/>
              <a:ext cx="304800" cy="5133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sp>
        <p:nvSpPr>
          <p:cNvPr id="13" name="TextBox 12"/>
          <p:cNvSpPr txBox="1"/>
          <p:nvPr/>
        </p:nvSpPr>
        <p:spPr>
          <a:xfrm>
            <a:off x="7872613" y="6202934"/>
            <a:ext cx="4689376" cy="572464"/>
          </a:xfrm>
          <a:prstGeom prst="rect">
            <a:avLst/>
          </a:prstGeom>
          <a:noFill/>
        </p:spPr>
        <p:txBody>
          <a:bodyPr wrap="square" lIns="182880" tIns="146304" rIns="182880" bIns="146304" rtlCol="0">
            <a:spAutoFit/>
          </a:bodyPr>
          <a:lstStyle/>
          <a:p>
            <a:pPr>
              <a:lnSpc>
                <a:spcPct val="90000"/>
              </a:lnSpc>
              <a:spcAft>
                <a:spcPts val="600"/>
              </a:spcAft>
            </a:pPr>
            <a:r>
              <a:rPr lang="en-US" sz="2000" dirty="0" smtClean="0">
                <a:gradFill>
                  <a:gsLst>
                    <a:gs pos="2917">
                      <a:schemeClr val="tx1"/>
                    </a:gs>
                    <a:gs pos="30000">
                      <a:schemeClr val="tx1"/>
                    </a:gs>
                  </a:gsLst>
                  <a:lin ang="5400000" scaled="0"/>
                </a:gradFill>
              </a:rPr>
              <a:t>Zitnick and Parikh, CVPR 2013</a:t>
            </a:r>
          </a:p>
        </p:txBody>
      </p:sp>
    </p:spTree>
    <p:extLst>
      <p:ext uri="{BB962C8B-B14F-4D97-AF65-F5344CB8AC3E}">
        <p14:creationId xmlns:p14="http://schemas.microsoft.com/office/powerpoint/2010/main" val="3376147763"/>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66141" y="205458"/>
            <a:ext cx="8778144" cy="769441"/>
          </a:xfrm>
          <a:prstGeom prst="rect">
            <a:avLst/>
          </a:prstGeom>
          <a:noFill/>
          <a:effectLst/>
        </p:spPr>
        <p:txBody>
          <a:bodyPr wrap="square" rtlCol="0">
            <a:spAutoFit/>
          </a:bodyPr>
          <a:lstStyle/>
          <a:p>
            <a:r>
              <a:rPr lang="en-US" sz="4400" dirty="0">
                <a:latin typeface="+mj-lt"/>
              </a:rPr>
              <a:t>Least visually informative words</a:t>
            </a:r>
          </a:p>
        </p:txBody>
      </p:sp>
      <p:sp>
        <p:nvSpPr>
          <p:cNvPr id="4" name="TextBox 3"/>
          <p:cNvSpPr txBox="1"/>
          <p:nvPr/>
        </p:nvSpPr>
        <p:spPr>
          <a:xfrm>
            <a:off x="4593247" y="1846186"/>
            <a:ext cx="1785471" cy="2919303"/>
          </a:xfrm>
          <a:prstGeom prst="rect">
            <a:avLst/>
          </a:prstGeom>
          <a:noFill/>
        </p:spPr>
        <p:txBody>
          <a:bodyPr wrap="square" rtlCol="0">
            <a:spAutoFit/>
          </a:bodyPr>
          <a:lstStyle/>
          <a:p>
            <a:r>
              <a:rPr lang="en-US" sz="2448" b="1" dirty="0">
                <a:solidFill>
                  <a:schemeClr val="accent2">
                    <a:lumMod val="50000"/>
                  </a:schemeClr>
                </a:solidFill>
                <a:latin typeface="Arial Black" panose="020B0A04020102020204" pitchFamily="34" charset="0"/>
              </a:rPr>
              <a:t>using</a:t>
            </a:r>
          </a:p>
          <a:p>
            <a:r>
              <a:rPr lang="en-US" sz="2448" b="1" dirty="0">
                <a:solidFill>
                  <a:schemeClr val="accent2">
                    <a:lumMod val="50000"/>
                  </a:schemeClr>
                </a:solidFill>
                <a:latin typeface="Arial Black" panose="020B0A04020102020204" pitchFamily="34" charset="0"/>
              </a:rPr>
              <a:t>isn’t</a:t>
            </a:r>
          </a:p>
          <a:p>
            <a:r>
              <a:rPr lang="en-US" sz="2448" b="1" dirty="0">
                <a:solidFill>
                  <a:schemeClr val="accent2">
                    <a:lumMod val="50000"/>
                  </a:schemeClr>
                </a:solidFill>
                <a:latin typeface="Arial Black" panose="020B0A04020102020204" pitchFamily="34" charset="0"/>
              </a:rPr>
              <a:t>doing</a:t>
            </a:r>
          </a:p>
          <a:p>
            <a:r>
              <a:rPr lang="en-US" sz="2448" b="1" dirty="0">
                <a:solidFill>
                  <a:schemeClr val="accent2">
                    <a:lumMod val="50000"/>
                  </a:schemeClr>
                </a:solidFill>
                <a:latin typeface="Arial Black" panose="020B0A04020102020204" pitchFamily="34" charset="0"/>
              </a:rPr>
              <a:t>went</a:t>
            </a:r>
          </a:p>
          <a:p>
            <a:r>
              <a:rPr lang="en-US" sz="2448" b="1" dirty="0">
                <a:solidFill>
                  <a:schemeClr val="accent2">
                    <a:lumMod val="50000"/>
                  </a:schemeClr>
                </a:solidFill>
                <a:latin typeface="Arial Black" panose="020B0A04020102020204" pitchFamily="34" charset="0"/>
              </a:rPr>
              <a:t>give</a:t>
            </a:r>
          </a:p>
          <a:p>
            <a:endParaRPr lang="en-US" sz="5507" b="1" dirty="0">
              <a:solidFill>
                <a:schemeClr val="accent2">
                  <a:lumMod val="50000"/>
                </a:schemeClr>
              </a:solidFill>
              <a:latin typeface="Arial Black" panose="020B0A04020102020204" pitchFamily="34" charset="0"/>
            </a:endParaRPr>
          </a:p>
        </p:txBody>
      </p:sp>
      <p:sp>
        <p:nvSpPr>
          <p:cNvPr id="15" name="TextBox 14"/>
          <p:cNvSpPr txBox="1"/>
          <p:nvPr/>
        </p:nvSpPr>
        <p:spPr>
          <a:xfrm>
            <a:off x="6385783" y="1846186"/>
            <a:ext cx="2251774" cy="2015196"/>
          </a:xfrm>
          <a:prstGeom prst="rect">
            <a:avLst/>
          </a:prstGeom>
          <a:noFill/>
        </p:spPr>
        <p:txBody>
          <a:bodyPr wrap="square" rtlCol="0">
            <a:spAutoFit/>
          </a:bodyPr>
          <a:lstStyle/>
          <a:p>
            <a:r>
              <a:rPr lang="en-US" sz="2448" b="1" dirty="0">
                <a:solidFill>
                  <a:schemeClr val="accent3">
                    <a:lumMod val="50000"/>
                  </a:schemeClr>
                </a:solidFill>
                <a:latin typeface="Arial Black" panose="020B0A04020102020204" pitchFamily="34" charset="0"/>
              </a:rPr>
              <a:t>behind</a:t>
            </a:r>
          </a:p>
          <a:p>
            <a:r>
              <a:rPr lang="en-US" sz="2448" b="1" dirty="0">
                <a:solidFill>
                  <a:schemeClr val="accent3">
                    <a:lumMod val="50000"/>
                  </a:schemeClr>
                </a:solidFill>
                <a:latin typeface="Arial Black" panose="020B0A04020102020204" pitchFamily="34" charset="0"/>
              </a:rPr>
              <a:t>before</a:t>
            </a:r>
          </a:p>
          <a:p>
            <a:r>
              <a:rPr lang="en-US" sz="2448" b="1" dirty="0">
                <a:solidFill>
                  <a:schemeClr val="accent3">
                    <a:lumMod val="50000"/>
                  </a:schemeClr>
                </a:solidFill>
                <a:latin typeface="Arial Black" panose="020B0A04020102020204" pitchFamily="34" charset="0"/>
              </a:rPr>
              <a:t>during</a:t>
            </a:r>
          </a:p>
          <a:p>
            <a:r>
              <a:rPr lang="en-US" sz="2448" b="1" dirty="0">
                <a:solidFill>
                  <a:schemeClr val="accent3">
                    <a:lumMod val="50000"/>
                  </a:schemeClr>
                </a:solidFill>
                <a:latin typeface="Arial Black" panose="020B0A04020102020204" pitchFamily="34" charset="0"/>
              </a:rPr>
              <a:t>onto</a:t>
            </a:r>
          </a:p>
          <a:p>
            <a:r>
              <a:rPr lang="en-US" sz="2448" b="1" dirty="0">
                <a:solidFill>
                  <a:schemeClr val="accent3">
                    <a:lumMod val="50000"/>
                  </a:schemeClr>
                </a:solidFill>
                <a:latin typeface="Arial Black" panose="020B0A04020102020204" pitchFamily="34" charset="0"/>
              </a:rPr>
              <a:t>through</a:t>
            </a:r>
            <a:endParaRPr lang="en-US" sz="1836" b="1" dirty="0">
              <a:solidFill>
                <a:schemeClr val="accent3">
                  <a:lumMod val="50000"/>
                </a:schemeClr>
              </a:solidFill>
              <a:latin typeface="Arial Black" panose="020B0A04020102020204" pitchFamily="34" charset="0"/>
            </a:endParaRPr>
          </a:p>
        </p:txBody>
      </p:sp>
      <p:sp>
        <p:nvSpPr>
          <p:cNvPr id="16" name="TextBox 15"/>
          <p:cNvSpPr txBox="1"/>
          <p:nvPr/>
        </p:nvSpPr>
        <p:spPr>
          <a:xfrm>
            <a:off x="8733441" y="1846185"/>
            <a:ext cx="1785471" cy="2015196"/>
          </a:xfrm>
          <a:prstGeom prst="rect">
            <a:avLst/>
          </a:prstGeom>
          <a:noFill/>
        </p:spPr>
        <p:txBody>
          <a:bodyPr wrap="square" rtlCol="0">
            <a:spAutoFit/>
          </a:bodyPr>
          <a:lstStyle/>
          <a:p>
            <a:r>
              <a:rPr lang="en-US" sz="2448" b="1" dirty="0">
                <a:solidFill>
                  <a:schemeClr val="accent4">
                    <a:lumMod val="50000"/>
                  </a:schemeClr>
                </a:solidFill>
                <a:latin typeface="Arial Black" panose="020B0A04020102020204" pitchFamily="34" charset="0"/>
              </a:rPr>
              <a:t>how </a:t>
            </a:r>
          </a:p>
          <a:p>
            <a:r>
              <a:rPr lang="en-US" sz="2448" b="1" dirty="0">
                <a:solidFill>
                  <a:schemeClr val="accent4">
                    <a:lumMod val="50000"/>
                  </a:schemeClr>
                </a:solidFill>
                <a:latin typeface="Arial Black" panose="020B0A04020102020204" pitchFamily="34" charset="0"/>
              </a:rPr>
              <a:t>since</a:t>
            </a:r>
          </a:p>
          <a:p>
            <a:r>
              <a:rPr lang="en-US" sz="2448" b="1" dirty="0">
                <a:solidFill>
                  <a:schemeClr val="accent4">
                    <a:lumMod val="50000"/>
                  </a:schemeClr>
                </a:solidFill>
                <a:latin typeface="Arial Black" panose="020B0A04020102020204" pitchFamily="34" charset="0"/>
              </a:rPr>
              <a:t>why</a:t>
            </a:r>
          </a:p>
          <a:p>
            <a:r>
              <a:rPr lang="en-US" sz="2448" b="1" dirty="0">
                <a:solidFill>
                  <a:schemeClr val="accent4">
                    <a:lumMod val="50000"/>
                  </a:schemeClr>
                </a:solidFill>
                <a:latin typeface="Arial Black" panose="020B0A04020102020204" pitchFamily="34" charset="0"/>
              </a:rPr>
              <a:t>finally</a:t>
            </a:r>
          </a:p>
          <a:p>
            <a:r>
              <a:rPr lang="en-US" sz="2448" b="1" dirty="0">
                <a:solidFill>
                  <a:schemeClr val="accent4">
                    <a:lumMod val="50000"/>
                  </a:schemeClr>
                </a:solidFill>
                <a:latin typeface="Arial Black" panose="020B0A04020102020204" pitchFamily="34" charset="0"/>
              </a:rPr>
              <a:t>almost</a:t>
            </a:r>
            <a:endParaRPr lang="en-US" sz="3672" b="1" dirty="0">
              <a:solidFill>
                <a:schemeClr val="accent4">
                  <a:lumMod val="50000"/>
                </a:schemeClr>
              </a:solidFill>
              <a:latin typeface="Arial Black" panose="020B0A04020102020204" pitchFamily="34" charset="0"/>
            </a:endParaRPr>
          </a:p>
        </p:txBody>
      </p:sp>
      <p:sp>
        <p:nvSpPr>
          <p:cNvPr id="17" name="TextBox 16"/>
          <p:cNvSpPr txBox="1"/>
          <p:nvPr/>
        </p:nvSpPr>
        <p:spPr>
          <a:xfrm>
            <a:off x="2176956" y="1846186"/>
            <a:ext cx="2642376" cy="2919303"/>
          </a:xfrm>
          <a:prstGeom prst="rect">
            <a:avLst/>
          </a:prstGeom>
          <a:noFill/>
        </p:spPr>
        <p:txBody>
          <a:bodyPr wrap="square" rtlCol="0">
            <a:spAutoFit/>
          </a:bodyPr>
          <a:lstStyle/>
          <a:p>
            <a:r>
              <a:rPr lang="en-US" sz="2448" b="1" dirty="0">
                <a:solidFill>
                  <a:schemeClr val="accent1">
                    <a:lumMod val="50000"/>
                  </a:schemeClr>
                </a:solidFill>
                <a:latin typeface="Arial Black" panose="020B0A04020102020204" pitchFamily="34" charset="0"/>
              </a:rPr>
              <a:t>today</a:t>
            </a:r>
          </a:p>
          <a:p>
            <a:r>
              <a:rPr lang="en-US" sz="2448" b="1" dirty="0">
                <a:solidFill>
                  <a:schemeClr val="accent1">
                    <a:lumMod val="50000"/>
                  </a:schemeClr>
                </a:solidFill>
                <a:latin typeface="Arial Black" panose="020B0A04020102020204" pitchFamily="34" charset="0"/>
              </a:rPr>
              <a:t>home</a:t>
            </a:r>
          </a:p>
          <a:p>
            <a:r>
              <a:rPr lang="en-US" sz="2448" b="1" dirty="0">
                <a:solidFill>
                  <a:schemeClr val="accent1">
                    <a:lumMod val="50000"/>
                  </a:schemeClr>
                </a:solidFill>
                <a:latin typeface="Arial Black" panose="020B0A04020102020204" pitchFamily="34" charset="0"/>
              </a:rPr>
              <a:t>me</a:t>
            </a:r>
          </a:p>
          <a:p>
            <a:r>
              <a:rPr lang="en-US" sz="2448" b="1" dirty="0">
                <a:solidFill>
                  <a:schemeClr val="accent1">
                    <a:lumMod val="50000"/>
                  </a:schemeClr>
                </a:solidFill>
                <a:latin typeface="Arial Black" panose="020B0A04020102020204" pitchFamily="34" charset="0"/>
              </a:rPr>
              <a:t>something</a:t>
            </a:r>
          </a:p>
          <a:p>
            <a:r>
              <a:rPr lang="en-US" sz="2448" b="1" dirty="0">
                <a:solidFill>
                  <a:schemeClr val="accent1">
                    <a:lumMod val="50000"/>
                  </a:schemeClr>
                </a:solidFill>
                <a:latin typeface="Arial Black" panose="020B0A04020102020204" pitchFamily="34" charset="0"/>
              </a:rPr>
              <a:t>attention</a:t>
            </a:r>
            <a:endParaRPr lang="en-US" sz="2040" b="1" dirty="0">
              <a:solidFill>
                <a:schemeClr val="accent1">
                  <a:lumMod val="50000"/>
                </a:schemeClr>
              </a:solidFill>
              <a:latin typeface="Arial Black" panose="020B0A04020102020204" pitchFamily="34" charset="0"/>
            </a:endParaRPr>
          </a:p>
          <a:p>
            <a:endParaRPr lang="en-US" sz="5507" b="1" dirty="0">
              <a:solidFill>
                <a:schemeClr val="accent1">
                  <a:lumMod val="50000"/>
                </a:schemeClr>
              </a:solidFill>
              <a:latin typeface="Arial Black" panose="020B0A040201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285" y="4228774"/>
            <a:ext cx="2194536" cy="2194536"/>
          </a:xfrm>
          <a:prstGeom prst="rect">
            <a:avLst/>
          </a:prstGeom>
        </p:spPr>
      </p:pic>
    </p:spTree>
    <p:extLst>
      <p:ext uri="{BB962C8B-B14F-4D97-AF65-F5344CB8AC3E}">
        <p14:creationId xmlns:p14="http://schemas.microsoft.com/office/powerpoint/2010/main" val="1115607936"/>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Stories</a:t>
            </a:r>
            <a:endParaRPr lang="en-US" dirty="0"/>
          </a:p>
        </p:txBody>
      </p:sp>
      <p:pic>
        <p:nvPicPr>
          <p:cNvPr id="11"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784384" y="1724346"/>
            <a:ext cx="6031851" cy="482788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3101" y="4604729"/>
            <a:ext cx="663925" cy="446872"/>
          </a:xfrm>
          <a:prstGeom prst="rect">
            <a:avLst/>
          </a:prstGeom>
        </p:spPr>
      </p:pic>
    </p:spTree>
    <p:extLst>
      <p:ext uri="{BB962C8B-B14F-4D97-AF65-F5344CB8AC3E}">
        <p14:creationId xmlns:p14="http://schemas.microsoft.com/office/powerpoint/2010/main" val="3593083012"/>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196386" y="1724346"/>
            <a:ext cx="1426463" cy="1141739"/>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4384" y="1724346"/>
            <a:ext cx="6031851" cy="482788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4254" y="4099569"/>
            <a:ext cx="663925" cy="446872"/>
          </a:xfrm>
          <a:prstGeom prst="rect">
            <a:avLst/>
          </a:prstGeom>
        </p:spPr>
      </p:pic>
      <p:sp>
        <p:nvSpPr>
          <p:cNvPr id="6" name="Title 1"/>
          <p:cNvSpPr txBox="1">
            <a:spLocks/>
          </p:cNvSpPr>
          <p:nvPr/>
        </p:nvSpPr>
        <p:spPr>
          <a:xfrm>
            <a:off x="274320" y="296897"/>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mtClean="0"/>
              <a:t>Stories</a:t>
            </a:r>
            <a:endParaRPr lang="en-US"/>
          </a:p>
        </p:txBody>
      </p:sp>
    </p:spTree>
    <p:extLst>
      <p:ext uri="{BB962C8B-B14F-4D97-AF65-F5344CB8AC3E}">
        <p14:creationId xmlns:p14="http://schemas.microsoft.com/office/powerpoint/2010/main" val="1909072680"/>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2196386" y="1724346"/>
            <a:ext cx="1426463" cy="114173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6386" y="2952971"/>
            <a:ext cx="1426464" cy="114174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4384" y="1724346"/>
            <a:ext cx="6031851" cy="482788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3684" y="3691418"/>
            <a:ext cx="663925" cy="446872"/>
          </a:xfrm>
          <a:prstGeom prst="rect">
            <a:avLst/>
          </a:prstGeom>
        </p:spPr>
      </p:pic>
      <p:sp>
        <p:nvSpPr>
          <p:cNvPr id="11" name="Title 1"/>
          <p:cNvSpPr txBox="1">
            <a:spLocks/>
          </p:cNvSpPr>
          <p:nvPr/>
        </p:nvSpPr>
        <p:spPr>
          <a:xfrm>
            <a:off x="274320" y="296897"/>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mtClean="0"/>
              <a:t>Stories</a:t>
            </a:r>
            <a:endParaRPr lang="en-US"/>
          </a:p>
        </p:txBody>
      </p:sp>
    </p:spTree>
    <p:extLst>
      <p:ext uri="{BB962C8B-B14F-4D97-AF65-F5344CB8AC3E}">
        <p14:creationId xmlns:p14="http://schemas.microsoft.com/office/powerpoint/2010/main" val="3003858941"/>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6384" y="4181869"/>
            <a:ext cx="1426466" cy="1141742"/>
          </a:xfrm>
          <a:prstGeom prst="rect">
            <a:avLst/>
          </a:prstGeom>
        </p:spPr>
      </p:pic>
      <p:pic>
        <p:nvPicPr>
          <p:cNvPr id="8" name="Content Placeholder 3"/>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2196386" y="1724073"/>
            <a:ext cx="1426463" cy="114173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6386" y="2952971"/>
            <a:ext cx="1426464" cy="114174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4384" y="1724072"/>
            <a:ext cx="6031851" cy="482788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1459" y="4604729"/>
            <a:ext cx="663925" cy="446872"/>
          </a:xfrm>
          <a:prstGeom prst="rect">
            <a:avLst/>
          </a:prstGeom>
        </p:spPr>
      </p:pic>
      <p:sp>
        <p:nvSpPr>
          <p:cNvPr id="12" name="Title 1"/>
          <p:cNvSpPr txBox="1">
            <a:spLocks/>
          </p:cNvSpPr>
          <p:nvPr/>
        </p:nvSpPr>
        <p:spPr>
          <a:xfrm>
            <a:off x="274320" y="296897"/>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mtClean="0"/>
              <a:t>Stories</a:t>
            </a:r>
            <a:endParaRPr lang="en-US"/>
          </a:p>
        </p:txBody>
      </p:sp>
    </p:spTree>
    <p:extLst>
      <p:ext uri="{BB962C8B-B14F-4D97-AF65-F5344CB8AC3E}">
        <p14:creationId xmlns:p14="http://schemas.microsoft.com/office/powerpoint/2010/main" val="3230108209"/>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4385" y="1724345"/>
            <a:ext cx="6031850" cy="482788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6386" y="5410494"/>
            <a:ext cx="1426464" cy="114174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6384" y="4181869"/>
            <a:ext cx="1426466" cy="1141742"/>
          </a:xfrm>
          <a:prstGeom prst="rect">
            <a:avLst/>
          </a:prstGeom>
        </p:spPr>
      </p:pic>
      <p:pic>
        <p:nvPicPr>
          <p:cNvPr id="12"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6386" y="1724073"/>
            <a:ext cx="1426463" cy="114173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6386" y="2952971"/>
            <a:ext cx="1426464" cy="1141740"/>
          </a:xfrm>
          <a:prstGeom prst="rect">
            <a:avLst/>
          </a:prstGeom>
        </p:spPr>
      </p:pic>
      <p:sp>
        <p:nvSpPr>
          <p:cNvPr id="8" name="Title 1"/>
          <p:cNvSpPr txBox="1">
            <a:spLocks/>
          </p:cNvSpPr>
          <p:nvPr/>
        </p:nvSpPr>
        <p:spPr>
          <a:xfrm>
            <a:off x="274320" y="296897"/>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mtClean="0"/>
              <a:t>Stories</a:t>
            </a:r>
            <a:endParaRPr lang="en-US"/>
          </a:p>
        </p:txBody>
      </p:sp>
    </p:spTree>
    <p:extLst>
      <p:ext uri="{BB962C8B-B14F-4D97-AF65-F5344CB8AC3E}">
        <p14:creationId xmlns:p14="http://schemas.microsoft.com/office/powerpoint/2010/main" val="11995067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24" t="-329" r="-108" b="329"/>
          <a:stretch/>
        </p:blipFill>
        <p:spPr>
          <a:xfrm>
            <a:off x="0" y="1"/>
            <a:ext cx="6309676" cy="6994966"/>
          </a:xfrm>
          <a:prstGeom prst="rect">
            <a:avLst/>
          </a:prstGeom>
        </p:spPr>
      </p:pic>
      <p:sp>
        <p:nvSpPr>
          <p:cNvPr id="4" name="TextBox 3"/>
          <p:cNvSpPr txBox="1"/>
          <p:nvPr/>
        </p:nvSpPr>
        <p:spPr>
          <a:xfrm>
            <a:off x="274702" y="114019"/>
            <a:ext cx="3705654" cy="86258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896" dirty="0">
                <a:solidFill>
                  <a:schemeClr val="bg1"/>
                </a:solidFill>
                <a:latin typeface="+mj-lt"/>
              </a:rPr>
              <a:t>Attributes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961" t="-323" r="31367" b="323"/>
          <a:stretch/>
        </p:blipFill>
        <p:spPr>
          <a:xfrm>
            <a:off x="6218237" y="1"/>
            <a:ext cx="6217852" cy="6994525"/>
          </a:xfrm>
          <a:prstGeom prst="rect">
            <a:avLst/>
          </a:prstGeom>
        </p:spPr>
      </p:pic>
      <p:sp>
        <p:nvSpPr>
          <p:cNvPr id="7" name="TextBox 6"/>
          <p:cNvSpPr txBox="1"/>
          <p:nvPr/>
        </p:nvSpPr>
        <p:spPr>
          <a:xfrm>
            <a:off x="5181902" y="5859455"/>
            <a:ext cx="3705654" cy="86258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896" dirty="0">
                <a:solidFill>
                  <a:schemeClr val="bg1"/>
                </a:solidFill>
              </a:rPr>
              <a:t>Diving?</a:t>
            </a:r>
          </a:p>
        </p:txBody>
      </p:sp>
    </p:spTree>
    <p:extLst>
      <p:ext uri="{BB962C8B-B14F-4D97-AF65-F5344CB8AC3E}">
        <p14:creationId xmlns:p14="http://schemas.microsoft.com/office/powerpoint/2010/main" val="1057413514"/>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a:t>
            </a:r>
            <a:endParaRPr lang="en-US" dirty="0"/>
          </a:p>
        </p:txBody>
      </p:sp>
      <p:pic>
        <p:nvPicPr>
          <p:cNvPr id="3" name="Picture 2"/>
          <p:cNvPicPr>
            <a:picLocks noChangeAspect="1"/>
          </p:cNvPicPr>
          <p:nvPr/>
        </p:nvPicPr>
        <p:blipFill>
          <a:blip r:embed="rId2"/>
          <a:stretch>
            <a:fillRect/>
          </a:stretch>
        </p:blipFill>
        <p:spPr>
          <a:xfrm>
            <a:off x="6713683" y="398298"/>
            <a:ext cx="3628409" cy="2905648"/>
          </a:xfrm>
          <a:prstGeom prst="rect">
            <a:avLst/>
          </a:prstGeom>
        </p:spPr>
      </p:pic>
      <p:sp>
        <p:nvSpPr>
          <p:cNvPr id="10" name="Rectangle 9"/>
          <p:cNvSpPr/>
          <p:nvPr/>
        </p:nvSpPr>
        <p:spPr>
          <a:xfrm>
            <a:off x="1934090" y="3915598"/>
            <a:ext cx="4663017" cy="958583"/>
          </a:xfrm>
          <a:prstGeom prst="rect">
            <a:avLst/>
          </a:prstGeom>
        </p:spPr>
        <p:txBody>
          <a:bodyPr>
            <a:spAutoFit/>
          </a:bodyPr>
          <a:lstStyle/>
          <a:p>
            <a:r>
              <a:rPr lang="en-US" sz="1836" dirty="0"/>
              <a:t>I'm going to miss these HITs when they are gone. Completely no value to the hour, but so much fun.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683" y="3556526"/>
            <a:ext cx="3628409" cy="2888214"/>
          </a:xfrm>
          <a:prstGeom prst="rect">
            <a:avLst/>
          </a:prstGeom>
        </p:spPr>
      </p:pic>
      <p:sp>
        <p:nvSpPr>
          <p:cNvPr id="12" name="Rectangle 11"/>
          <p:cNvSpPr/>
          <p:nvPr/>
        </p:nvSpPr>
        <p:spPr>
          <a:xfrm>
            <a:off x="1934090" y="1789256"/>
            <a:ext cx="4663017" cy="958583"/>
          </a:xfrm>
          <a:prstGeom prst="rect">
            <a:avLst/>
          </a:prstGeom>
        </p:spPr>
        <p:txBody>
          <a:bodyPr>
            <a:spAutoFit/>
          </a:bodyPr>
          <a:lstStyle/>
          <a:p>
            <a:r>
              <a:rPr lang="en-US" sz="1836" dirty="0"/>
              <a:t>After these gems, I am going back to Mike and Jenny. I might be only making $5 an hour, but at least I will have fun doing it. </a:t>
            </a:r>
          </a:p>
        </p:txBody>
      </p:sp>
      <p:sp>
        <p:nvSpPr>
          <p:cNvPr id="13" name="Rectangle 12"/>
          <p:cNvSpPr/>
          <p:nvPr/>
        </p:nvSpPr>
        <p:spPr>
          <a:xfrm>
            <a:off x="1934090" y="2984604"/>
            <a:ext cx="4663017" cy="670445"/>
          </a:xfrm>
          <a:prstGeom prst="rect">
            <a:avLst/>
          </a:prstGeom>
        </p:spPr>
        <p:txBody>
          <a:bodyPr>
            <a:spAutoFit/>
          </a:bodyPr>
          <a:lstStyle/>
          <a:p>
            <a:r>
              <a:rPr lang="en-US" sz="1836" dirty="0"/>
              <a:t>WOW, these are insanely entertaining after 8 solid hours of </a:t>
            </a:r>
            <a:r>
              <a:rPr lang="en-US" sz="1836" dirty="0" err="1"/>
              <a:t>turking</a:t>
            </a:r>
            <a:r>
              <a:rPr lang="en-US" sz="1836" dirty="0"/>
              <a:t>.</a:t>
            </a:r>
          </a:p>
        </p:txBody>
      </p:sp>
      <p:sp>
        <p:nvSpPr>
          <p:cNvPr id="14" name="Rectangle 13"/>
          <p:cNvSpPr/>
          <p:nvPr/>
        </p:nvSpPr>
        <p:spPr>
          <a:xfrm>
            <a:off x="1934090" y="5129105"/>
            <a:ext cx="4663017" cy="958583"/>
          </a:xfrm>
          <a:prstGeom prst="rect">
            <a:avLst/>
          </a:prstGeom>
        </p:spPr>
        <p:txBody>
          <a:bodyPr>
            <a:spAutoFit/>
          </a:bodyPr>
          <a:lstStyle/>
          <a:p>
            <a:r>
              <a:rPr lang="en-US" sz="1836" dirty="0"/>
              <a:t>That was fun, but I can't make any money on these, too much time spent arranging the scenes..</a:t>
            </a:r>
            <a:r>
              <a:rPr lang="en-US" sz="1836" dirty="0" err="1"/>
              <a:t>haha</a:t>
            </a:r>
            <a:r>
              <a:rPr lang="en-US" sz="1836" dirty="0"/>
              <a:t>.</a:t>
            </a:r>
          </a:p>
        </p:txBody>
      </p:sp>
    </p:spTree>
    <p:extLst>
      <p:ext uri="{BB962C8B-B14F-4D97-AF65-F5344CB8AC3E}">
        <p14:creationId xmlns:p14="http://schemas.microsoft.com/office/powerpoint/2010/main" val="3413515978"/>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Realism?</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6309" y="3095275"/>
            <a:ext cx="891283" cy="103546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86815" y="2667385"/>
            <a:ext cx="2767713" cy="1940724"/>
          </a:xfrm>
          <a:prstGeom prst="rect">
            <a:avLst/>
          </a:prstGeom>
        </p:spPr>
      </p:pic>
      <p:grpSp>
        <p:nvGrpSpPr>
          <p:cNvPr id="10" name="Group 9"/>
          <p:cNvGrpSpPr/>
          <p:nvPr/>
        </p:nvGrpSpPr>
        <p:grpSpPr>
          <a:xfrm>
            <a:off x="4729341" y="2545590"/>
            <a:ext cx="797826" cy="2156285"/>
            <a:chOff x="5682581" y="2856729"/>
            <a:chExt cx="394717" cy="1066802"/>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2581" y="2856729"/>
              <a:ext cx="394717" cy="106680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2016" y="3034859"/>
              <a:ext cx="275845" cy="30784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2016" y="3261053"/>
              <a:ext cx="274321" cy="614173"/>
            </a:xfrm>
            <a:prstGeom prst="rect">
              <a:avLst/>
            </a:prstGeom>
          </p:spPr>
        </p:pic>
      </p:gr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0074" y="2732112"/>
            <a:ext cx="2273228" cy="1783238"/>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381608" y="3284055"/>
            <a:ext cx="1791304" cy="117090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31048" y="3136340"/>
            <a:ext cx="969926" cy="810456"/>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48722" y="2889609"/>
            <a:ext cx="1281848" cy="1812266"/>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24022" y="3325322"/>
            <a:ext cx="1987117" cy="1278084"/>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47358" y="3096008"/>
            <a:ext cx="347039" cy="636238"/>
          </a:xfrm>
          <a:prstGeom prst="rect">
            <a:avLst/>
          </a:prstGeom>
        </p:spPr>
      </p:pic>
      <p:grpSp>
        <p:nvGrpSpPr>
          <p:cNvPr id="20" name="Group 19"/>
          <p:cNvGrpSpPr/>
          <p:nvPr/>
        </p:nvGrpSpPr>
        <p:grpSpPr>
          <a:xfrm>
            <a:off x="5295125" y="2751913"/>
            <a:ext cx="1292396" cy="1938595"/>
            <a:chOff x="4267199" y="2971799"/>
            <a:chExt cx="609601" cy="914402"/>
          </a:xfrm>
        </p:grpSpPr>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67199" y="2971799"/>
              <a:ext cx="609601" cy="914402"/>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84953" y="3112413"/>
              <a:ext cx="275845" cy="563881"/>
            </a:xfrm>
            <a:prstGeom prst="rect">
              <a:avLst/>
            </a:prstGeom>
          </p:spPr>
        </p:pic>
      </p:grpSp>
    </p:spTree>
    <p:extLst>
      <p:ext uri="{BB962C8B-B14F-4D97-AF65-F5344CB8AC3E}">
        <p14:creationId xmlns:p14="http://schemas.microsoft.com/office/powerpoint/2010/main" val="3410730107"/>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3D?</a:t>
            </a:r>
            <a:endParaRPr lang="en-US"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0301" y="1584731"/>
            <a:ext cx="3318539" cy="2010402"/>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3632" y="3154976"/>
            <a:ext cx="1951879" cy="2216949"/>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2500" y="2189404"/>
            <a:ext cx="4396840" cy="2572824"/>
          </a:xfrm>
          <a:prstGeom prst="rect">
            <a:avLst/>
          </a:prstGeom>
        </p:spPr>
      </p:pic>
    </p:spTree>
    <p:extLst>
      <p:ext uri="{BB962C8B-B14F-4D97-AF65-F5344CB8AC3E}">
        <p14:creationId xmlns:p14="http://schemas.microsoft.com/office/powerpoint/2010/main" val="4087612500"/>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66141" y="296897"/>
            <a:ext cx="8043704" cy="1351952"/>
          </a:xfrm>
        </p:spPr>
        <p:txBody>
          <a:bodyPr/>
          <a:lstStyle/>
          <a:p>
            <a:r>
              <a:rPr lang="en-US" dirty="0" smtClean="0"/>
              <a:t>Relevant?</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750" y="1302726"/>
            <a:ext cx="6286241" cy="5028993"/>
          </a:xfrm>
          <a:prstGeom prst="rect">
            <a:avLst/>
          </a:prstGeom>
        </p:spPr>
      </p:pic>
    </p:spTree>
    <p:extLst>
      <p:ext uri="{BB962C8B-B14F-4D97-AF65-F5344CB8AC3E}">
        <p14:creationId xmlns:p14="http://schemas.microsoft.com/office/powerpoint/2010/main" val="3908000237"/>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818271" y="936638"/>
            <a:ext cx="4178219" cy="1951173"/>
          </a:xfrm>
          <a:prstGeom prst="rect">
            <a:avLst/>
          </a:prstGeom>
          <a:noFill/>
          <a:effectLst/>
        </p:spPr>
        <p:txBody>
          <a:bodyPr wrap="square" rtlCol="0">
            <a:spAutoFit/>
          </a:bodyPr>
          <a:lstStyle/>
          <a:p>
            <a:r>
              <a:rPr lang="en-US" sz="2448" dirty="0"/>
              <a:t>New approach to learning </a:t>
            </a:r>
          </a:p>
          <a:p>
            <a:r>
              <a:rPr lang="en-US" sz="2448" dirty="0"/>
              <a:t>“common sense” knowledge about our world.</a:t>
            </a:r>
          </a:p>
          <a:p>
            <a:pPr marL="291436" indent="-291436">
              <a:buFont typeface="Arial" panose="020B0604020202020204" pitchFamily="34" charset="0"/>
              <a:buChar char="•"/>
            </a:pPr>
            <a:endParaRPr lang="en-US" sz="2448" dirty="0"/>
          </a:p>
          <a:p>
            <a:pPr marL="291436" indent="-291436">
              <a:buFont typeface="Arial" panose="020B0604020202020204" pitchFamily="34" charset="0"/>
              <a:buChar char="•"/>
            </a:pPr>
            <a:endParaRPr lang="en-US" sz="2040" dirty="0"/>
          </a:p>
        </p:txBody>
      </p:sp>
      <p:grpSp>
        <p:nvGrpSpPr>
          <p:cNvPr id="2" name="Group 1"/>
          <p:cNvGrpSpPr/>
          <p:nvPr/>
        </p:nvGrpSpPr>
        <p:grpSpPr>
          <a:xfrm>
            <a:off x="823336" y="571214"/>
            <a:ext cx="1497231" cy="2024194"/>
            <a:chOff x="533400" y="726174"/>
            <a:chExt cx="1468007" cy="1984684"/>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787453"/>
              <a:ext cx="1327000" cy="1923405"/>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787453"/>
              <a:ext cx="537204" cy="383717"/>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243101">
              <a:off x="1487057" y="726174"/>
              <a:ext cx="514350" cy="476250"/>
            </a:xfrm>
            <a:prstGeom prst="rect">
              <a:avLst/>
            </a:prstGeom>
          </p:spPr>
        </p:pic>
      </p:grpSp>
      <p:grpSp>
        <p:nvGrpSpPr>
          <p:cNvPr id="4" name="Group 3"/>
          <p:cNvGrpSpPr/>
          <p:nvPr/>
        </p:nvGrpSpPr>
        <p:grpSpPr>
          <a:xfrm>
            <a:off x="4928017" y="3890333"/>
            <a:ext cx="4202603" cy="2922429"/>
            <a:chOff x="3995592" y="4351713"/>
            <a:chExt cx="4120573" cy="2865387"/>
          </a:xfrm>
        </p:grpSpPr>
        <p:sp>
          <p:nvSpPr>
            <p:cNvPr id="12" name="TextBox 11"/>
            <p:cNvSpPr txBox="1"/>
            <p:nvPr/>
          </p:nvSpPr>
          <p:spPr>
            <a:xfrm>
              <a:off x="3995592" y="5303948"/>
              <a:ext cx="2011680" cy="1913152"/>
            </a:xfrm>
            <a:prstGeom prst="rect">
              <a:avLst/>
            </a:prstGeom>
            <a:noFill/>
            <a:effectLst/>
          </p:spPr>
          <p:txBody>
            <a:bodyPr wrap="square" rtlCol="0">
              <a:spAutoFit/>
            </a:bodyPr>
            <a:lstStyle/>
            <a:p>
              <a:r>
                <a:rPr lang="en-US" sz="4080" dirty="0">
                  <a:latin typeface="Buxton Sketch" panose="03080500000500000004" pitchFamily="66" charset="0"/>
                </a:rPr>
                <a:t>Thanks!</a:t>
              </a:r>
            </a:p>
            <a:p>
              <a:pPr marL="291436" indent="-291436">
                <a:buFont typeface="Arial" panose="020B0604020202020204" pitchFamily="34" charset="0"/>
                <a:buChar char="•"/>
              </a:pPr>
              <a:endParaRPr lang="en-US" sz="4080" dirty="0">
                <a:latin typeface="Buxton Sketch" panose="03080500000500000004" pitchFamily="66" charset="0"/>
              </a:endParaRPr>
            </a:p>
            <a:p>
              <a:pPr marL="291436" indent="-291436">
                <a:buFont typeface="Arial" panose="020B0604020202020204" pitchFamily="34" charset="0"/>
                <a:buChar char="•"/>
              </a:pPr>
              <a:endParaRPr lang="en-US" sz="3672" dirty="0">
                <a:latin typeface="Buxton Sketch" panose="03080500000500000004" pitchFamily="66" charset="0"/>
              </a:endParaRPr>
            </a:p>
          </p:txBody>
        </p:sp>
        <p:grpSp>
          <p:nvGrpSpPr>
            <p:cNvPr id="19" name="Group 18"/>
            <p:cNvGrpSpPr/>
            <p:nvPr/>
          </p:nvGrpSpPr>
          <p:grpSpPr>
            <a:xfrm>
              <a:off x="5344912" y="4351713"/>
              <a:ext cx="2771253" cy="2161201"/>
              <a:chOff x="5077511" y="4007473"/>
              <a:chExt cx="3475654" cy="2710538"/>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077511" y="4186193"/>
                <a:ext cx="1505235" cy="2531818"/>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795546" y="4251436"/>
                <a:ext cx="1757619" cy="2466575"/>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09158" y="4007473"/>
                <a:ext cx="901162" cy="525845"/>
              </a:xfrm>
              <a:prstGeom prst="rect">
                <a:avLst/>
              </a:prstGeom>
            </p:spPr>
          </p:pic>
        </p:grpSp>
      </p:grpSp>
      <p:sp>
        <p:nvSpPr>
          <p:cNvPr id="3" name="TextBox 2"/>
          <p:cNvSpPr txBox="1"/>
          <p:nvPr/>
        </p:nvSpPr>
        <p:spPr>
          <a:xfrm>
            <a:off x="7951987" y="2595408"/>
            <a:ext cx="3961290" cy="862581"/>
          </a:xfrm>
          <a:prstGeom prst="rect">
            <a:avLst/>
          </a:prstGeom>
          <a:noFill/>
        </p:spPr>
        <p:txBody>
          <a:bodyPr wrap="square" rtlCol="0">
            <a:spAutoFit/>
          </a:bodyPr>
          <a:lstStyle/>
          <a:p>
            <a:r>
              <a:rPr lang="en-US" sz="2448" dirty="0"/>
              <a:t>Don’t wait for object recognition to be solved.</a:t>
            </a:r>
          </a:p>
        </p:txBody>
      </p:sp>
      <p:grpSp>
        <p:nvGrpSpPr>
          <p:cNvPr id="8" name="Group 7"/>
          <p:cNvGrpSpPr/>
          <p:nvPr/>
        </p:nvGrpSpPr>
        <p:grpSpPr>
          <a:xfrm>
            <a:off x="703887" y="3890333"/>
            <a:ext cx="3696247" cy="2449193"/>
            <a:chOff x="703887" y="3890333"/>
            <a:chExt cx="3696247" cy="2449193"/>
          </a:xfrm>
        </p:grpSpPr>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0233" y="3890334"/>
              <a:ext cx="1280988" cy="1551801"/>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42238" y="3890333"/>
              <a:ext cx="1551801" cy="1551801"/>
            </a:xfrm>
            <a:prstGeom prst="rect">
              <a:avLst/>
            </a:prstGeom>
          </p:spPr>
        </p:pic>
        <p:sp>
          <p:nvSpPr>
            <p:cNvPr id="7" name="TextBox 6"/>
            <p:cNvSpPr txBox="1"/>
            <p:nvPr/>
          </p:nvSpPr>
          <p:spPr>
            <a:xfrm>
              <a:off x="703887" y="5357719"/>
              <a:ext cx="1632005" cy="760208"/>
            </a:xfrm>
            <a:prstGeom prst="rect">
              <a:avLst/>
            </a:prstGeom>
            <a:noFill/>
          </p:spPr>
          <p:txBody>
            <a:bodyPr wrap="square" lIns="182880" tIns="146304" rIns="182880" bIns="146304" rtlCol="0">
              <a:spAutoFit/>
            </a:bodyPr>
            <a:lstStyle/>
            <a:p>
              <a:pPr>
                <a:lnSpc>
                  <a:spcPct val="90000"/>
                </a:lnSpc>
                <a:spcAft>
                  <a:spcPts val="600"/>
                </a:spcAft>
              </a:pPr>
              <a:r>
                <a:rPr lang="en-US" sz="1600" dirty="0" smtClean="0">
                  <a:gradFill>
                    <a:gsLst>
                      <a:gs pos="2917">
                        <a:schemeClr val="tx1"/>
                      </a:gs>
                      <a:gs pos="30000">
                        <a:schemeClr val="tx1"/>
                      </a:gs>
                    </a:gsLst>
                    <a:lin ang="5400000" scaled="0"/>
                  </a:gradFill>
                </a:rPr>
                <a:t>Devi Parikh</a:t>
              </a:r>
            </a:p>
            <a:p>
              <a:pPr>
                <a:lnSpc>
                  <a:spcPct val="90000"/>
                </a:lnSpc>
                <a:spcAft>
                  <a:spcPts val="600"/>
                </a:spcAft>
              </a:pPr>
              <a:r>
                <a:rPr lang="en-US" sz="1200" dirty="0" smtClean="0">
                  <a:gradFill>
                    <a:gsLst>
                      <a:gs pos="2917">
                        <a:schemeClr val="tx1"/>
                      </a:gs>
                      <a:gs pos="30000">
                        <a:schemeClr val="tx1"/>
                      </a:gs>
                    </a:gsLst>
                    <a:lin ang="5400000" scaled="0"/>
                  </a:gradFill>
                </a:rPr>
                <a:t>Virginia Tech</a:t>
              </a:r>
            </a:p>
          </p:txBody>
        </p:sp>
        <p:sp>
          <p:nvSpPr>
            <p:cNvPr id="20" name="TextBox 19"/>
            <p:cNvSpPr txBox="1"/>
            <p:nvPr/>
          </p:nvSpPr>
          <p:spPr>
            <a:xfrm>
              <a:off x="2355503" y="5357719"/>
              <a:ext cx="2044631" cy="981807"/>
            </a:xfrm>
            <a:prstGeom prst="rect">
              <a:avLst/>
            </a:prstGeom>
            <a:noFill/>
          </p:spPr>
          <p:txBody>
            <a:bodyPr wrap="square" lIns="182880" tIns="146304" rIns="182880" bIns="146304" rtlCol="0">
              <a:spAutoFit/>
            </a:bodyPr>
            <a:lstStyle/>
            <a:p>
              <a:pPr>
                <a:lnSpc>
                  <a:spcPct val="90000"/>
                </a:lnSpc>
                <a:spcAft>
                  <a:spcPts val="600"/>
                </a:spcAft>
              </a:pPr>
              <a:r>
                <a:rPr lang="en-US" sz="1600" dirty="0" smtClean="0">
                  <a:gradFill>
                    <a:gsLst>
                      <a:gs pos="2917">
                        <a:schemeClr val="tx1"/>
                      </a:gs>
                      <a:gs pos="30000">
                        <a:schemeClr val="tx1"/>
                      </a:gs>
                    </a:gsLst>
                    <a:lin ang="5400000" scaled="0"/>
                  </a:gradFill>
                </a:rPr>
                <a:t>Lucy Vanderwende</a:t>
              </a:r>
            </a:p>
            <a:p>
              <a:pPr>
                <a:lnSpc>
                  <a:spcPct val="90000"/>
                </a:lnSpc>
                <a:spcAft>
                  <a:spcPts val="600"/>
                </a:spcAft>
              </a:pPr>
              <a:r>
                <a:rPr lang="en-US" sz="1200" dirty="0" smtClean="0">
                  <a:gradFill>
                    <a:gsLst>
                      <a:gs pos="2917">
                        <a:schemeClr val="tx1"/>
                      </a:gs>
                      <a:gs pos="30000">
                        <a:schemeClr val="tx1"/>
                      </a:gs>
                    </a:gsLst>
                    <a:lin ang="5400000" scaled="0"/>
                  </a:gradFill>
                </a:rPr>
                <a:t>Microsoft Research</a:t>
              </a:r>
            </a:p>
          </p:txBody>
        </p:sp>
      </p:grpSp>
    </p:spTree>
    <p:extLst>
      <p:ext uri="{BB962C8B-B14F-4D97-AF65-F5344CB8AC3E}">
        <p14:creationId xmlns:p14="http://schemas.microsoft.com/office/powerpoint/2010/main" val="1296318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5003"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invGray">
          <a:xfrm>
            <a:off x="459230" y="3145040"/>
            <a:ext cx="3288506" cy="704444"/>
          </a:xfrm>
          <a:prstGeom prst="rect">
            <a:avLst/>
          </a:prstGeom>
        </p:spPr>
      </p:pic>
    </p:spTree>
    <p:extLst>
      <p:ext uri="{BB962C8B-B14F-4D97-AF65-F5344CB8AC3E}">
        <p14:creationId xmlns:p14="http://schemas.microsoft.com/office/powerpoint/2010/main" val="225478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sharpenSoften amount="-1000"/>
                    </a14:imgEffect>
                    <a14:imgEffect>
                      <a14:brightnessContrast bright="-24000" contrast="58000"/>
                    </a14:imgEffect>
                  </a14:imgLayer>
                </a14:imgProps>
              </a:ext>
              <a:ext uri="{28A0092B-C50C-407E-A947-70E740481C1C}">
                <a14:useLocalDpi xmlns:a14="http://schemas.microsoft.com/office/drawing/2010/main" val="0"/>
              </a:ext>
            </a:extLst>
          </a:blip>
          <a:srcRect r="57960" b="24338"/>
          <a:stretch/>
        </p:blipFill>
        <p:spPr>
          <a:xfrm>
            <a:off x="6190398" y="-68860"/>
            <a:ext cx="6236222" cy="7063385"/>
          </a:xfrm>
          <a:prstGeom prst="rect">
            <a:avLst/>
          </a:prstGeom>
        </p:spPr>
      </p:pic>
      <p:pic>
        <p:nvPicPr>
          <p:cNvPr id="6" name="Picture 5"/>
          <p:cNvPicPr>
            <a:picLocks noChangeAspect="1"/>
          </p:cNvPicPr>
          <p:nvPr/>
        </p:nvPicPr>
        <p:blipFill rotWithShape="1">
          <a:blip r:embed="rId4">
            <a:duotone>
              <a:prstClr val="black"/>
              <a:srgbClr val="92D050">
                <a:tint val="45000"/>
                <a:satMod val="400000"/>
              </a:srgbClr>
            </a:duotone>
            <a:extLst>
              <a:ext uri="{BEBA8EAE-BF5A-486C-A8C5-ECC9F3942E4B}">
                <a14:imgProps xmlns:a14="http://schemas.microsoft.com/office/drawing/2010/main">
                  <a14:imgLayer r:embed="rId5">
                    <a14:imgEffect>
                      <a14:colorTemperature colorTemp="9896"/>
                    </a14:imgEffect>
                    <a14:imgEffect>
                      <a14:saturation sat="175000"/>
                    </a14:imgEffect>
                    <a14:imgEffect>
                      <a14:brightnessContrast bright="-20000" contrast="20000"/>
                    </a14:imgEffect>
                  </a14:imgLayer>
                </a14:imgProps>
              </a:ext>
              <a:ext uri="{28A0092B-C50C-407E-A947-70E740481C1C}">
                <a14:useLocalDpi xmlns:a14="http://schemas.microsoft.com/office/drawing/2010/main" val="0"/>
              </a:ext>
            </a:extLst>
          </a:blip>
          <a:srcRect r="6461" b="24386"/>
          <a:stretch/>
        </p:blipFill>
        <p:spPr>
          <a:xfrm flipV="1">
            <a:off x="0" y="-68860"/>
            <a:ext cx="6190398" cy="7063383"/>
          </a:xfrm>
          <a:prstGeom prst="rect">
            <a:avLst/>
          </a:prstGeom>
        </p:spPr>
      </p:pic>
      <p:sp>
        <p:nvSpPr>
          <p:cNvPr id="8" name="TextBox 7"/>
          <p:cNvSpPr txBox="1"/>
          <p:nvPr/>
        </p:nvSpPr>
        <p:spPr>
          <a:xfrm>
            <a:off x="6595443" y="252219"/>
            <a:ext cx="3705654" cy="86258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896" dirty="0" smtClean="0">
                <a:solidFill>
                  <a:schemeClr val="bg1"/>
                </a:solidFill>
                <a:latin typeface="+mj-lt"/>
              </a:rPr>
              <a:t>Furry</a:t>
            </a:r>
            <a:endParaRPr lang="en-US" sz="4896" dirty="0">
              <a:solidFill>
                <a:schemeClr val="bg1"/>
              </a:solidFill>
              <a:latin typeface="+mj-lt"/>
            </a:endParaRPr>
          </a:p>
        </p:txBody>
      </p:sp>
      <p:sp>
        <p:nvSpPr>
          <p:cNvPr id="9" name="TextBox 8"/>
          <p:cNvSpPr txBox="1"/>
          <p:nvPr/>
        </p:nvSpPr>
        <p:spPr>
          <a:xfrm>
            <a:off x="405045" y="252219"/>
            <a:ext cx="3705654" cy="86258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896" dirty="0" smtClean="0">
                <a:solidFill>
                  <a:schemeClr val="bg1"/>
                </a:solidFill>
                <a:latin typeface="+mj-lt"/>
              </a:rPr>
              <a:t>Rough</a:t>
            </a:r>
            <a:endParaRPr lang="en-US" sz="4896" dirty="0">
              <a:solidFill>
                <a:schemeClr val="bg1"/>
              </a:solidFill>
              <a:latin typeface="+mj-lt"/>
            </a:endParaRPr>
          </a:p>
        </p:txBody>
      </p:sp>
    </p:spTree>
    <p:extLst>
      <p:ext uri="{BB962C8B-B14F-4D97-AF65-F5344CB8AC3E}">
        <p14:creationId xmlns:p14="http://schemas.microsoft.com/office/powerpoint/2010/main" val="173025869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6461" b="24386"/>
          <a:stretch/>
        </p:blipFill>
        <p:spPr>
          <a:xfrm flipV="1">
            <a:off x="0" y="-68860"/>
            <a:ext cx="6190398" cy="7063383"/>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3935" r="57960"/>
          <a:stretch/>
        </p:blipFill>
        <p:spPr>
          <a:xfrm>
            <a:off x="6190397" y="-68859"/>
            <a:ext cx="6246078" cy="7063383"/>
          </a:xfrm>
          <a:prstGeom prst="rect">
            <a:avLst/>
          </a:prstGeom>
        </p:spPr>
      </p:pic>
      <p:sp>
        <p:nvSpPr>
          <p:cNvPr id="8" name="TextBox 7"/>
          <p:cNvSpPr txBox="1"/>
          <p:nvPr/>
        </p:nvSpPr>
        <p:spPr>
          <a:xfrm>
            <a:off x="6595443" y="252219"/>
            <a:ext cx="3705654" cy="86258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896" dirty="0">
                <a:solidFill>
                  <a:schemeClr val="bg1"/>
                </a:solidFill>
                <a:latin typeface="+mj-lt"/>
              </a:rPr>
              <a:t>Rough</a:t>
            </a:r>
          </a:p>
        </p:txBody>
      </p:sp>
      <p:sp>
        <p:nvSpPr>
          <p:cNvPr id="9" name="TextBox 8"/>
          <p:cNvSpPr txBox="1"/>
          <p:nvPr/>
        </p:nvSpPr>
        <p:spPr>
          <a:xfrm>
            <a:off x="405045" y="252219"/>
            <a:ext cx="3705654" cy="86258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896" dirty="0">
                <a:solidFill>
                  <a:schemeClr val="bg1"/>
                </a:solidFill>
                <a:latin typeface="+mj-lt"/>
              </a:rPr>
              <a:t>Furry</a:t>
            </a:r>
          </a:p>
        </p:txBody>
      </p:sp>
    </p:spTree>
    <p:extLst>
      <p:ext uri="{BB962C8B-B14F-4D97-AF65-F5344CB8AC3E}">
        <p14:creationId xmlns:p14="http://schemas.microsoft.com/office/powerpoint/2010/main" val="105858250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191" t="8873" r="5376" b="51196"/>
          <a:stretch/>
        </p:blipFill>
        <p:spPr>
          <a:xfrm>
            <a:off x="-182492" y="-173382"/>
            <a:ext cx="12635084" cy="7236765"/>
          </a:xfrm>
          <a:prstGeom prst="rect">
            <a:avLst/>
          </a:prstGeom>
        </p:spPr>
      </p:pic>
      <p:sp>
        <p:nvSpPr>
          <p:cNvPr id="5" name="TextBox 4"/>
          <p:cNvSpPr txBox="1"/>
          <p:nvPr/>
        </p:nvSpPr>
        <p:spPr>
          <a:xfrm>
            <a:off x="9875797" y="6514749"/>
            <a:ext cx="2380226" cy="374846"/>
          </a:xfrm>
          <a:prstGeom prst="rect">
            <a:avLst/>
          </a:prstGeom>
          <a:noFill/>
        </p:spPr>
        <p:txBody>
          <a:bodyPr wrap="square" rtlCol="0">
            <a:spAutoFit/>
          </a:bodyPr>
          <a:lstStyle/>
          <a:p>
            <a:r>
              <a:rPr lang="en-US" sz="1836" dirty="0"/>
              <a:t>Son of Man, Magritte</a:t>
            </a:r>
          </a:p>
        </p:txBody>
      </p:sp>
    </p:spTree>
    <p:extLst>
      <p:ext uri="{BB962C8B-B14F-4D97-AF65-F5344CB8AC3E}">
        <p14:creationId xmlns:p14="http://schemas.microsoft.com/office/powerpoint/2010/main" val="285597939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57" r="-167" b="15343"/>
          <a:stretch/>
        </p:blipFill>
        <p:spPr>
          <a:xfrm>
            <a:off x="-39297" y="-27296"/>
            <a:ext cx="12543561" cy="7063383"/>
          </a:xfrm>
          <a:prstGeom prst="rect">
            <a:avLst/>
          </a:prstGeom>
        </p:spPr>
      </p:pic>
    </p:spTree>
    <p:extLst>
      <p:ext uri="{BB962C8B-B14F-4D97-AF65-F5344CB8AC3E}">
        <p14:creationId xmlns:p14="http://schemas.microsoft.com/office/powerpoint/2010/main" val="3621580884"/>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MS_Faculty_Summit_2013_16x9_July-2013">
  <a:themeElements>
    <a:clrScheme name="Faculty Summit 13">
      <a:dk1>
        <a:srgbClr val="505050"/>
      </a:dk1>
      <a:lt1>
        <a:srgbClr val="FFFFFF"/>
      </a:lt1>
      <a:dk2>
        <a:srgbClr val="00188F"/>
      </a:dk2>
      <a:lt2>
        <a:srgbClr val="D2D2D2"/>
      </a:lt2>
      <a:accent1>
        <a:srgbClr val="00188F"/>
      </a:accent1>
      <a:accent2>
        <a:srgbClr val="00BCF2"/>
      </a:accent2>
      <a:accent3>
        <a:srgbClr val="0072C6"/>
      </a:accent3>
      <a:accent4>
        <a:srgbClr val="68217A"/>
      </a:accent4>
      <a:accent5>
        <a:srgbClr val="EC008C"/>
      </a:accent5>
      <a:accent6>
        <a:srgbClr val="FCD116"/>
      </a:accent6>
      <a:hlink>
        <a:srgbClr val="FFFFFF"/>
      </a:hlink>
      <a:folHlink>
        <a:srgbClr val="F2F2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ZitnickFacultySummit" id="{4239070C-40EB-4CE4-86B6-C261769C504B}" vid="{F29FFB65-6A50-4ABC-B853-7712269B60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0" ma:contentTypeDescription="Create a new document." ma:contentTypeScope="" ma:versionID="16b75628e77f02951c453071cf8a016e">
  <xsd:schema xmlns:xsd="http://www.w3.org/2001/XMLSchema" xmlns:xs="http://www.w3.org/2001/XMLSchema" xmlns:p="http://schemas.microsoft.com/office/2006/metadata/properties" targetNamespace="http://schemas.microsoft.com/office/2006/metadata/properties" ma:root="true" ma:fieldsID="3bf1d1d65b83a35312c7df0375d09d6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23A54C81-9AB5-446A-878C-797D859B3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Zitnick_Larry_CommonSense</Template>
  <TotalTime>4</TotalTime>
  <Words>1776</Words>
  <Application>Microsoft Office PowerPoint</Application>
  <PresentationFormat>Custom</PresentationFormat>
  <Paragraphs>166</Paragraphs>
  <Slides>55</Slides>
  <Notes>5</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55</vt:i4>
      </vt:variant>
    </vt:vector>
  </HeadingPairs>
  <TitlesOfParts>
    <vt:vector size="64" baseType="lpstr">
      <vt:lpstr>Consolas</vt:lpstr>
      <vt:lpstr>Segoe UI Light</vt:lpstr>
      <vt:lpstr>Segoe UI</vt:lpstr>
      <vt:lpstr>Segoe UI Semilight</vt:lpstr>
      <vt:lpstr>Wingdings</vt:lpstr>
      <vt:lpstr>Arial</vt:lpstr>
      <vt:lpstr>Buxton Sketch</vt:lpstr>
      <vt:lpstr>Arial Black</vt:lpstr>
      <vt:lpstr>MS_Faculty_Summit_2013_16x9_July-2013</vt:lpstr>
      <vt:lpstr>PowerPoint Presentation</vt:lpstr>
      <vt:lpstr>Finding Common Sense</vt:lpstr>
      <vt:lpstr>Common sense</vt:lpstr>
      <vt:lpstr>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birds with funny blue feet.</vt:lpstr>
      <vt:lpstr>PowerPoint Presentation</vt:lpstr>
      <vt:lpstr>PowerPoint Presentation</vt:lpstr>
      <vt:lpstr>PowerPoint Presentation</vt:lpstr>
      <vt:lpstr>Does a bird fly?</vt:lpstr>
      <vt:lpstr>Does a bird fly?</vt:lpstr>
      <vt:lpstr>PowerPoint Presentation</vt:lpstr>
      <vt:lpstr>Web search</vt:lpstr>
      <vt:lpstr>Cyc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Semantic meaning</vt:lpstr>
      <vt:lpstr>PowerPoint Presentation</vt:lpstr>
      <vt:lpstr>PowerPoint Presentation</vt:lpstr>
      <vt:lpstr>PowerPoint Presentation</vt:lpstr>
      <vt:lpstr>PowerPoint Presentation</vt:lpstr>
      <vt:lpstr>Stories</vt:lpstr>
      <vt:lpstr>PowerPoint Presentation</vt:lpstr>
      <vt:lpstr>PowerPoint Presentation</vt:lpstr>
      <vt:lpstr>PowerPoint Presentation</vt:lpstr>
      <vt:lpstr>PowerPoint Presentation</vt:lpstr>
      <vt:lpstr>Fun?</vt:lpstr>
      <vt:lpstr>Realism?</vt:lpstr>
      <vt:lpstr>3D?</vt:lpstr>
      <vt:lpstr>Relevant?</vt:lpstr>
      <vt:lpstr>PowerPoint Presentation</vt:lpstr>
      <vt:lpstr>PowerPoint Presentation</vt:lpstr>
    </vt:vector>
  </TitlesOfParts>
  <Manager>&lt;Comms manager/speech writer&gt;</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Faculty Summit 2013</dc:subject>
  <dc:creator>Larry Zitnick</dc:creator>
  <cp:keywords>Faculty Summit 2013</cp:keywords>
  <dc:description>Template by: Robin E. Warren, Artitudes Design, Inc.
Formatting by: 
Audience Type: External</dc:description>
  <cp:lastModifiedBy>Larry Zitnick</cp:lastModifiedBy>
  <cp:revision>2</cp:revision>
  <cp:lastPrinted>2013-03-28T20:42:44Z</cp:lastPrinted>
  <dcterms:created xsi:type="dcterms:W3CDTF">2013-07-10T20:51:13Z</dcterms:created>
  <dcterms:modified xsi:type="dcterms:W3CDTF">2013-07-10T20:59:11Z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