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260" r:id="rId3"/>
    <p:sldId id="290" r:id="rId4"/>
    <p:sldId id="261" r:id="rId5"/>
    <p:sldId id="259" r:id="rId6"/>
    <p:sldId id="258" r:id="rId7"/>
    <p:sldId id="257" r:id="rId8"/>
    <p:sldId id="262" r:id="rId9"/>
    <p:sldId id="313" r:id="rId10"/>
    <p:sldId id="265" r:id="rId11"/>
    <p:sldId id="298" r:id="rId12"/>
    <p:sldId id="267" r:id="rId13"/>
    <p:sldId id="268" r:id="rId14"/>
    <p:sldId id="269" r:id="rId15"/>
    <p:sldId id="273" r:id="rId16"/>
    <p:sldId id="270" r:id="rId17"/>
    <p:sldId id="285" r:id="rId18"/>
    <p:sldId id="300" r:id="rId19"/>
    <p:sldId id="299" r:id="rId20"/>
    <p:sldId id="286" r:id="rId21"/>
    <p:sldId id="315" r:id="rId22"/>
    <p:sldId id="287" r:id="rId23"/>
    <p:sldId id="274" r:id="rId24"/>
    <p:sldId id="276" r:id="rId25"/>
    <p:sldId id="278" r:id="rId26"/>
    <p:sldId id="279" r:id="rId27"/>
    <p:sldId id="280" r:id="rId28"/>
    <p:sldId id="281" r:id="rId29"/>
    <p:sldId id="282" r:id="rId30"/>
    <p:sldId id="283" r:id="rId31"/>
    <p:sldId id="288" r:id="rId32"/>
    <p:sldId id="297" r:id="rId33"/>
    <p:sldId id="295" r:id="rId34"/>
    <p:sldId id="296" r:id="rId35"/>
    <p:sldId id="291" r:id="rId36"/>
    <p:sldId id="292" r:id="rId37"/>
    <p:sldId id="294" r:id="rId38"/>
    <p:sldId id="301" r:id="rId39"/>
    <p:sldId id="302" r:id="rId40"/>
    <p:sldId id="303" r:id="rId41"/>
    <p:sldId id="314" r:id="rId42"/>
    <p:sldId id="310" r:id="rId43"/>
    <p:sldId id="311" r:id="rId44"/>
    <p:sldId id="304" r:id="rId45"/>
    <p:sldId id="305" r:id="rId46"/>
    <p:sldId id="306" r:id="rId47"/>
    <p:sldId id="307" r:id="rId48"/>
    <p:sldId id="308" r:id="rId49"/>
    <p:sldId id="309" r:id="rId50"/>
    <p:sldId id="289" r:id="rId51"/>
    <p:sldId id="316" r:id="rId52"/>
    <p:sldId id="317" r:id="rId53"/>
    <p:sldId id="312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12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ACB87D-EBBD-40DC-A8ED-11AA03B527FF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E7255-0435-43A8-B2B8-477442F882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9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very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589EE-1082-46E8-A7E3-14CF0450E91B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28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1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399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94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9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702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68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74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50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80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81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3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99C36-5BEE-4901-8BC5-BAFD929F351C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95C1B-CCF1-4416-BC1F-2ACFAE620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6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Relationship Id="rId35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5.png"/><Relationship Id="rId39" Type="http://schemas.openxmlformats.org/officeDocument/2006/relationships/image" Target="../media/image128.png"/><Relationship Id="rId3" Type="http://schemas.openxmlformats.org/officeDocument/2006/relationships/image" Target="../media/image92.png"/><Relationship Id="rId21" Type="http://schemas.openxmlformats.org/officeDocument/2006/relationships/image" Target="../media/image110.png"/><Relationship Id="rId34" Type="http://schemas.openxmlformats.org/officeDocument/2006/relationships/image" Target="../media/image123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4.png"/><Relationship Id="rId33" Type="http://schemas.openxmlformats.org/officeDocument/2006/relationships/image" Target="../media/image122.png"/><Relationship Id="rId38" Type="http://schemas.openxmlformats.org/officeDocument/2006/relationships/image" Target="../media/image127.png"/><Relationship Id="rId2" Type="http://schemas.openxmlformats.org/officeDocument/2006/relationships/image" Target="../media/image91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24" Type="http://schemas.openxmlformats.org/officeDocument/2006/relationships/image" Target="../media/image113.png"/><Relationship Id="rId32" Type="http://schemas.openxmlformats.org/officeDocument/2006/relationships/image" Target="../media/image121.png"/><Relationship Id="rId37" Type="http://schemas.openxmlformats.org/officeDocument/2006/relationships/image" Target="../media/image126.png"/><Relationship Id="rId5" Type="http://schemas.openxmlformats.org/officeDocument/2006/relationships/image" Target="../media/image94.png"/><Relationship Id="rId15" Type="http://schemas.openxmlformats.org/officeDocument/2006/relationships/image" Target="../media/image104.png"/><Relationship Id="rId23" Type="http://schemas.openxmlformats.org/officeDocument/2006/relationships/image" Target="../media/image112.png"/><Relationship Id="rId28" Type="http://schemas.openxmlformats.org/officeDocument/2006/relationships/image" Target="../media/image117.png"/><Relationship Id="rId36" Type="http://schemas.openxmlformats.org/officeDocument/2006/relationships/image" Target="../media/image125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120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Relationship Id="rId22" Type="http://schemas.openxmlformats.org/officeDocument/2006/relationships/image" Target="../media/image111.png"/><Relationship Id="rId27" Type="http://schemas.openxmlformats.org/officeDocument/2006/relationships/image" Target="../media/image116.png"/><Relationship Id="rId30" Type="http://schemas.openxmlformats.org/officeDocument/2006/relationships/image" Target="../media/image119.png"/><Relationship Id="rId35" Type="http://schemas.openxmlformats.org/officeDocument/2006/relationships/image" Target="../media/image1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0.jpeg"/><Relationship Id="rId4" Type="http://schemas.openxmlformats.org/officeDocument/2006/relationships/image" Target="../media/image12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7" Type="http://schemas.openxmlformats.org/officeDocument/2006/relationships/image" Target="../media/image148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17" Type="http://schemas.openxmlformats.org/officeDocument/2006/relationships/image" Target="../media/image177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11" Type="http://schemas.openxmlformats.org/officeDocument/2006/relationships/image" Target="../media/image171.png"/><Relationship Id="rId5" Type="http://schemas.openxmlformats.org/officeDocument/2006/relationships/image" Target="../media/image165.png"/><Relationship Id="rId15" Type="http://schemas.openxmlformats.org/officeDocument/2006/relationships/image" Target="../media/image175.png"/><Relationship Id="rId10" Type="http://schemas.openxmlformats.org/officeDocument/2006/relationships/image" Target="../media/image170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14" Type="http://schemas.openxmlformats.org/officeDocument/2006/relationships/image" Target="../media/image174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8ftDjebw8aA" TargetMode="External"/><Relationship Id="rId4" Type="http://schemas.openxmlformats.org/officeDocument/2006/relationships/image" Target="../media/image18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"/>
          <a:stretch/>
        </p:blipFill>
        <p:spPr>
          <a:xfrm>
            <a:off x="0" y="0"/>
            <a:ext cx="9144000" cy="6861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619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7879"/>
            <a:ext cx="7772400" cy="2387600"/>
          </a:xfrm>
          <a:effectLst>
            <a:outerShdw blurRad="50800" dist="25400" dir="5400000" algn="ctr" rotWithShape="0">
              <a:schemeClr val="bg1"/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US" sz="49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Forget Reality: </a:t>
            </a:r>
            <a:r>
              <a:rPr lang="en-US" sz="4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/>
            </a:r>
            <a:br>
              <a:rPr lang="en-US" sz="4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Learning </a:t>
            </a:r>
            <a:r>
              <a:rPr lang="en-US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from Visual Abstraction</a:t>
            </a:r>
            <a:br>
              <a:rPr lang="en-US" sz="4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</a:b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7994" y="4352051"/>
            <a:ext cx="6858000" cy="1655762"/>
          </a:xfrm>
          <a:effectLst>
            <a:outerShdw blurRad="50800" dist="12700" dir="5400000" algn="ctr" rotWithShape="0">
              <a:schemeClr val="bg1"/>
            </a:outerShdw>
          </a:effectLst>
        </p:spPr>
        <p:txBody>
          <a:bodyPr/>
          <a:lstStyle/>
          <a:p>
            <a:pPr algn="l"/>
            <a:r>
              <a:rPr lang="en-US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Larry Zitnick</a:t>
            </a:r>
          </a:p>
          <a:p>
            <a:pPr algn="l"/>
            <a:r>
              <a:rPr lang="en-US" sz="18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Microsoft Research</a:t>
            </a:r>
            <a:endParaRPr lang="en-US" sz="18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864849" y="6333066"/>
            <a:ext cx="1822805" cy="40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Joan Miro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5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92981" y="1864519"/>
            <a:ext cx="5965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Limitations</a:t>
            </a:r>
            <a:endParaRPr lang="en-US" sz="6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85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3076999" y="378619"/>
            <a:ext cx="4738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Space of all images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1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96" y="1689405"/>
            <a:ext cx="4565821" cy="3246805"/>
          </a:xfrm>
          <a:prstGeom prst="rect">
            <a:avLst/>
          </a:prstGeo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Multiply 16"/>
          <p:cNvSpPr/>
          <p:nvPr/>
        </p:nvSpPr>
        <p:spPr>
          <a:xfrm>
            <a:off x="6700717" y="1056517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4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19406"/>
          <a:stretch/>
        </p:blipFill>
        <p:spPr>
          <a:xfrm>
            <a:off x="2851688" y="1362294"/>
            <a:ext cx="3673097" cy="3722306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Multiply 10"/>
          <p:cNvSpPr/>
          <p:nvPr/>
        </p:nvSpPr>
        <p:spPr>
          <a:xfrm>
            <a:off x="2198460" y="1025520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87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481" y="757237"/>
            <a:ext cx="3100453" cy="4131429"/>
          </a:xfrm>
          <a:prstGeom prst="rect">
            <a:avLst/>
          </a:prstGeom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Multiply 11"/>
          <p:cNvSpPr/>
          <p:nvPr/>
        </p:nvSpPr>
        <p:spPr>
          <a:xfrm>
            <a:off x="2114166" y="4641499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75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sp>
        <p:nvSpPr>
          <p:cNvPr id="12" name="Multiply 11"/>
          <p:cNvSpPr/>
          <p:nvPr/>
        </p:nvSpPr>
        <p:spPr>
          <a:xfrm>
            <a:off x="6445942" y="4591492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016392" y="1046135"/>
            <a:ext cx="119337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?</a:t>
            </a:r>
            <a:endParaRPr lang="en-US" sz="199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4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820203" y="-681148"/>
            <a:ext cx="10112644" cy="5729338"/>
            <a:chOff x="-743917" y="-681148"/>
            <a:chExt cx="10112644" cy="57293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917" y="-681148"/>
              <a:ext cx="10112644" cy="572933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355" y="1321230"/>
              <a:ext cx="1607949" cy="1607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" name="Rectangle 3"/>
          <p:cNvSpPr/>
          <p:nvPr/>
        </p:nvSpPr>
        <p:spPr>
          <a:xfrm>
            <a:off x="0" y="72571"/>
            <a:ext cx="1585913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1005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343" y="342901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man riding a wave on a surfboard in the water.</a:t>
            </a: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8598" y="1410850"/>
            <a:ext cx="6573909" cy="444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29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4343" y="342901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man riding a wave on a surfboard in the water.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371936"/>
            <a:ext cx="5229225" cy="348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3086" y="2395749"/>
            <a:ext cx="5200650" cy="34385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799" y="2381461"/>
            <a:ext cx="5229225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0786" y="1509924"/>
            <a:ext cx="3905250" cy="5210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7924" y="2610061"/>
            <a:ext cx="3990975" cy="3009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4036" y="2386224"/>
            <a:ext cx="5238750" cy="3457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38324" y="2381461"/>
            <a:ext cx="5210175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592334" y="840611"/>
            <a:ext cx="250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“surfboard”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69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527" y="1272209"/>
            <a:ext cx="3727360" cy="5120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343" y="342901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giraffe standing in the grass next to a tree.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53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34" r="9155"/>
          <a:stretch/>
        </p:blipFill>
        <p:spPr>
          <a:xfrm>
            <a:off x="-10274" y="0"/>
            <a:ext cx="9154274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0620" y="213861"/>
            <a:ext cx="87689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i="0" u="none" strike="noStrike" baseline="0" dirty="0" smtClean="0">
                <a:latin typeface="NimbusRomNo9L-Regu"/>
              </a:rPr>
              <a:t>A small plane parked</a:t>
            </a:r>
            <a:r>
              <a:rPr lang="en-US" sz="2400" b="0" i="0" u="none" strike="noStrike" dirty="0" smtClean="0">
                <a:latin typeface="NimbusRomNo9L-Regu"/>
              </a:rPr>
              <a:t> </a:t>
            </a:r>
            <a:r>
              <a:rPr lang="en-US" sz="2400" b="0" i="0" u="none" strike="noStrike" baseline="0" dirty="0" smtClean="0">
                <a:latin typeface="NimbusRomNo9L-Regu"/>
              </a:rPr>
              <a:t>in a field with trees in</a:t>
            </a:r>
            <a:r>
              <a:rPr lang="en-US" sz="2400" b="0" i="0" u="none" strike="noStrike" dirty="0" smtClean="0">
                <a:latin typeface="NimbusRomNo9L-Regu"/>
              </a:rPr>
              <a:t> </a:t>
            </a:r>
            <a:r>
              <a:rPr lang="en-US" sz="2400" b="0" i="0" u="none" strike="noStrike" baseline="0" dirty="0" smtClean="0">
                <a:latin typeface="NimbusRomNo9L-Regu"/>
              </a:rPr>
              <a:t>the background.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34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144" y="1912355"/>
            <a:ext cx="5219700" cy="3476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907" y="1912355"/>
            <a:ext cx="5210175" cy="3476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4669" y="1702805"/>
            <a:ext cx="5200650" cy="38957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894" y="1050342"/>
            <a:ext cx="3886200" cy="52006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382" y="1917117"/>
            <a:ext cx="5229225" cy="3467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9907" y="1912355"/>
            <a:ext cx="5210175" cy="3476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61432" y="1040817"/>
            <a:ext cx="3667125" cy="52197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1444" y="1036055"/>
            <a:ext cx="3467100" cy="5229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658711" y="863593"/>
            <a:ext cx="2508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“giraffe”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4343" y="342901"/>
            <a:ext cx="7543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giraffe standing in the grass next to a tree.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5705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0203" y="-681148"/>
            <a:ext cx="10112644" cy="572933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72571"/>
            <a:ext cx="1585913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sp>
        <p:nvSpPr>
          <p:cNvPr id="10" name="Multiply 9"/>
          <p:cNvSpPr/>
          <p:nvPr/>
        </p:nvSpPr>
        <p:spPr>
          <a:xfrm>
            <a:off x="2852356" y="1769783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7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40" y="166802"/>
            <a:ext cx="720331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 </a:t>
            </a:r>
            <a:r>
              <a:rPr lang="en-US" sz="2800" dirty="0"/>
              <a:t>herd of giraffes walk down the street in the middle of some </a:t>
            </a:r>
            <a:r>
              <a:rPr lang="en-US" sz="2800" dirty="0" smtClean="0"/>
              <a:t>trees.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879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820203" y="-681148"/>
            <a:ext cx="10112644" cy="5729338"/>
            <a:chOff x="-743917" y="-681148"/>
            <a:chExt cx="10112644" cy="5729338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917" y="-681148"/>
              <a:ext cx="10112644" cy="572933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355" y="1321230"/>
              <a:ext cx="1607949" cy="1607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1" name="Rectangle 20"/>
          <p:cNvSpPr/>
          <p:nvPr/>
        </p:nvSpPr>
        <p:spPr>
          <a:xfrm>
            <a:off x="0" y="72571"/>
            <a:ext cx="1585913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sp>
        <p:nvSpPr>
          <p:cNvPr id="10" name="Multiply 9"/>
          <p:cNvSpPr/>
          <p:nvPr/>
        </p:nvSpPr>
        <p:spPr>
          <a:xfrm>
            <a:off x="6346458" y="1779276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17" y="217193"/>
            <a:ext cx="4142347" cy="1068682"/>
          </a:xfrm>
          <a:effectLst/>
        </p:spPr>
        <p:txBody>
          <a:bodyPr>
            <a:noAutofit/>
          </a:bodyPr>
          <a:lstStyle/>
          <a:p>
            <a:r>
              <a:rPr lang="en-US" sz="2400" dirty="0">
                <a:latin typeface="+mn-lt"/>
                <a:cs typeface="Segoe UI Semilight" panose="020B0402040204020203" pitchFamily="34" charset="0"/>
              </a:rPr>
              <a:t>A crazy zebra climbing a giraffe to get a better view.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64" y="0"/>
            <a:ext cx="481913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7075" y="2748769"/>
            <a:ext cx="40877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cs typeface="Segoe UI Semilight" panose="020B0402040204020203" pitchFamily="34" charset="0"/>
              </a:rPr>
              <a:t>The limits of vision and language models…</a:t>
            </a:r>
            <a:endParaRPr lang="en-US" sz="2800" dirty="0">
              <a:solidFill>
                <a:srgbClr val="C00000"/>
              </a:solidFill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84" y="1155245"/>
            <a:ext cx="7179468" cy="53846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84391" y="6232069"/>
            <a:ext cx="15226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/>
              <a:t>Virginia M. </a:t>
            </a:r>
            <a:r>
              <a:rPr lang="en-US" sz="1400" b="1" dirty="0" err="1"/>
              <a:t>Schau</a:t>
            </a:r>
            <a:r>
              <a:rPr lang="en-US" sz="14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74231" y="1517379"/>
            <a:ext cx="5610386" cy="64633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The limits of knowledge…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584" y="250032"/>
            <a:ext cx="6887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man is rescued from his truck that is hanging perilously from a bridge.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7380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dn.acidcow.com/pics/20100415/zoo_keeper_plays_with_grizzly_cubs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6" b="25540"/>
          <a:stretch/>
        </p:blipFill>
        <p:spPr bwMode="auto">
          <a:xfrm>
            <a:off x="5131558" y="798118"/>
            <a:ext cx="3398292" cy="39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87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dn.acidcow.com/pics/20100415/zoo_keeper_plays_with_grizzly_cub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3" y="798121"/>
            <a:ext cx="7874757" cy="526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cdn.acidcow.com/pics/20100415/zoo_keeper_plays_with_grizzly_cubs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6" b="25540"/>
          <a:stretch/>
        </p:blipFill>
        <p:spPr bwMode="auto">
          <a:xfrm>
            <a:off x="5131558" y="798118"/>
            <a:ext cx="3398292" cy="39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91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-1820203" y="-681148"/>
            <a:ext cx="10112644" cy="5729338"/>
            <a:chOff x="-743917" y="-681148"/>
            <a:chExt cx="10112644" cy="572933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917" y="-681148"/>
              <a:ext cx="10112644" cy="572933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355" y="1321230"/>
              <a:ext cx="1607949" cy="1607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5" name="Rectangle 24"/>
          <p:cNvSpPr/>
          <p:nvPr/>
        </p:nvSpPr>
        <p:spPr>
          <a:xfrm>
            <a:off x="0" y="72571"/>
            <a:ext cx="1585913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sp>
        <p:nvSpPr>
          <p:cNvPr id="10" name="Multiply 9"/>
          <p:cNvSpPr/>
          <p:nvPr/>
        </p:nvSpPr>
        <p:spPr>
          <a:xfrm>
            <a:off x="2216803" y="4492206"/>
            <a:ext cx="653229" cy="691855"/>
          </a:xfrm>
          <a:prstGeom prst="mathMultiply">
            <a:avLst>
              <a:gd name="adj1" fmla="val 1877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98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593" y="496834"/>
            <a:ext cx="4345821" cy="585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5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94" b="7594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8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5261" y="1377842"/>
            <a:ext cx="7390737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C00000"/>
                </a:solidFill>
              </a:rPr>
              <a:t>From Captions to Visual Concepts and Back </a:t>
            </a:r>
          </a:p>
          <a:p>
            <a:r>
              <a:rPr lang="en-US" sz="1100" dirty="0" smtClean="0"/>
              <a:t>Hao Fang, Saurabh Gupta, Forrest Iandola, Rupesh Srivastava, Li Deng, Piotr </a:t>
            </a:r>
            <a:r>
              <a:rPr lang="en-US" sz="1100" dirty="0" err="1" smtClean="0"/>
              <a:t>Dollár</a:t>
            </a:r>
            <a:r>
              <a:rPr lang="en-US" sz="1100" dirty="0" smtClean="0"/>
              <a:t>, Jianfeng Gao, Xiaodong He, Margaret Mitchell, John C. Platt, C. Lawrence Zitnick, Geoffrey Zweig </a:t>
            </a:r>
          </a:p>
          <a:p>
            <a:r>
              <a:rPr lang="en-US" sz="1100" dirty="0" smtClean="0">
                <a:solidFill>
                  <a:srgbClr val="C00000"/>
                </a:solidFill>
              </a:rPr>
              <a:t>(arXiv:1411.4952)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5261" y="576648"/>
            <a:ext cx="711244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Learning a Recurrent Visual Representation for Image Caption Generation </a:t>
            </a:r>
          </a:p>
          <a:p>
            <a:r>
              <a:rPr lang="en-US" sz="1100" dirty="0" smtClean="0"/>
              <a:t>Xinlei </a:t>
            </a:r>
            <a:r>
              <a:rPr lang="en-US" sz="1100" dirty="0"/>
              <a:t>Chen, C. Lawrence Zitnick </a:t>
            </a:r>
            <a:endParaRPr lang="en-US" sz="1100" dirty="0" smtClean="0"/>
          </a:p>
          <a:p>
            <a:r>
              <a:rPr lang="en-US" sz="1100" dirty="0" smtClean="0">
                <a:solidFill>
                  <a:srgbClr val="C00000"/>
                </a:solidFill>
              </a:rPr>
              <a:t>(arXiv:1411.5654)</a:t>
            </a:r>
            <a:endParaRPr lang="en-US" sz="11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75261" y="2348314"/>
            <a:ext cx="824947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Long-term Recurrent Convolutional Networks for Visual Recognition and Description</a:t>
            </a:r>
          </a:p>
          <a:p>
            <a:r>
              <a:rPr lang="en-US" sz="1100" dirty="0" smtClean="0"/>
              <a:t>Jeff </a:t>
            </a:r>
            <a:r>
              <a:rPr lang="en-US" sz="1100" dirty="0"/>
              <a:t>Donahue, Lisa Anne Hendricks, Sergio Guadarrama, Marcus </a:t>
            </a:r>
            <a:r>
              <a:rPr lang="en-US" sz="1100" dirty="0" err="1"/>
              <a:t>Rohrbach</a:t>
            </a:r>
            <a:r>
              <a:rPr lang="en-US" sz="1100" dirty="0"/>
              <a:t>, Subhashini Venugopalan, Kate Saenko, Trevor Darrell </a:t>
            </a:r>
            <a:r>
              <a:rPr lang="en-US" sz="1100" dirty="0">
                <a:solidFill>
                  <a:srgbClr val="C00000"/>
                </a:solidFill>
              </a:rPr>
              <a:t>(arXiv:1411.4389)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5261" y="3149508"/>
            <a:ext cx="605491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Explain Images with Multimodal Recurrent Neural </a:t>
            </a:r>
            <a:r>
              <a:rPr lang="en-US" sz="1600" dirty="0" smtClean="0">
                <a:solidFill>
                  <a:srgbClr val="C00000"/>
                </a:solidFill>
              </a:rPr>
              <a:t>Networks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100" dirty="0" err="1" smtClean="0"/>
              <a:t>Junhua</a:t>
            </a:r>
            <a:r>
              <a:rPr lang="en-US" sz="1100" dirty="0" smtClean="0"/>
              <a:t> </a:t>
            </a:r>
            <a:r>
              <a:rPr lang="en-US" sz="1100" dirty="0"/>
              <a:t>Mao, Wei Xu, Yi Yang, Jiang Wang, Alan L. </a:t>
            </a:r>
            <a:r>
              <a:rPr lang="en-US" sz="1100" dirty="0" err="1" smtClean="0"/>
              <a:t>Yuille</a:t>
            </a:r>
            <a:r>
              <a:rPr lang="en-US" sz="1100" dirty="0"/>
              <a:t> </a:t>
            </a:r>
            <a:endParaRPr lang="en-US" sz="1100" dirty="0" smtClean="0"/>
          </a:p>
          <a:p>
            <a:r>
              <a:rPr lang="en-US" sz="1100" dirty="0" smtClean="0">
                <a:solidFill>
                  <a:srgbClr val="C00000"/>
                </a:solidFill>
              </a:rPr>
              <a:t>(</a:t>
            </a:r>
            <a:r>
              <a:rPr lang="en-US" sz="1100" dirty="0">
                <a:solidFill>
                  <a:srgbClr val="C00000"/>
                </a:solidFill>
              </a:rPr>
              <a:t>arXiv:1410.1090)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5261" y="3950702"/>
            <a:ext cx="587203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Show and Tell: A Neural Image Caption Generator </a:t>
            </a:r>
            <a:endParaRPr lang="en-US" sz="1400" dirty="0">
              <a:solidFill>
                <a:srgbClr val="C00000"/>
              </a:solidFill>
            </a:endParaRPr>
          </a:p>
          <a:p>
            <a:r>
              <a:rPr lang="en-US" sz="1100" dirty="0" err="1" smtClean="0"/>
              <a:t>Oriol</a:t>
            </a:r>
            <a:r>
              <a:rPr lang="en-US" sz="1100" dirty="0" smtClean="0"/>
              <a:t> </a:t>
            </a:r>
            <a:r>
              <a:rPr lang="en-US" sz="1100" dirty="0" err="1"/>
              <a:t>Vinyals</a:t>
            </a:r>
            <a:r>
              <a:rPr lang="en-US" sz="1100" dirty="0"/>
              <a:t>, Alexander </a:t>
            </a:r>
            <a:r>
              <a:rPr lang="en-US" sz="1100" dirty="0" err="1"/>
              <a:t>Toshev</a:t>
            </a:r>
            <a:r>
              <a:rPr lang="en-US" sz="1100" dirty="0"/>
              <a:t>, </a:t>
            </a:r>
            <a:r>
              <a:rPr lang="en-US" sz="1100" dirty="0" err="1"/>
              <a:t>Samy</a:t>
            </a:r>
            <a:r>
              <a:rPr lang="en-US" sz="1100" dirty="0"/>
              <a:t> </a:t>
            </a:r>
            <a:r>
              <a:rPr lang="en-US" sz="1100" dirty="0" err="1"/>
              <a:t>Bengio</a:t>
            </a:r>
            <a:r>
              <a:rPr lang="en-US" sz="1100" dirty="0"/>
              <a:t>, </a:t>
            </a:r>
            <a:r>
              <a:rPr lang="en-US" sz="1100" dirty="0" err="1"/>
              <a:t>Dumitru</a:t>
            </a:r>
            <a:r>
              <a:rPr lang="en-US" sz="1100" dirty="0"/>
              <a:t> </a:t>
            </a:r>
            <a:r>
              <a:rPr lang="en-US" sz="1100" dirty="0" err="1" smtClean="0"/>
              <a:t>Erhan</a:t>
            </a:r>
            <a:r>
              <a:rPr lang="en-US" sz="1100" dirty="0"/>
              <a:t> </a:t>
            </a:r>
            <a:endParaRPr lang="en-US" sz="1100" dirty="0" smtClean="0"/>
          </a:p>
          <a:p>
            <a:r>
              <a:rPr lang="en-US" sz="1100" dirty="0" smtClean="0">
                <a:solidFill>
                  <a:srgbClr val="C00000"/>
                </a:solidFill>
              </a:rPr>
              <a:t>(</a:t>
            </a:r>
            <a:r>
              <a:rPr lang="en-US" sz="1100" dirty="0">
                <a:solidFill>
                  <a:srgbClr val="C00000"/>
                </a:solidFill>
              </a:rPr>
              <a:t>arXiv:1411.4555)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75260" y="4751896"/>
            <a:ext cx="7931428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Deep Visual-Semantic Alignments for Generating Image Descriptions</a:t>
            </a:r>
          </a:p>
          <a:p>
            <a:r>
              <a:rPr lang="en-US" sz="1100" dirty="0"/>
              <a:t>Andrej </a:t>
            </a:r>
            <a:r>
              <a:rPr lang="en-US" sz="1100" dirty="0" err="1"/>
              <a:t>Karpathy</a:t>
            </a:r>
            <a:r>
              <a:rPr lang="en-US" sz="1100" dirty="0"/>
              <a:t>, Li </a:t>
            </a:r>
            <a:r>
              <a:rPr lang="en-US" sz="1100" dirty="0" smtClean="0"/>
              <a:t>Fei-Fei</a:t>
            </a:r>
          </a:p>
          <a:p>
            <a:r>
              <a:rPr lang="en-US" sz="1100" dirty="0">
                <a:solidFill>
                  <a:srgbClr val="C00000"/>
                </a:solidFill>
              </a:rPr>
              <a:t>(arXiv:1412.2306)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75260" y="5553089"/>
            <a:ext cx="739073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Unifying Visual-Semantic </a:t>
            </a:r>
            <a:r>
              <a:rPr lang="en-US" sz="1600" dirty="0" err="1">
                <a:solidFill>
                  <a:srgbClr val="C00000"/>
                </a:solidFill>
              </a:rPr>
              <a:t>Embeddings</a:t>
            </a:r>
            <a:r>
              <a:rPr lang="en-US" sz="1600" dirty="0">
                <a:solidFill>
                  <a:srgbClr val="C00000"/>
                </a:solidFill>
              </a:rPr>
              <a:t> with Multimodal Neural Language Models </a:t>
            </a:r>
          </a:p>
          <a:p>
            <a:r>
              <a:rPr lang="en-US" sz="1100" dirty="0" smtClean="0"/>
              <a:t>Ryan </a:t>
            </a:r>
            <a:r>
              <a:rPr lang="en-US" sz="1100" dirty="0" err="1"/>
              <a:t>Kiros</a:t>
            </a:r>
            <a:r>
              <a:rPr lang="en-US" sz="1100" dirty="0"/>
              <a:t>, </a:t>
            </a:r>
            <a:r>
              <a:rPr lang="en-US" sz="1100" dirty="0" err="1"/>
              <a:t>Ruslan</a:t>
            </a:r>
            <a:r>
              <a:rPr lang="en-US" sz="1100" dirty="0"/>
              <a:t> </a:t>
            </a:r>
            <a:r>
              <a:rPr lang="en-US" sz="1100" dirty="0" err="1"/>
              <a:t>Salakhutdinov</a:t>
            </a:r>
            <a:r>
              <a:rPr lang="en-US" sz="1100" dirty="0"/>
              <a:t>, Richard S. </a:t>
            </a:r>
            <a:r>
              <a:rPr lang="en-US" sz="1100" dirty="0" err="1" smtClean="0"/>
              <a:t>Zemel</a:t>
            </a:r>
            <a:r>
              <a:rPr lang="en-US" sz="1100" dirty="0"/>
              <a:t> </a:t>
            </a:r>
            <a:endParaRPr lang="en-US" sz="1100" dirty="0" smtClean="0"/>
          </a:p>
          <a:p>
            <a:r>
              <a:rPr lang="en-US" sz="1100" dirty="0" smtClean="0">
                <a:solidFill>
                  <a:srgbClr val="C00000"/>
                </a:solidFill>
              </a:rPr>
              <a:t>(</a:t>
            </a:r>
            <a:r>
              <a:rPr lang="en-US" sz="1100" dirty="0">
                <a:solidFill>
                  <a:srgbClr val="C00000"/>
                </a:solidFill>
              </a:rPr>
              <a:t>arXiv:1411.2539)</a:t>
            </a:r>
          </a:p>
        </p:txBody>
      </p:sp>
    </p:spTree>
    <p:extLst>
      <p:ext uri="{BB962C8B-B14F-4D97-AF65-F5344CB8AC3E}">
        <p14:creationId xmlns:p14="http://schemas.microsoft.com/office/powerpoint/2010/main" val="235572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1" grpId="0"/>
      <p:bldP spid="11" grpId="1"/>
      <p:bldP spid="13" grpId="0"/>
      <p:bldP spid="13" grpId="1"/>
      <p:bldP spid="15" grpId="0"/>
      <p:bldP spid="15" grpId="1"/>
      <p:bldP spid="18" grpId="0"/>
      <p:bldP spid="18" grpId="1"/>
      <p:bldP spid="20" grpId="0"/>
      <p:bldP spid="20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956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1820203" y="-681148"/>
            <a:ext cx="10112644" cy="5729338"/>
            <a:chOff x="-743917" y="-681148"/>
            <a:chExt cx="10112644" cy="572933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917" y="-681148"/>
              <a:ext cx="10112644" cy="572933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lum bright="9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3355" y="1321230"/>
              <a:ext cx="1607949" cy="16079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6" name="Rectangle 25"/>
          <p:cNvSpPr/>
          <p:nvPr/>
        </p:nvSpPr>
        <p:spPr>
          <a:xfrm>
            <a:off x="0" y="72571"/>
            <a:ext cx="1585913" cy="624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786944" y="757237"/>
            <a:ext cx="5671130" cy="4783754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585913" y="757237"/>
            <a:ext cx="7145" cy="492204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1585913" y="5672137"/>
            <a:ext cx="6047184" cy="714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922293" y="5765006"/>
            <a:ext cx="1071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Unusual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503573" y="931099"/>
            <a:ext cx="15050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Interesting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1645444" y="5765006"/>
            <a:ext cx="1590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Common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 rot="16200000">
            <a:off x="625018" y="4848135"/>
            <a:ext cx="1262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Boring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3098307" y="2031415"/>
            <a:ext cx="3025377" cy="2091757"/>
            <a:chOff x="3098307" y="2031415"/>
            <a:chExt cx="3025377" cy="2091757"/>
          </a:xfrm>
        </p:grpSpPr>
        <p:sp>
          <p:nvSpPr>
            <p:cNvPr id="7" name="TextBox 6"/>
            <p:cNvSpPr txBox="1"/>
            <p:nvPr/>
          </p:nvSpPr>
          <p:spPr>
            <a:xfrm>
              <a:off x="4220787" y="2261934"/>
              <a:ext cx="125345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 smtClean="0"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?</a:t>
              </a:r>
              <a:endParaRPr lang="en-US" sz="9600" dirty="0"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  <p:sp>
          <p:nvSpPr>
            <p:cNvPr id="8" name="Down Arrow 7"/>
            <p:cNvSpPr/>
            <p:nvPr/>
          </p:nvSpPr>
          <p:spPr>
            <a:xfrm rot="13593326">
              <a:off x="5454876" y="1681823"/>
              <a:ext cx="269807" cy="968991"/>
            </a:xfrm>
            <a:prstGeom prst="downArrow">
              <a:avLst>
                <a:gd name="adj1" fmla="val 36873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own Arrow 16"/>
            <p:cNvSpPr/>
            <p:nvPr/>
          </p:nvSpPr>
          <p:spPr>
            <a:xfrm rot="7703745">
              <a:off x="3447899" y="1706288"/>
              <a:ext cx="269807" cy="968991"/>
            </a:xfrm>
            <a:prstGeom prst="downArrow">
              <a:avLst>
                <a:gd name="adj1" fmla="val 36873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Down Arrow 17"/>
            <p:cNvSpPr/>
            <p:nvPr/>
          </p:nvSpPr>
          <p:spPr>
            <a:xfrm rot="2739090">
              <a:off x="3489636" y="3503773"/>
              <a:ext cx="269807" cy="968991"/>
            </a:xfrm>
            <a:prstGeom prst="downArrow">
              <a:avLst>
                <a:gd name="adj1" fmla="val 36873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Down Arrow 18"/>
            <p:cNvSpPr/>
            <p:nvPr/>
          </p:nvSpPr>
          <p:spPr>
            <a:xfrm rot="18360678">
              <a:off x="5504285" y="3457770"/>
              <a:ext cx="269807" cy="968991"/>
            </a:xfrm>
            <a:prstGeom prst="downArrow">
              <a:avLst>
                <a:gd name="adj1" fmla="val 36873"/>
                <a:gd name="adj2" fmla="val 5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0262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7422" y="1884460"/>
            <a:ext cx="70210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Is photorealism necessary?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94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3" y="2295018"/>
            <a:ext cx="120967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753" y="2295018"/>
            <a:ext cx="1209675" cy="2705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92" y="1484984"/>
            <a:ext cx="876300" cy="3076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3" y="2076450"/>
            <a:ext cx="1924050" cy="3295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063" y="3182387"/>
            <a:ext cx="1133475" cy="2971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156" y="3023271"/>
            <a:ext cx="1028700" cy="2762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86" y="3643154"/>
            <a:ext cx="1390650" cy="2914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434" y="4668287"/>
            <a:ext cx="733425" cy="19621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862" y="69451"/>
            <a:ext cx="923925" cy="26860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742" y="3828543"/>
            <a:ext cx="1409700" cy="26860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944" y="713617"/>
            <a:ext cx="485775" cy="7429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812" y="-435185"/>
            <a:ext cx="1628775" cy="32956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297" y="314325"/>
            <a:ext cx="876300" cy="31146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94" y="4295775"/>
            <a:ext cx="1076325" cy="21526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968" y="314325"/>
            <a:ext cx="1152525" cy="19431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16" y="351887"/>
            <a:ext cx="1371600" cy="29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563" y="1532585"/>
            <a:ext cx="1059912" cy="7242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36" y="5704782"/>
            <a:ext cx="3013885" cy="994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745" y="4462568"/>
            <a:ext cx="476250" cy="1028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345" y="1299389"/>
            <a:ext cx="1752600" cy="11906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990" y="3159415"/>
            <a:ext cx="1181100" cy="800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86" y="2118707"/>
            <a:ext cx="352425" cy="27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897" y="3428999"/>
            <a:ext cx="523875" cy="6953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65" y="541985"/>
            <a:ext cx="1228725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34" y="5106473"/>
            <a:ext cx="1915143" cy="15932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71" y="1023814"/>
            <a:ext cx="866775" cy="4381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72" y="5722284"/>
            <a:ext cx="1050349" cy="81263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142" y="2033855"/>
            <a:ext cx="942975" cy="10763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53" y="484217"/>
            <a:ext cx="844434" cy="12341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22" y="439960"/>
            <a:ext cx="1000125" cy="9525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25" y="4008681"/>
            <a:ext cx="1396363" cy="1430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225" y="2250058"/>
            <a:ext cx="828675" cy="9715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046" y="1230517"/>
            <a:ext cx="885825" cy="762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81" y="2705099"/>
            <a:ext cx="781050" cy="723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722" y="4224126"/>
            <a:ext cx="785971" cy="8216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34" y="2272595"/>
            <a:ext cx="932496" cy="159408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59" y="3110180"/>
            <a:ext cx="1847476" cy="1207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293" y="3866678"/>
            <a:ext cx="1134859" cy="93526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51" y="1751632"/>
            <a:ext cx="715896" cy="107582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681" y="363539"/>
            <a:ext cx="700079" cy="6208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795" y="3501657"/>
            <a:ext cx="632060" cy="92779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834" y="121419"/>
            <a:ext cx="636261" cy="120015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25" y="4146616"/>
            <a:ext cx="1104900" cy="60007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776" y="2539952"/>
            <a:ext cx="323850" cy="6191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7" y="4212600"/>
            <a:ext cx="819150" cy="5238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145" y="3927528"/>
            <a:ext cx="600572" cy="95706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583" y="2718663"/>
            <a:ext cx="937997" cy="54890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91" y="3459040"/>
            <a:ext cx="723946" cy="72394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384" y="4564708"/>
            <a:ext cx="1263904" cy="96223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256" y="1604610"/>
            <a:ext cx="1096142" cy="65117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65" y="4884589"/>
            <a:ext cx="594695" cy="59469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1" y="2871656"/>
            <a:ext cx="1809421" cy="101950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38" y="2658671"/>
            <a:ext cx="542079" cy="58973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012" y="5500678"/>
            <a:ext cx="1557933" cy="103423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93" y="4753498"/>
            <a:ext cx="633684" cy="88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22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731" y="2906116"/>
            <a:ext cx="562924" cy="63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15" y="3386345"/>
            <a:ext cx="647700" cy="5524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895" y="144356"/>
            <a:ext cx="508756" cy="480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5" y="3662570"/>
            <a:ext cx="487486" cy="8877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786" y="5694563"/>
            <a:ext cx="741542" cy="855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79" y="5551580"/>
            <a:ext cx="775048" cy="10602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487" y="2969408"/>
            <a:ext cx="1334260" cy="7287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61" y="1879323"/>
            <a:ext cx="1063276" cy="899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060" y="3933380"/>
            <a:ext cx="935843" cy="879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681" y="3156968"/>
            <a:ext cx="1318394" cy="7194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399" y="4633911"/>
            <a:ext cx="590550" cy="4476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188" y="1789774"/>
            <a:ext cx="557306" cy="95786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60" y="2257661"/>
            <a:ext cx="1237001" cy="763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945" y="3626802"/>
            <a:ext cx="1252490" cy="9855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13" y="2566300"/>
            <a:ext cx="1019175" cy="6286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2553766"/>
            <a:ext cx="542925" cy="5238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898" y="1500187"/>
            <a:ext cx="1133475" cy="5524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056" y="5491480"/>
            <a:ext cx="840441" cy="9525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204" y="1118772"/>
            <a:ext cx="862921" cy="831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22" y="4178386"/>
            <a:ext cx="1028700" cy="917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403" y="3285983"/>
            <a:ext cx="1257301" cy="8214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01" y="4710849"/>
            <a:ext cx="1502645" cy="7279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237" y="3690937"/>
            <a:ext cx="409575" cy="3333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527" y="1807857"/>
            <a:ext cx="571500" cy="4667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987" y="688636"/>
            <a:ext cx="1314450" cy="88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59" y="1688795"/>
            <a:ext cx="1571625" cy="7048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62" y="384757"/>
            <a:ext cx="1271587" cy="7997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30" y="4764277"/>
            <a:ext cx="982280" cy="63461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162" y="5219700"/>
            <a:ext cx="1269575" cy="1096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07" y="4452937"/>
            <a:ext cx="1798293" cy="17621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5" y="2779018"/>
            <a:ext cx="1090612" cy="4562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90" y="1950880"/>
            <a:ext cx="1076325" cy="9334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732" y="619125"/>
            <a:ext cx="876300" cy="100012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42" y="4119562"/>
            <a:ext cx="952500" cy="8763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10" y="384757"/>
            <a:ext cx="1370228" cy="11325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07" y="384757"/>
            <a:ext cx="1981200" cy="1143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787" y="5585473"/>
            <a:ext cx="600075" cy="58102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7" y="5406084"/>
            <a:ext cx="1467185" cy="108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bstractReal1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2142" y="420002"/>
            <a:ext cx="8134350" cy="4572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8" y="5347120"/>
            <a:ext cx="1217181" cy="12171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863619" y="6297854"/>
            <a:ext cx="2349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Xinlei Chen, CMU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3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38689" y="102368"/>
            <a:ext cx="6248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Mike trips on his way to catch a </a:t>
            </a:r>
            <a:r>
              <a:rPr lang="en-US" sz="2400" dirty="0" smtClean="0"/>
              <a:t>Frisbee. </a:t>
            </a:r>
            <a:r>
              <a:rPr lang="en-US" sz="2400" dirty="0"/>
              <a:t>Jenny is frustrated with his incompetence.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377" y="1036319"/>
            <a:ext cx="7107436" cy="5685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3928" y="114597"/>
            <a:ext cx="7594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A cat anxiously sits in the park and stares at a unattended hot dog that someone left on a yellow bench.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609" y="1088469"/>
            <a:ext cx="7046595" cy="563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4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0089"/>
            <a:ext cx="9144000" cy="6157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633" y="129186"/>
            <a:ext cx="8527551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</a:t>
            </a:r>
            <a:r>
              <a:rPr lang="en-US" sz="2400" dirty="0"/>
              <a:t>man with a colorful umbrella </a:t>
            </a:r>
            <a:r>
              <a:rPr lang="en-US" sz="2400" dirty="0" smtClean="0"/>
              <a:t>walking down </a:t>
            </a:r>
            <a:r>
              <a:rPr lang="en-US" sz="2400" dirty="0"/>
              <a:t>a </a:t>
            </a:r>
            <a:r>
              <a:rPr lang="en-US" sz="2400" dirty="0" smtClean="0"/>
              <a:t>street.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45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70660" y="5163235"/>
            <a:ext cx="64922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Jenny's pie got wet.  Mike was happy it was ruined since she'd refused to share it with him.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870" y="429768"/>
            <a:ext cx="5749290" cy="459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5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2295" y="205918"/>
            <a:ext cx="6248400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Generating data</a:t>
            </a:r>
            <a:endParaRPr lang="en-US" sz="4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61145" y="1155671"/>
            <a:ext cx="6788065" cy="4694212"/>
            <a:chOff x="1066016" y="1238320"/>
            <a:chExt cx="7371740" cy="5097846"/>
          </a:xfrm>
        </p:grpSpPr>
        <p:sp>
          <p:nvSpPr>
            <p:cNvPr id="10" name="Oval 9"/>
            <p:cNvSpPr/>
            <p:nvPr/>
          </p:nvSpPr>
          <p:spPr>
            <a:xfrm>
              <a:off x="2165979" y="1372384"/>
              <a:ext cx="4572000" cy="4419600"/>
            </a:xfrm>
            <a:prstGeom prst="ellipse">
              <a:avLst/>
            </a:prstGeom>
            <a:noFill/>
            <a:ln w="2540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3628955">
              <a:off x="1753700" y="1466920"/>
              <a:ext cx="1828800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3628955">
              <a:off x="5803154" y="1536920"/>
              <a:ext cx="117776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5117877">
              <a:off x="5887333" y="1831024"/>
              <a:ext cx="117776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2530760">
              <a:off x="5447659" y="4562002"/>
              <a:ext cx="117776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2530760">
              <a:off x="2821806" y="4964566"/>
              <a:ext cx="1177767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4388065">
              <a:off x="759647" y="3369479"/>
              <a:ext cx="3046689" cy="1371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3" descr="C:\larryz\projects\SD\users\larryz\ClipArtRender\Release\10K\Render\10K_1529_0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0269" y="4094623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larryz\projects\SD\users\larryz\ClipArtRender\Release\10K\Render\10K_1521_0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8647" y="4544586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larryz\projects\SD\users\larryz\ClipArtRender\Release\10K\Render\10K_1522_0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2724" y="5342020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C:\larryz\projects\SD\users\larryz\ClipArtRender\Release\10K\Render\10K_1524_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9549" y="4137764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 descr="C:\larryz\projects\SD\users\larryz\ClipArtRender\Release\10K\Render\10K_1526_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815" y="4689432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1" descr="C:\larryz\projects\SD\users\larryz\ClipArtRender\Release\10K\Render\10K_1527_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0113" y="4994551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C:\larryz\projects\SD\users\larryz\ClipArtRender\Release\10K\Render\10K_1528_0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509" y="5182750"/>
              <a:ext cx="1124909" cy="89992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5313556" y="2075533"/>
              <a:ext cx="312420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“Jenny </a:t>
              </a:r>
              <a:r>
                <a:rPr lang="en-US" dirty="0"/>
                <a:t>just threw the beach ball angrily at Mike while the dog watches them both</a:t>
              </a:r>
              <a:r>
                <a:rPr lang="en-US" dirty="0" smtClean="0"/>
                <a:t>.” </a:t>
              </a:r>
              <a:endParaRPr lang="en-US" dirty="0"/>
            </a:p>
          </p:txBody>
        </p:sp>
        <p:sp>
          <p:nvSpPr>
            <p:cNvPr id="24" name="Isosceles Triangle 23"/>
            <p:cNvSpPr/>
            <p:nvPr/>
          </p:nvSpPr>
          <p:spPr>
            <a:xfrm rot="7961300">
              <a:off x="5694385" y="1727127"/>
              <a:ext cx="457200" cy="399098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Isosceles Triangle 37"/>
            <p:cNvSpPr/>
            <p:nvPr/>
          </p:nvSpPr>
          <p:spPr>
            <a:xfrm rot="5400000">
              <a:off x="6304014" y="4445116"/>
              <a:ext cx="457200" cy="399098"/>
            </a:xfrm>
            <a:prstGeom prst="triangle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7" descr="C:\larryz\projects\SD\users\larryz\ClipArtRender\Release\10K\Render\10K_1523_0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016" y="1753384"/>
              <a:ext cx="1959536" cy="156762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100994" y="6249187"/>
            <a:ext cx="511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Bringing Semantics Into Focus Using Visual 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Abstraction, Zitnick and Parikh, CVPR 2013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</a:rPr>
              <a:t>Mike fights off a bear by giving him a hotdog while jenny runs away.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200" y="1205753"/>
            <a:ext cx="8994162" cy="4966447"/>
            <a:chOff x="76200" y="1205753"/>
            <a:chExt cx="8994162" cy="4966447"/>
          </a:xfrm>
        </p:grpSpPr>
        <p:pic>
          <p:nvPicPr>
            <p:cNvPr id="9218" name="Picture 2" descr="http://ttic.uchicago.edu/~dparikh/clipart/10scenes_for_each_300_sentence/10scenes_6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5"/>
            <a:stretch/>
          </p:blipFill>
          <p:spPr bwMode="auto">
            <a:xfrm>
              <a:off x="76422" y="1205753"/>
              <a:ext cx="8991378" cy="48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0480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198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" y="3618992"/>
              <a:ext cx="89941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Rectangle 8"/>
          <p:cNvSpPr/>
          <p:nvPr/>
        </p:nvSpPr>
        <p:spPr>
          <a:xfrm>
            <a:off x="228600" y="6172200"/>
            <a:ext cx="511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Bringing Semantics Into Focus Using Visual </a:t>
            </a:r>
            <a:r>
              <a:rPr lang="en-US" sz="1600" dirty="0" smtClean="0"/>
              <a:t>Abstraction, Zitnick and Parikh, CVPR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481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374374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Jenny and Mike are both playing dangerously in the park.</a:t>
            </a:r>
          </a:p>
        </p:txBody>
      </p:sp>
      <p:pic>
        <p:nvPicPr>
          <p:cNvPr id="20" name="Picture 5" descr="C:\larryz\projects\SD\users\larryz\ClipArtRender\Release\10K\Render\10K_12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36602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larryz\projects\SD\users\larryz\ClipArtRender\Release\10K\Render\10K_13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11456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larryz\projects\SD\users\larryz\ClipArtRender\Release\10K\Render\10K_14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36602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larryz\projects\SD\users\larryz\ClipArtRender\Release\10K\Render\10K_15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11456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larryz\projects\SD\users\larryz\ClipArtRender\Release\10K\Render\10K_16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11456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larryz\projects\SD\users\larryz\ClipArtRender\Release\10K\Render\10K_17_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3660262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228600" y="6172200"/>
            <a:ext cx="511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Bringing Semantics Into Focus Using Visual </a:t>
            </a:r>
            <a:r>
              <a:rPr lang="en-US" sz="1600" dirty="0" smtClean="0"/>
              <a:t>Abstraction, Zitnick and Parikh, CVPR 2013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7898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44379" y="1385500"/>
            <a:ext cx="8815561" cy="4453826"/>
            <a:chOff x="160421" y="1260577"/>
            <a:chExt cx="9635435" cy="486804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r="24210"/>
            <a:stretch/>
          </p:blipFill>
          <p:spPr>
            <a:xfrm>
              <a:off x="5112349" y="3803983"/>
              <a:ext cx="3122338" cy="232463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r="24211"/>
            <a:stretch/>
          </p:blipFill>
          <p:spPr>
            <a:xfrm>
              <a:off x="160421" y="1260577"/>
              <a:ext cx="3112168" cy="232463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r="24035"/>
            <a:stretch/>
          </p:blipFill>
          <p:spPr>
            <a:xfrm>
              <a:off x="3416969" y="1260577"/>
              <a:ext cx="3112169" cy="232463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30" r="24210"/>
            <a:stretch/>
          </p:blipFill>
          <p:spPr>
            <a:xfrm>
              <a:off x="6673518" y="1260578"/>
              <a:ext cx="3122338" cy="232463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r="24035"/>
            <a:stretch/>
          </p:blipFill>
          <p:spPr>
            <a:xfrm>
              <a:off x="1815695" y="3803983"/>
              <a:ext cx="3122339" cy="232463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16230" y="95097"/>
            <a:ext cx="7886700" cy="833933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6172200"/>
            <a:ext cx="511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Predicting Object Dynamics in Scenes, </a:t>
            </a:r>
            <a:endParaRPr lang="en-US" sz="1600" dirty="0" smtClean="0"/>
          </a:p>
          <a:p>
            <a:r>
              <a:rPr lang="en-US" sz="1600" dirty="0" smtClean="0"/>
              <a:t>Fouhey and Zitnick, CVPR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336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0038" y="1363579"/>
            <a:ext cx="8920884" cy="4283244"/>
            <a:chOff x="-3253840" y="929466"/>
            <a:chExt cx="15773399" cy="75733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6" r="21929"/>
            <a:stretch/>
          </p:blipFill>
          <p:spPr>
            <a:xfrm>
              <a:off x="4875494" y="4836154"/>
              <a:ext cx="5117432" cy="3666699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r="22105"/>
            <a:stretch/>
          </p:blipFill>
          <p:spPr>
            <a:xfrm>
              <a:off x="-3253840" y="929466"/>
              <a:ext cx="5085349" cy="36666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r="22105"/>
            <a:stretch/>
          </p:blipFill>
          <p:spPr>
            <a:xfrm>
              <a:off x="2090185" y="929466"/>
              <a:ext cx="5085349" cy="36666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81" r="22105"/>
            <a:stretch/>
          </p:blipFill>
          <p:spPr>
            <a:xfrm>
              <a:off x="7434210" y="929466"/>
              <a:ext cx="5085349" cy="366669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105" r="21931"/>
            <a:stretch/>
          </p:blipFill>
          <p:spPr>
            <a:xfrm>
              <a:off x="-529290" y="4836155"/>
              <a:ext cx="5117432" cy="3666699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16230" y="95097"/>
            <a:ext cx="7886700" cy="833933"/>
          </a:xfrm>
        </p:spPr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28600" y="6172200"/>
            <a:ext cx="5111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Predicting Object Dynamics in Scenes, </a:t>
            </a:r>
            <a:endParaRPr lang="en-US" sz="1600" dirty="0" smtClean="0"/>
          </a:p>
          <a:p>
            <a:r>
              <a:rPr lang="en-US" sz="1600" dirty="0" smtClean="0"/>
              <a:t>Fouhey and Zitnick, CVPR 2014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3841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david\Dropbox\ClipartPredictions\cameraReady\figures\motwithoutb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47800"/>
            <a:ext cx="518160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71333" y="5939448"/>
            <a:ext cx="8401334" cy="399936"/>
            <a:chOff x="610738" y="5939448"/>
            <a:chExt cx="8401334" cy="399936"/>
          </a:xfrm>
        </p:grpSpPr>
        <p:pic>
          <p:nvPicPr>
            <p:cNvPr id="6" name="Picture 2" descr="C:\Users\david\Dropbox\talks\MSRPrediction\ba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672" y="5947011"/>
              <a:ext cx="4876800" cy="39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10738" y="593944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Less Likely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259472" y="593944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More Likely</a:t>
              </a:r>
            </a:p>
          </p:txBody>
        </p:sp>
      </p:grp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8422" y="4417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Temporal knowledge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2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422" y="44178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Visualizing the Model</a:t>
            </a:r>
            <a:endParaRPr lang="en-US" sz="36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2" descr="C:\Users\david\Dropbox\ClipartPredictions\cameraReady\figures\motwithbea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453487"/>
            <a:ext cx="5181600" cy="414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371333" y="5939448"/>
            <a:ext cx="8401334" cy="399936"/>
            <a:chOff x="610738" y="5939448"/>
            <a:chExt cx="8401334" cy="399936"/>
          </a:xfrm>
        </p:grpSpPr>
        <p:pic>
          <p:nvPicPr>
            <p:cNvPr id="11" name="Picture 2" descr="C:\Users\david\Dropbox\talks\MSRPrediction\ba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672" y="5947011"/>
              <a:ext cx="4876800" cy="392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10738" y="593944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Less Likely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259472" y="593944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More Likely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283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3867" y="1669883"/>
            <a:ext cx="8782656" cy="4404913"/>
            <a:chOff x="253194" y="1447246"/>
            <a:chExt cx="5759512" cy="2888665"/>
          </a:xfrm>
        </p:grpSpPr>
        <p:grpSp>
          <p:nvGrpSpPr>
            <p:cNvPr id="13" name="Group 12"/>
            <p:cNvGrpSpPr/>
            <p:nvPr/>
          </p:nvGrpSpPr>
          <p:grpSpPr>
            <a:xfrm>
              <a:off x="305213" y="1447471"/>
              <a:ext cx="1598180" cy="1598180"/>
              <a:chOff x="280973" y="567443"/>
              <a:chExt cx="781948" cy="781948"/>
            </a:xfrm>
          </p:grpSpPr>
          <p:pic>
            <p:nvPicPr>
              <p:cNvPr id="14" name="Picture 125" descr="C:\data\Clipart\Sentence2Scene\AttributeVisualize2\4_FlipLR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3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66" descr="C:\data\Clipart\pngs\hb1_16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24"/>
              <a:stretch/>
            </p:blipFill>
            <p:spPr bwMode="auto">
              <a:xfrm>
                <a:off x="606755" y="829462"/>
                <a:ext cx="145685" cy="23982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oup 18"/>
            <p:cNvGrpSpPr/>
            <p:nvPr/>
          </p:nvGrpSpPr>
          <p:grpSpPr>
            <a:xfrm>
              <a:off x="3053620" y="1447471"/>
              <a:ext cx="1598180" cy="1598180"/>
              <a:chOff x="6188090" y="567443"/>
              <a:chExt cx="781948" cy="781948"/>
            </a:xfrm>
          </p:grpSpPr>
          <p:pic>
            <p:nvPicPr>
              <p:cNvPr id="20" name="Picture 121" descr="C:\data\Clipart\Sentence2Scene\AttributeVisualize2\1_FlipLR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090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70" descr="C:\data\Clipart\pngs\hb1_32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111"/>
              <a:stretch/>
            </p:blipFill>
            <p:spPr bwMode="auto">
              <a:xfrm>
                <a:off x="6463125" y="828133"/>
                <a:ext cx="171315" cy="24115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1666116" y="1447471"/>
              <a:ext cx="1598180" cy="1598180"/>
              <a:chOff x="1293140" y="567443"/>
              <a:chExt cx="781948" cy="781948"/>
            </a:xfrm>
          </p:grpSpPr>
          <p:pic>
            <p:nvPicPr>
              <p:cNvPr id="23" name="Picture 126" descr="C:\data\Clipart\Sentence2Scene\AttributeVisualize2\4_FlipRL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140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72" descr="C:\data\Clipart\pngs\a_0.pn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429"/>
              <a:stretch/>
            </p:blipFill>
            <p:spPr bwMode="auto">
              <a:xfrm>
                <a:off x="1581190" y="809596"/>
                <a:ext cx="161631" cy="23370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3" name="Group 42"/>
            <p:cNvGrpSpPr/>
            <p:nvPr/>
          </p:nvGrpSpPr>
          <p:grpSpPr>
            <a:xfrm>
              <a:off x="253194" y="2737731"/>
              <a:ext cx="1598180" cy="1598180"/>
              <a:chOff x="2392509" y="567443"/>
              <a:chExt cx="781948" cy="781948"/>
            </a:xfrm>
          </p:grpSpPr>
          <p:pic>
            <p:nvPicPr>
              <p:cNvPr id="44" name="Picture 131" descr="C:\data\Clipart\Sentence2Scene\AttributeVisualize2\28_FlipLR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92509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C:\data\Clipart\pngs\hb0_1.png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84"/>
              <a:stretch/>
            </p:blipFill>
            <p:spPr bwMode="auto">
              <a:xfrm>
                <a:off x="2707839" y="811747"/>
                <a:ext cx="135903" cy="25386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1692717" y="2663616"/>
              <a:ext cx="1598180" cy="1598180"/>
              <a:chOff x="3324200" y="567443"/>
              <a:chExt cx="781948" cy="781948"/>
            </a:xfrm>
          </p:grpSpPr>
          <p:pic>
            <p:nvPicPr>
              <p:cNvPr id="47" name="Picture 132" descr="C:\data\Clipart\Sentence2Scene\AttributeVisualize2\28_FlipRL.pn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200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8" name="Picture 77" descr="C:\data\Clipart\Sentence2Scene\pngs\e_6.png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311"/>
              <a:stretch/>
            </p:blipFill>
            <p:spPr bwMode="auto">
              <a:xfrm>
                <a:off x="3633259" y="862035"/>
                <a:ext cx="123812" cy="14568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8" name="Group 57"/>
            <p:cNvGrpSpPr/>
            <p:nvPr/>
          </p:nvGrpSpPr>
          <p:grpSpPr>
            <a:xfrm>
              <a:off x="4414526" y="2709022"/>
              <a:ext cx="1598180" cy="1598180"/>
              <a:chOff x="7172361" y="1539888"/>
              <a:chExt cx="781948" cy="781948"/>
            </a:xfrm>
          </p:grpSpPr>
          <p:pic>
            <p:nvPicPr>
              <p:cNvPr id="59" name="Picture 130" descr="C:\data\Clipart\Sentence2Scene\AttributeVisualize2\15_FlipRL.png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2361" y="153988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" descr="C:\data\Clipart\pngs\hb1_1.png"/>
              <p:cNvPicPr>
                <a:picLocks noChangeAspect="1" noChangeArrowheads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15"/>
              <a:stretch/>
            </p:blipFill>
            <p:spPr bwMode="auto">
              <a:xfrm>
                <a:off x="7519885" y="1810867"/>
                <a:ext cx="146950" cy="239990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79" name="Group 78"/>
            <p:cNvGrpSpPr/>
            <p:nvPr/>
          </p:nvGrpSpPr>
          <p:grpSpPr>
            <a:xfrm>
              <a:off x="4414526" y="1447471"/>
              <a:ext cx="1598180" cy="1598180"/>
              <a:chOff x="7172361" y="567443"/>
              <a:chExt cx="781948" cy="781948"/>
            </a:xfrm>
          </p:grpSpPr>
          <p:pic>
            <p:nvPicPr>
              <p:cNvPr id="80" name="Picture 122" descr="C:\data\Clipart\Sentence2Scene\AttributeVisualize2\1_FlipRL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72361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" name="Picture 85" descr="C:\data\Clipart\Sentence2Scene\pngs\e_2.pn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969" t="1" b="-725"/>
              <a:stretch/>
            </p:blipFill>
            <p:spPr bwMode="auto">
              <a:xfrm>
                <a:off x="7476471" y="911458"/>
                <a:ext cx="143565" cy="84097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82" name="Group 81"/>
            <p:cNvGrpSpPr/>
            <p:nvPr/>
          </p:nvGrpSpPr>
          <p:grpSpPr>
            <a:xfrm>
              <a:off x="3053620" y="2709022"/>
              <a:ext cx="1598180" cy="1598180"/>
              <a:chOff x="6188090" y="1539888"/>
              <a:chExt cx="781948" cy="781948"/>
            </a:xfrm>
          </p:grpSpPr>
          <p:pic>
            <p:nvPicPr>
              <p:cNvPr id="83" name="Picture 129" descr="C:\data\Clipart\Sentence2Scene\AttributeVisualize2\15_FlipLR.png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090" y="153988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4" name="Picture 86" descr="C:\data\Clipart\Sentence2Scene\pngs\a_1.png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22" r="62616"/>
              <a:stretch/>
            </p:blipFill>
            <p:spPr bwMode="auto">
              <a:xfrm>
                <a:off x="6498169" y="1834708"/>
                <a:ext cx="114363" cy="15208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0" name="TextBox 99"/>
            <p:cNvSpPr txBox="1"/>
            <p:nvPr/>
          </p:nvSpPr>
          <p:spPr>
            <a:xfrm>
              <a:off x="451152" y="1447246"/>
              <a:ext cx="1963238" cy="27740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run away from</a:t>
              </a:r>
              <a:endParaRPr lang="en-US" sz="2000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3239024" y="1447246"/>
              <a:ext cx="981619" cy="27740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want</a:t>
              </a:r>
              <a:endParaRPr lang="en-US" sz="20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239024" y="2754879"/>
              <a:ext cx="1163047" cy="27740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watch</a:t>
              </a:r>
              <a:endParaRPr lang="en-US" sz="20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51152" y="2754879"/>
              <a:ext cx="1020098" cy="277408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hold</a:t>
              </a:r>
              <a:endParaRPr lang="en-US" sz="2000" dirty="0"/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V="1">
              <a:off x="305213" y="2754880"/>
              <a:ext cx="5634411" cy="239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211192" y="1447246"/>
              <a:ext cx="0" cy="264666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2" name="Group 121"/>
            <p:cNvGrpSpPr/>
            <p:nvPr/>
          </p:nvGrpSpPr>
          <p:grpSpPr>
            <a:xfrm>
              <a:off x="1779815" y="1934255"/>
              <a:ext cx="0" cy="1930132"/>
              <a:chOff x="1278122" y="946710"/>
              <a:chExt cx="0" cy="1573216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>
                <a:off x="1278122" y="946710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1278122" y="1986526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7" name="Group 136"/>
            <p:cNvGrpSpPr/>
            <p:nvPr/>
          </p:nvGrpSpPr>
          <p:grpSpPr>
            <a:xfrm>
              <a:off x="4525941" y="1908493"/>
              <a:ext cx="0" cy="1930132"/>
              <a:chOff x="1278122" y="946710"/>
              <a:chExt cx="0" cy="1573216"/>
            </a:xfrm>
          </p:grpSpPr>
          <p:cxnSp>
            <p:nvCxnSpPr>
              <p:cNvPr id="138" name="Straight Connector 137"/>
              <p:cNvCxnSpPr/>
              <p:nvPr/>
            </p:nvCxnSpPr>
            <p:spPr>
              <a:xfrm>
                <a:off x="1278122" y="946710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1278122" y="1986526"/>
                <a:ext cx="0" cy="5334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2" name="Title 1"/>
          <p:cNvSpPr>
            <a:spLocks noGrp="1"/>
          </p:cNvSpPr>
          <p:nvPr>
            <p:ph type="title"/>
          </p:nvPr>
        </p:nvSpPr>
        <p:spPr>
          <a:xfrm>
            <a:off x="183867" y="20270"/>
            <a:ext cx="7886700" cy="1325563"/>
          </a:xfrm>
        </p:spPr>
        <p:txBody>
          <a:bodyPr/>
          <a:lstStyle/>
          <a:p>
            <a:r>
              <a:rPr lang="en-US" dirty="0" smtClean="0"/>
              <a:t>Relations</a:t>
            </a:r>
            <a:endParaRPr lang="en-US" dirty="0"/>
          </a:p>
        </p:txBody>
      </p:sp>
      <p:sp>
        <p:nvSpPr>
          <p:cNvPr id="121" name="Title 1"/>
          <p:cNvSpPr txBox="1">
            <a:spLocks/>
          </p:cNvSpPr>
          <p:nvPr/>
        </p:nvSpPr>
        <p:spPr>
          <a:xfrm>
            <a:off x="218209" y="5946630"/>
            <a:ext cx="7294418" cy="97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Learning the Visual Interpretation of Sentences,</a:t>
            </a:r>
          </a:p>
          <a:p>
            <a:r>
              <a:rPr lang="sv-SE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Zitnick, Parikh, and Vanderwende, ICCV 2013.</a:t>
            </a:r>
            <a:endParaRPr lang="sv-S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87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4" b="31319"/>
          <a:stretch/>
        </p:blipFill>
        <p:spPr>
          <a:xfrm>
            <a:off x="3533341" y="1433261"/>
            <a:ext cx="2054547" cy="378299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867" y="20270"/>
            <a:ext cx="7886700" cy="1325563"/>
          </a:xfrm>
        </p:spPr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18209" y="5946630"/>
            <a:ext cx="7294418" cy="9745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Learning the Visual Interpretation of Sentences,</a:t>
            </a:r>
          </a:p>
          <a:p>
            <a:r>
              <a:rPr lang="sv-SE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Zitnick, Parikh, and Vanderwende, ICCV 2013.</a:t>
            </a:r>
            <a:endParaRPr lang="sv-SE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12" r="42837" b="31319"/>
          <a:stretch/>
        </p:blipFill>
        <p:spPr>
          <a:xfrm>
            <a:off x="6672228" y="1433261"/>
            <a:ext cx="2162297" cy="378299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0" r="57145" b="31319"/>
          <a:stretch/>
        </p:blipFill>
        <p:spPr>
          <a:xfrm>
            <a:off x="287573" y="1433261"/>
            <a:ext cx="2161429" cy="3782997"/>
          </a:xfrm>
          <a:prstGeom prst="rect">
            <a:avLst/>
          </a:prstGeom>
        </p:spPr>
      </p:pic>
      <p:sp>
        <p:nvSpPr>
          <p:cNvPr id="2" name="Right Arrow 1"/>
          <p:cNvSpPr/>
          <p:nvPr/>
        </p:nvSpPr>
        <p:spPr>
          <a:xfrm>
            <a:off x="5724939" y="3037399"/>
            <a:ext cx="606624" cy="82693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2687859" y="3037399"/>
            <a:ext cx="606624" cy="826936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91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853"/>
          <a:stretch/>
        </p:blipFill>
        <p:spPr>
          <a:xfrm>
            <a:off x="1" y="687411"/>
            <a:ext cx="9144000" cy="6174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4286" y="138282"/>
            <a:ext cx="86354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NimbusRomNo9L-Regu"/>
              </a:rPr>
              <a:t>A</a:t>
            </a:r>
            <a:r>
              <a:rPr lang="en-US" sz="2400" b="0" i="0" u="none" strike="noStrike" baseline="0" dirty="0" smtClean="0">
                <a:latin typeface="NimbusRomNo9L-Regu"/>
              </a:rPr>
              <a:t> train traveling down</a:t>
            </a:r>
            <a:r>
              <a:rPr lang="en-US" sz="2400" b="0" i="0" u="none" strike="noStrike" dirty="0" smtClean="0">
                <a:latin typeface="NimbusRomNo9L-Regu"/>
              </a:rPr>
              <a:t> </a:t>
            </a:r>
            <a:r>
              <a:rPr lang="en-US" sz="2400" b="0" i="0" u="none" strike="noStrike" baseline="0" dirty="0" smtClean="0">
                <a:latin typeface="NimbusRomNo9L-Regu"/>
              </a:rPr>
              <a:t>train tracks next to a</a:t>
            </a:r>
            <a:r>
              <a:rPr lang="en-US" sz="2400" b="0" i="0" u="none" strike="noStrike" dirty="0" smtClean="0">
                <a:latin typeface="NimbusRomNo9L-Regu"/>
              </a:rPr>
              <a:t> </a:t>
            </a:r>
            <a:r>
              <a:rPr lang="en-US" sz="2400" b="0" i="0" u="none" strike="noStrike" baseline="0" dirty="0" smtClean="0">
                <a:latin typeface="NimbusRomNo9L-Regu"/>
              </a:rPr>
              <a:t>train station.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2726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935831" y="398494"/>
            <a:ext cx="6836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vemödalen</a:t>
            </a:r>
            <a:r>
              <a:rPr lang="en-US" sz="20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- n. the frustration of photographing something amazing when thousands of identical photos already exist</a:t>
            </a:r>
            <a:endParaRPr lang="en-US" sz="20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5" name="Vemodal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8154" y="1458686"/>
            <a:ext cx="7010400" cy="39433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35831" y="5754342"/>
            <a:ext cx="61936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Vemödalen</a:t>
            </a:r>
            <a:r>
              <a:rPr lang="en-US" sz="1400" dirty="0">
                <a:solidFill>
                  <a:schemeClr val="bg1"/>
                </a:solidFill>
              </a:rPr>
              <a:t>: The Fear That Everything Has Already Been </a:t>
            </a:r>
            <a:r>
              <a:rPr lang="en-US" sz="1400" dirty="0" smtClean="0">
                <a:solidFill>
                  <a:schemeClr val="bg1"/>
                </a:solidFill>
              </a:rPr>
              <a:t>Done</a:t>
            </a:r>
          </a:p>
          <a:p>
            <a:r>
              <a:rPr lang="en-US" sz="1200" dirty="0">
                <a:solidFill>
                  <a:schemeClr val="bg1"/>
                </a:solidFill>
                <a:hlinkClick r:id="rId5"/>
              </a:rPr>
              <a:t>https://</a:t>
            </a:r>
            <a:r>
              <a:rPr lang="en-US" sz="1200" dirty="0" smtClean="0">
                <a:solidFill>
                  <a:schemeClr val="bg1"/>
                </a:solidFill>
                <a:hlinkClick r:id="rId5"/>
              </a:rPr>
              <a:t>www.youtube.com/watch?v=8ftDjebw8aA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35831" y="392026"/>
            <a:ext cx="68365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vemödalen</a:t>
            </a:r>
            <a:r>
              <a:rPr lang="en-US" sz="20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- n. the </a:t>
            </a:r>
            <a:r>
              <a:rPr lang="en-US" sz="20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fear that our datasets will never have the diversity</a:t>
            </a:r>
            <a:r>
              <a:rPr lang="en-US" sz="2000" dirty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latin typeface="Segoe UI Semilight" panose="020B0402040204020203" pitchFamily="34" charset="0"/>
                <a:ea typeface="Calibri" panose="020F0502020204030204" pitchFamily="34" charset="0"/>
                <a:cs typeface="Segoe UI Semilight" panose="020B0402040204020203" pitchFamily="34" charset="0"/>
              </a:rPr>
              <a:t>we desire</a:t>
            </a:r>
            <a:endParaRPr lang="en-US" sz="20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3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47377"/>
            <a:ext cx="9144000" cy="1898440"/>
          </a:xfrm>
          <a:prstGeom prst="rect">
            <a:avLst/>
          </a:prstGeom>
          <a:solidFill>
            <a:srgbClr val="1D2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650123" y="6043218"/>
            <a:ext cx="2783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</a:t>
            </a:r>
            <a:r>
              <a:rPr lang="en-US" sz="3200" dirty="0" smtClean="0">
                <a:solidFill>
                  <a:srgbClr val="C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scoco.org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t="14611" r="21019" b="59362"/>
          <a:stretch/>
        </p:blipFill>
        <p:spPr>
          <a:xfrm>
            <a:off x="396252" y="1761101"/>
            <a:ext cx="3920157" cy="10709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68511" y="3659541"/>
            <a:ext cx="74387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Sentence evaluation server (coming February)</a:t>
            </a:r>
          </a:p>
          <a:p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100k images (Training + Validation),  40k images (Testing)</a:t>
            </a:r>
          </a:p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5 sentences per image.</a:t>
            </a:r>
          </a:p>
        </p:txBody>
      </p:sp>
    </p:spTree>
    <p:extLst>
      <p:ext uri="{BB962C8B-B14F-4D97-AF65-F5344CB8AC3E}">
        <p14:creationId xmlns:p14="http://schemas.microsoft.com/office/powerpoint/2010/main" val="291003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14"/>
          <a:stretch/>
        </p:blipFill>
        <p:spPr>
          <a:xfrm>
            <a:off x="0" y="0"/>
            <a:ext cx="9144000" cy="686197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61976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2273" y="4617076"/>
            <a:ext cx="2591873" cy="1120764"/>
          </a:xfrm>
          <a:effectLst>
            <a:outerShdw blurRad="50800" dist="25400" dir="5400000" algn="ctr" rotWithShape="0">
              <a:schemeClr val="bg1"/>
            </a:outerShdw>
          </a:effectLst>
        </p:spPr>
        <p:txBody>
          <a:bodyPr>
            <a:normAutofit/>
          </a:bodyPr>
          <a:lstStyle/>
          <a:p>
            <a:pPr algn="l"/>
            <a:r>
              <a:rPr lang="en-US" sz="49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Thanks!</a:t>
            </a:r>
            <a:endParaRPr lang="en-US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7864849" y="6333066"/>
            <a:ext cx="1822805" cy="40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Joan Miro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49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1453"/>
          <a:stretch/>
        </p:blipFill>
        <p:spPr>
          <a:xfrm>
            <a:off x="1" y="796959"/>
            <a:ext cx="9144000" cy="60650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4970" y="148217"/>
            <a:ext cx="8717622" cy="52322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latin typeface="NimbusRomNo9L-Regu"/>
              </a:rPr>
              <a:t>A bird sitting on top</a:t>
            </a:r>
            <a:r>
              <a:rPr lang="en-US" sz="2800" b="0" i="0" u="none" strike="noStrike" dirty="0" smtClean="0">
                <a:latin typeface="NimbusRomNo9L-Regu"/>
              </a:rPr>
              <a:t> </a:t>
            </a:r>
            <a:r>
              <a:rPr lang="en-US" sz="2800" b="0" i="0" u="none" strike="noStrike" baseline="0" dirty="0" smtClean="0">
                <a:latin typeface="NimbusRomNo9L-Regu"/>
              </a:rPr>
              <a:t>of a body of water.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158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833"/>
            <a:ext cx="9144000" cy="68551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4732" y="254957"/>
            <a:ext cx="81833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u="none" strike="noStrike" baseline="0" dirty="0" smtClean="0">
                <a:solidFill>
                  <a:schemeClr val="bg1"/>
                </a:solidFill>
                <a:latin typeface="NimbusRomNo9L-Regu"/>
              </a:rPr>
              <a:t>A little boy that is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NimbusRomNo9L-Regu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NimbusRomNo9L-Regu"/>
              </a:rPr>
              <a:t>cutting into a brown</a:t>
            </a:r>
            <a:r>
              <a:rPr lang="en-US" sz="2800" b="0" i="0" u="none" strike="noStrike" dirty="0" smtClean="0">
                <a:solidFill>
                  <a:schemeClr val="bg1"/>
                </a:solidFill>
                <a:latin typeface="NimbusRomNo9L-Regu"/>
              </a:rPr>
              <a:t> </a:t>
            </a:r>
            <a:r>
              <a:rPr lang="en-US" sz="2800" b="0" i="0" u="none" strike="noStrike" baseline="0" dirty="0" smtClean="0">
                <a:solidFill>
                  <a:schemeClr val="bg1"/>
                </a:solidFill>
                <a:latin typeface="NimbusRomNo9L-Regu"/>
              </a:rPr>
              <a:t>teddy bear 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640" y="166802"/>
            <a:ext cx="720331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A </a:t>
            </a:r>
            <a:r>
              <a:rPr lang="en-US" sz="2800" dirty="0"/>
              <a:t>herd of giraffes walk down the street in the middle of some </a:t>
            </a:r>
            <a:r>
              <a:rPr lang="en-US" sz="2800" dirty="0" smtClean="0"/>
              <a:t>trees.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688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65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461" y="169755"/>
            <a:ext cx="6686551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NimbusRomNo9L-Regu"/>
              </a:rPr>
              <a:t>A </a:t>
            </a:r>
            <a:r>
              <a:rPr lang="en-US" sz="2800" dirty="0">
                <a:solidFill>
                  <a:schemeClr val="bg1"/>
                </a:solidFill>
                <a:latin typeface="NimbusRomNo9L-Regu"/>
              </a:rPr>
              <a:t>dog that is sitting </a:t>
            </a:r>
            <a:r>
              <a:rPr lang="en-US" sz="2800" dirty="0" smtClean="0">
                <a:solidFill>
                  <a:schemeClr val="bg1"/>
                </a:solidFill>
                <a:latin typeface="NimbusRomNo9L-Regu"/>
              </a:rPr>
              <a:t>in front </a:t>
            </a:r>
            <a:r>
              <a:rPr lang="en-US" sz="2800" dirty="0">
                <a:solidFill>
                  <a:schemeClr val="bg1"/>
                </a:solidFill>
                <a:latin typeface="NimbusRomNo9L-Regu"/>
              </a:rPr>
              <a:t>of a </a:t>
            </a:r>
            <a:r>
              <a:rPr lang="en-US" sz="2800" dirty="0" smtClean="0">
                <a:solidFill>
                  <a:schemeClr val="bg1"/>
                </a:solidFill>
                <a:latin typeface="NimbusRomNo9L-Regu"/>
              </a:rPr>
              <a:t>window.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41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391</TotalTime>
  <Words>753</Words>
  <Application>Microsoft Office PowerPoint</Application>
  <PresentationFormat>On-screen Show (4:3)</PresentationFormat>
  <Paragraphs>134</Paragraphs>
  <Slides>53</Slides>
  <Notes>1</Notes>
  <HiddenSlides>5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0" baseType="lpstr">
      <vt:lpstr>Arial</vt:lpstr>
      <vt:lpstr>Calibri</vt:lpstr>
      <vt:lpstr>Calibri Light</vt:lpstr>
      <vt:lpstr>NimbusRomNo9L-Regu</vt:lpstr>
      <vt:lpstr>Segoe UI</vt:lpstr>
      <vt:lpstr>Segoe UI Semilight</vt:lpstr>
      <vt:lpstr>Office Theme</vt:lpstr>
      <vt:lpstr>Forget Reality:  Learning from Visual Abstraction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crazy zebra climbing a giraffe to get a better view.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</vt:lpstr>
      <vt:lpstr>Data</vt:lpstr>
      <vt:lpstr>Temporal knowledge</vt:lpstr>
      <vt:lpstr>Visualizing the Model</vt:lpstr>
      <vt:lpstr>Relations</vt:lpstr>
      <vt:lpstr>Qualitative results</vt:lpstr>
      <vt:lpstr>PowerPoint Presentation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Forget Reality:  Learning from Visual Abstraction </dc:title>
  <dc:creator>Larry Zitnick</dc:creator>
  <cp:lastModifiedBy>Larry Zitnick</cp:lastModifiedBy>
  <cp:revision>46</cp:revision>
  <dcterms:created xsi:type="dcterms:W3CDTF">2014-12-05T23:52:08Z</dcterms:created>
  <dcterms:modified xsi:type="dcterms:W3CDTF">2014-12-15T19:56:28Z</dcterms:modified>
</cp:coreProperties>
</file>