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9"/>
  </p:notesMasterIdLst>
  <p:handoutMasterIdLst>
    <p:handoutMasterId r:id="rId130"/>
  </p:handoutMasterIdLst>
  <p:sldIdLst>
    <p:sldId id="256" r:id="rId2"/>
    <p:sldId id="259" r:id="rId3"/>
    <p:sldId id="257" r:id="rId4"/>
    <p:sldId id="487" r:id="rId5"/>
    <p:sldId id="467" r:id="rId6"/>
    <p:sldId id="264" r:id="rId7"/>
    <p:sldId id="277" r:id="rId8"/>
    <p:sldId id="278" r:id="rId9"/>
    <p:sldId id="486" r:id="rId10"/>
    <p:sldId id="279" r:id="rId11"/>
    <p:sldId id="464" r:id="rId12"/>
    <p:sldId id="463" r:id="rId13"/>
    <p:sldId id="468" r:id="rId14"/>
    <p:sldId id="260" r:id="rId15"/>
    <p:sldId id="479" r:id="rId16"/>
    <p:sldId id="478" r:id="rId17"/>
    <p:sldId id="282" r:id="rId18"/>
    <p:sldId id="280" r:id="rId19"/>
    <p:sldId id="293" r:id="rId20"/>
    <p:sldId id="485" r:id="rId21"/>
    <p:sldId id="285" r:id="rId22"/>
    <p:sldId id="286" r:id="rId23"/>
    <p:sldId id="481" r:id="rId24"/>
    <p:sldId id="287" r:id="rId25"/>
    <p:sldId id="289" r:id="rId26"/>
    <p:sldId id="288" r:id="rId27"/>
    <p:sldId id="290" r:id="rId28"/>
    <p:sldId id="291" r:id="rId29"/>
    <p:sldId id="292" r:id="rId30"/>
    <p:sldId id="480" r:id="rId31"/>
    <p:sldId id="482" r:id="rId32"/>
    <p:sldId id="296" r:id="rId33"/>
    <p:sldId id="483" r:id="rId34"/>
    <p:sldId id="294" r:id="rId35"/>
    <p:sldId id="300" r:id="rId36"/>
    <p:sldId id="301" r:id="rId37"/>
    <p:sldId id="306" r:id="rId38"/>
    <p:sldId id="263" r:id="rId39"/>
    <p:sldId id="299" r:id="rId40"/>
    <p:sldId id="307" r:id="rId41"/>
    <p:sldId id="305" r:id="rId42"/>
    <p:sldId id="304" r:id="rId43"/>
    <p:sldId id="319" r:id="rId44"/>
    <p:sldId id="269" r:id="rId45"/>
    <p:sldId id="265" r:id="rId46"/>
    <p:sldId id="311" r:id="rId47"/>
    <p:sldId id="310" r:id="rId48"/>
    <p:sldId id="312" r:id="rId49"/>
    <p:sldId id="313" r:id="rId50"/>
    <p:sldId id="314" r:id="rId51"/>
    <p:sldId id="315" r:id="rId52"/>
    <p:sldId id="316" r:id="rId53"/>
    <p:sldId id="317" r:id="rId54"/>
    <p:sldId id="318" r:id="rId55"/>
    <p:sldId id="276" r:id="rId56"/>
    <p:sldId id="320" r:id="rId57"/>
    <p:sldId id="321" r:id="rId58"/>
    <p:sldId id="322" r:id="rId59"/>
    <p:sldId id="323" r:id="rId60"/>
    <p:sldId id="274" r:id="rId61"/>
    <p:sldId id="272" r:id="rId62"/>
    <p:sldId id="273" r:id="rId63"/>
    <p:sldId id="325" r:id="rId64"/>
    <p:sldId id="324" r:id="rId65"/>
    <p:sldId id="469" r:id="rId66"/>
    <p:sldId id="266" r:id="rId67"/>
    <p:sldId id="329" r:id="rId68"/>
    <p:sldId id="330" r:id="rId69"/>
    <p:sldId id="331" r:id="rId70"/>
    <p:sldId id="327" r:id="rId71"/>
    <p:sldId id="328" r:id="rId72"/>
    <p:sldId id="332" r:id="rId73"/>
    <p:sldId id="333" r:id="rId74"/>
    <p:sldId id="334" r:id="rId75"/>
    <p:sldId id="335" r:id="rId76"/>
    <p:sldId id="337" r:id="rId77"/>
    <p:sldId id="488" r:id="rId78"/>
    <p:sldId id="348" r:id="rId79"/>
    <p:sldId id="326" r:id="rId80"/>
    <p:sldId id="338" r:id="rId81"/>
    <p:sldId id="339" r:id="rId82"/>
    <p:sldId id="340" r:id="rId83"/>
    <p:sldId id="341" r:id="rId84"/>
    <p:sldId id="283" r:id="rId85"/>
    <p:sldId id="284" r:id="rId86"/>
    <p:sldId id="343" r:id="rId87"/>
    <p:sldId id="342" r:id="rId88"/>
    <p:sldId id="344" r:id="rId89"/>
    <p:sldId id="349" r:id="rId90"/>
    <p:sldId id="345" r:id="rId91"/>
    <p:sldId id="351" r:id="rId92"/>
    <p:sldId id="350" r:id="rId93"/>
    <p:sldId id="368" r:id="rId94"/>
    <p:sldId id="353" r:id="rId95"/>
    <p:sldId id="354" r:id="rId96"/>
    <p:sldId id="355" r:id="rId97"/>
    <p:sldId id="356" r:id="rId98"/>
    <p:sldId id="357" r:id="rId99"/>
    <p:sldId id="358" r:id="rId100"/>
    <p:sldId id="361" r:id="rId101"/>
    <p:sldId id="359" r:id="rId102"/>
    <p:sldId id="360" r:id="rId103"/>
    <p:sldId id="352" r:id="rId104"/>
    <p:sldId id="362" r:id="rId105"/>
    <p:sldId id="364" r:id="rId106"/>
    <p:sldId id="369" r:id="rId107"/>
    <p:sldId id="370" r:id="rId108"/>
    <p:sldId id="470" r:id="rId109"/>
    <p:sldId id="371" r:id="rId110"/>
    <p:sldId id="367" r:id="rId111"/>
    <p:sldId id="347" r:id="rId112"/>
    <p:sldId id="471" r:id="rId113"/>
    <p:sldId id="394" r:id="rId114"/>
    <p:sldId id="387" r:id="rId115"/>
    <p:sldId id="365" r:id="rId116"/>
    <p:sldId id="366" r:id="rId117"/>
    <p:sldId id="392" r:id="rId118"/>
    <p:sldId id="373" r:id="rId119"/>
    <p:sldId id="374" r:id="rId120"/>
    <p:sldId id="375" r:id="rId121"/>
    <p:sldId id="376" r:id="rId122"/>
    <p:sldId id="377" r:id="rId123"/>
    <p:sldId id="382" r:id="rId124"/>
    <p:sldId id="383" r:id="rId125"/>
    <p:sldId id="381" r:id="rId126"/>
    <p:sldId id="393" r:id="rId127"/>
    <p:sldId id="484" r:id="rId1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0000"/>
    <a:srgbClr val="FFFFFF"/>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4" autoAdjust="0"/>
    <p:restoredTop sz="94660"/>
  </p:normalViewPr>
  <p:slideViewPr>
    <p:cSldViewPr snapToGrid="0">
      <p:cViewPr varScale="1">
        <p:scale>
          <a:sx n="113" d="100"/>
          <a:sy n="113" d="100"/>
        </p:scale>
        <p:origin x="280" y="76"/>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26" d="100"/>
          <a:sy n="126" d="100"/>
        </p:scale>
        <p:origin x="4698" y="14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1"/>
            </a:solidFill>
            <a:ln>
              <a:noFill/>
            </a:ln>
            <a:effectLst/>
          </c:spPr>
          <c:invertIfNegative val="0"/>
          <c:dPt>
            <c:idx val="5"/>
            <c:invertIfNegative val="0"/>
            <c:bubble3D val="0"/>
            <c:spPr>
              <a:noFill/>
              <a:ln>
                <a:noFill/>
              </a:ln>
              <a:effectLst/>
            </c:spPr>
          </c:dPt>
          <c:cat>
            <c:strRef>
              <c:f>Sheet1!$B$4:$B$9</c:f>
              <c:strCache>
                <c:ptCount val="6"/>
                <c:pt idx="0">
                  <c:v>LEAR-XRCE</c:v>
                </c:pt>
                <c:pt idx="1">
                  <c:v>U. of Amsterdam</c:v>
                </c:pt>
                <c:pt idx="2">
                  <c:v>XRCE/INRIA</c:v>
                </c:pt>
                <c:pt idx="3">
                  <c:v>Oxford</c:v>
                </c:pt>
                <c:pt idx="4">
                  <c:v>ISI</c:v>
                </c:pt>
                <c:pt idx="5">
                  <c:v>SuperVision</c:v>
                </c:pt>
              </c:strCache>
            </c:strRef>
          </c:cat>
          <c:val>
            <c:numRef>
              <c:f>Sheet1!$C$4:$C$9</c:f>
              <c:numCache>
                <c:formatCode>General</c:formatCode>
                <c:ptCount val="6"/>
                <c:pt idx="0">
                  <c:v>36.200000000000003</c:v>
                </c:pt>
                <c:pt idx="1">
                  <c:v>29.5</c:v>
                </c:pt>
                <c:pt idx="2">
                  <c:v>27.1</c:v>
                </c:pt>
                <c:pt idx="3">
                  <c:v>26.9</c:v>
                </c:pt>
                <c:pt idx="4">
                  <c:v>26.2</c:v>
                </c:pt>
                <c:pt idx="5">
                  <c:v>15.3</c:v>
                </c:pt>
              </c:numCache>
            </c:numRef>
          </c:val>
        </c:ser>
        <c:dLbls>
          <c:showLegendKey val="0"/>
          <c:showVal val="0"/>
          <c:showCatName val="0"/>
          <c:showSerName val="0"/>
          <c:showPercent val="0"/>
          <c:showBubbleSize val="0"/>
        </c:dLbls>
        <c:gapWidth val="150"/>
        <c:overlap val="100"/>
        <c:axId val="290797064"/>
        <c:axId val="290801376"/>
      </c:barChart>
      <c:catAx>
        <c:axId val="290797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560000" spcFirstLastPara="1" vertOverflow="ellipsis" wrap="square" anchor="ctr" anchorCtr="1"/>
          <a:lstStyle/>
          <a:p>
            <a:pPr>
              <a:defRPr sz="1200" b="0" i="0" u="none" strike="noStrike" kern="1200" baseline="0">
                <a:solidFill>
                  <a:schemeClr val="tx1">
                    <a:lumMod val="65000"/>
                    <a:lumOff val="35000"/>
                  </a:schemeClr>
                </a:solidFill>
                <a:latin typeface="Segoe UI Semibold" panose="020B0702040204020203" pitchFamily="34" charset="0"/>
                <a:ea typeface="+mn-ea"/>
                <a:cs typeface="Segoe UI Semibold" panose="020B0702040204020203" pitchFamily="34" charset="0"/>
              </a:defRPr>
            </a:pPr>
            <a:endParaRPr lang="en-US"/>
          </a:p>
        </c:txPr>
        <c:crossAx val="290801376"/>
        <c:crosses val="autoZero"/>
        <c:auto val="0"/>
        <c:lblAlgn val="ctr"/>
        <c:lblOffset val="100"/>
        <c:noMultiLvlLbl val="0"/>
      </c:catAx>
      <c:valAx>
        <c:axId val="2908013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Error</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90797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1"/>
            </a:solidFill>
            <a:ln>
              <a:noFill/>
            </a:ln>
            <a:effectLst/>
          </c:spPr>
          <c:invertIfNegative val="0"/>
          <c:dPt>
            <c:idx val="5"/>
            <c:invertIfNegative val="0"/>
            <c:bubble3D val="0"/>
            <c:spPr>
              <a:solidFill>
                <a:schemeClr val="accent2">
                  <a:lumMod val="75000"/>
                </a:schemeClr>
              </a:solidFill>
              <a:ln>
                <a:noFill/>
              </a:ln>
              <a:effectLst/>
            </c:spPr>
          </c:dPt>
          <c:cat>
            <c:strRef>
              <c:f>Sheet1!$B$4:$B$9</c:f>
              <c:strCache>
                <c:ptCount val="6"/>
                <c:pt idx="0">
                  <c:v>LEAR-XRCE</c:v>
                </c:pt>
                <c:pt idx="1">
                  <c:v>U. of Amsterdam</c:v>
                </c:pt>
                <c:pt idx="2">
                  <c:v>XRCE/INRIA</c:v>
                </c:pt>
                <c:pt idx="3">
                  <c:v>Oxford</c:v>
                </c:pt>
                <c:pt idx="4">
                  <c:v>ISI</c:v>
                </c:pt>
                <c:pt idx="5">
                  <c:v>SuperVision</c:v>
                </c:pt>
              </c:strCache>
            </c:strRef>
          </c:cat>
          <c:val>
            <c:numRef>
              <c:f>Sheet1!$C$4:$C$9</c:f>
              <c:numCache>
                <c:formatCode>General</c:formatCode>
                <c:ptCount val="6"/>
                <c:pt idx="0">
                  <c:v>36.200000000000003</c:v>
                </c:pt>
                <c:pt idx="1">
                  <c:v>29.5</c:v>
                </c:pt>
                <c:pt idx="2">
                  <c:v>27.1</c:v>
                </c:pt>
                <c:pt idx="3">
                  <c:v>26.9</c:v>
                </c:pt>
                <c:pt idx="4">
                  <c:v>26.2</c:v>
                </c:pt>
                <c:pt idx="5">
                  <c:v>15.3</c:v>
                </c:pt>
              </c:numCache>
            </c:numRef>
          </c:val>
        </c:ser>
        <c:dLbls>
          <c:showLegendKey val="0"/>
          <c:showVal val="0"/>
          <c:showCatName val="0"/>
          <c:showSerName val="0"/>
          <c:showPercent val="0"/>
          <c:showBubbleSize val="0"/>
        </c:dLbls>
        <c:gapWidth val="150"/>
        <c:overlap val="100"/>
        <c:axId val="290798632"/>
        <c:axId val="290799808"/>
      </c:barChart>
      <c:catAx>
        <c:axId val="290798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1560000" spcFirstLastPara="1" vertOverflow="ellipsis" wrap="square" anchor="ctr" anchorCtr="1"/>
          <a:lstStyle/>
          <a:p>
            <a:pPr>
              <a:defRPr sz="1200" b="0" i="0" u="none" strike="noStrike" kern="1200" baseline="0">
                <a:solidFill>
                  <a:schemeClr val="tx1">
                    <a:lumMod val="65000"/>
                    <a:lumOff val="35000"/>
                  </a:schemeClr>
                </a:solidFill>
                <a:latin typeface="Segoe UI Semibold" panose="020B0702040204020203" pitchFamily="34" charset="0"/>
                <a:ea typeface="+mn-ea"/>
                <a:cs typeface="Segoe UI Semibold" panose="020B0702040204020203" pitchFamily="34" charset="0"/>
              </a:defRPr>
            </a:pPr>
            <a:endParaRPr lang="en-US"/>
          </a:p>
        </c:txPr>
        <c:crossAx val="290799808"/>
        <c:crosses val="autoZero"/>
        <c:auto val="0"/>
        <c:lblAlgn val="ctr"/>
        <c:lblOffset val="100"/>
        <c:noMultiLvlLbl val="0"/>
      </c:catAx>
      <c:valAx>
        <c:axId val="2907998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Error</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90798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E4CF6D0-8C22-4D3C-B5D3-316C010112EA}" type="datetimeFigureOut">
              <a:rPr lang="en-US" smtClean="0"/>
              <a:t>10/22/2014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D38441-00CB-4E55-A049-5A04478976B8}" type="slidenum">
              <a:rPr lang="en-US" smtClean="0"/>
              <a:t>‹#›</a:t>
            </a:fld>
            <a:endParaRPr lang="en-US"/>
          </a:p>
        </p:txBody>
      </p:sp>
    </p:spTree>
    <p:extLst>
      <p:ext uri="{BB962C8B-B14F-4D97-AF65-F5344CB8AC3E}">
        <p14:creationId xmlns:p14="http://schemas.microsoft.com/office/powerpoint/2010/main" val="826104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E818-4132-41F7-8091-A620BDA54BCB}" type="datetimeFigureOut">
              <a:rPr lang="en-US" smtClean="0"/>
              <a:t>10/22/2014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DEC0AD-D27E-48A0-94B3-A0A03D438461}" type="slidenum">
              <a:rPr lang="en-US" smtClean="0"/>
              <a:t>‹#›</a:t>
            </a:fld>
            <a:endParaRPr lang="en-US"/>
          </a:p>
        </p:txBody>
      </p:sp>
    </p:spTree>
    <p:extLst>
      <p:ext uri="{BB962C8B-B14F-4D97-AF65-F5344CB8AC3E}">
        <p14:creationId xmlns:p14="http://schemas.microsoft.com/office/powerpoint/2010/main" val="2945352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EC0AD-D27E-48A0-94B3-A0A03D438461}" type="slidenum">
              <a:rPr lang="en-US" smtClean="0"/>
              <a:t>10</a:t>
            </a:fld>
            <a:endParaRPr lang="en-US"/>
          </a:p>
        </p:txBody>
      </p:sp>
    </p:spTree>
    <p:extLst>
      <p:ext uri="{BB962C8B-B14F-4D97-AF65-F5344CB8AC3E}">
        <p14:creationId xmlns:p14="http://schemas.microsoft.com/office/powerpoint/2010/main" val="3497949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we show the</a:t>
            </a:r>
            <a:r>
              <a:rPr lang="en-US" baseline="0" dirty="0" smtClean="0"/>
              <a:t> existing datasets that drive computer vision research in object classification and detection.  We observed that the vision research is driven by the breadth of categories and the depth of number of instances for learning.  COCO positions itself as a dataset that have breadth in the most common objects and with enough instances in depth for algorithms to learn and validate.  </a:t>
            </a:r>
            <a:endParaRPr lang="en-US" dirty="0" smtClean="0"/>
          </a:p>
          <a:p>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123</a:t>
            </a:fld>
            <a:endParaRPr lang="en-US"/>
          </a:p>
        </p:txBody>
      </p:sp>
    </p:spTree>
    <p:extLst>
      <p:ext uri="{BB962C8B-B14F-4D97-AF65-F5344CB8AC3E}">
        <p14:creationId xmlns:p14="http://schemas.microsoft.com/office/powerpoint/2010/main" val="3772702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smtClean="0"/>
              <a:t>Here is a figure to show </a:t>
            </a:r>
            <a:r>
              <a:rPr lang="en-US" baseline="0" dirty="0" smtClean="0"/>
              <a:t>how much contextual information in an image by looking at how many categories appear per image. Almost every image in SUN database has 2+ categories.  COCO has 80% of images that have 2 or more categories in an image.  And </a:t>
            </a:r>
            <a:r>
              <a:rPr lang="en-US" baseline="0" dirty="0" err="1" smtClean="0"/>
              <a:t>ImageNet</a:t>
            </a:r>
            <a:r>
              <a:rPr lang="en-US" baseline="0" dirty="0" smtClean="0"/>
              <a:t> and PASCAL have less than 50% of images have multiple categories.</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124</a:t>
            </a:fld>
            <a:endParaRPr lang="en-US"/>
          </a:p>
        </p:txBody>
      </p:sp>
    </p:spTree>
    <p:extLst>
      <p:ext uri="{BB962C8B-B14F-4D97-AF65-F5344CB8AC3E}">
        <p14:creationId xmlns:p14="http://schemas.microsoft.com/office/powerpoint/2010/main" val="3461530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125</a:t>
            </a:fld>
            <a:endParaRPr lang="en-US"/>
          </a:p>
        </p:txBody>
      </p:sp>
    </p:spTree>
    <p:extLst>
      <p:ext uri="{BB962C8B-B14F-4D97-AF65-F5344CB8AC3E}">
        <p14:creationId xmlns:p14="http://schemas.microsoft.com/office/powerpoint/2010/main" val="746060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35,000 hours.</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126</a:t>
            </a:fld>
            <a:endParaRPr lang="en-US"/>
          </a:p>
        </p:txBody>
      </p:sp>
    </p:spTree>
    <p:extLst>
      <p:ext uri="{BB962C8B-B14F-4D97-AF65-F5344CB8AC3E}">
        <p14:creationId xmlns:p14="http://schemas.microsoft.com/office/powerpoint/2010/main" val="2826557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EC0AD-D27E-48A0-94B3-A0A03D438461}" type="slidenum">
              <a:rPr lang="en-US" smtClean="0"/>
              <a:t>44</a:t>
            </a:fld>
            <a:endParaRPr lang="en-US"/>
          </a:p>
        </p:txBody>
      </p:sp>
    </p:spTree>
    <p:extLst>
      <p:ext uri="{BB962C8B-B14F-4D97-AF65-F5344CB8AC3E}">
        <p14:creationId xmlns:p14="http://schemas.microsoft.com/office/powerpoint/2010/main" val="1642513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EC0AD-D27E-48A0-94B3-A0A03D438461}" type="slidenum">
              <a:rPr lang="en-US" smtClean="0"/>
              <a:t>52</a:t>
            </a:fld>
            <a:endParaRPr lang="en-US"/>
          </a:p>
        </p:txBody>
      </p:sp>
    </p:spTree>
    <p:extLst>
      <p:ext uri="{BB962C8B-B14F-4D97-AF65-F5344CB8AC3E}">
        <p14:creationId xmlns:p14="http://schemas.microsoft.com/office/powerpoint/2010/main" val="2135136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EC0AD-D27E-48A0-94B3-A0A03D438461}" type="slidenum">
              <a:rPr lang="en-US" smtClean="0"/>
              <a:t>53</a:t>
            </a:fld>
            <a:endParaRPr lang="en-US"/>
          </a:p>
        </p:txBody>
      </p:sp>
    </p:spTree>
    <p:extLst>
      <p:ext uri="{BB962C8B-B14F-4D97-AF65-F5344CB8AC3E}">
        <p14:creationId xmlns:p14="http://schemas.microsoft.com/office/powerpoint/2010/main" val="197825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EC0AD-D27E-48A0-94B3-A0A03D438461}" type="slidenum">
              <a:rPr lang="en-US" smtClean="0"/>
              <a:t>54</a:t>
            </a:fld>
            <a:endParaRPr lang="en-US"/>
          </a:p>
        </p:txBody>
      </p:sp>
    </p:spTree>
    <p:extLst>
      <p:ext uri="{BB962C8B-B14F-4D97-AF65-F5344CB8AC3E}">
        <p14:creationId xmlns:p14="http://schemas.microsoft.com/office/powerpoint/2010/main" val="3251354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EC0AD-D27E-48A0-94B3-A0A03D438461}" type="slidenum">
              <a:rPr lang="en-US" smtClean="0"/>
              <a:t>65</a:t>
            </a:fld>
            <a:endParaRPr lang="en-US"/>
          </a:p>
        </p:txBody>
      </p:sp>
    </p:spTree>
    <p:extLst>
      <p:ext uri="{BB962C8B-B14F-4D97-AF65-F5344CB8AC3E}">
        <p14:creationId xmlns:p14="http://schemas.microsoft.com/office/powerpoint/2010/main" val="1279403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Caltech</a:t>
            </a:r>
            <a:r>
              <a:rPr lang="en-US" baseline="0" dirty="0" smtClean="0"/>
              <a:t> 256 : </a:t>
            </a:r>
            <a:r>
              <a:rPr lang="en-US" dirty="0" smtClean="0">
                <a:effectLst/>
              </a:rPr>
              <a:t>30607 images (173)</a:t>
            </a:r>
          </a:p>
          <a:p>
            <a:r>
              <a:rPr lang="en-US" dirty="0" err="1" smtClean="0">
                <a:effectLst/>
              </a:rPr>
              <a:t>ImageNet</a:t>
            </a:r>
            <a:r>
              <a:rPr lang="en-US" dirty="0" smtClean="0">
                <a:effectLst/>
              </a:rPr>
              <a:t>: </a:t>
            </a:r>
            <a:r>
              <a:rPr lang="en-US" dirty="0" smtClean="0"/>
              <a:t>14,197,122 images (3741)</a:t>
            </a:r>
            <a:endParaRPr lang="en-US" dirty="0"/>
          </a:p>
        </p:txBody>
      </p:sp>
      <p:sp>
        <p:nvSpPr>
          <p:cNvPr id="4" name="Slide Number Placeholder 3"/>
          <p:cNvSpPr>
            <a:spLocks noGrp="1"/>
          </p:cNvSpPr>
          <p:nvPr>
            <p:ph type="sldNum" sz="quarter" idx="10"/>
          </p:nvPr>
        </p:nvSpPr>
        <p:spPr/>
        <p:txBody>
          <a:bodyPr/>
          <a:lstStyle/>
          <a:p>
            <a:fld id="{8F14D06F-5D1C-4F9C-821B-7335732D6439}" type="slidenum">
              <a:rPr lang="en-US" smtClean="0"/>
              <a:t>80</a:t>
            </a:fld>
            <a:endParaRPr lang="en-US"/>
          </a:p>
        </p:txBody>
      </p:sp>
    </p:spTree>
    <p:extLst>
      <p:ext uri="{BB962C8B-B14F-4D97-AF65-F5344CB8AC3E}">
        <p14:creationId xmlns:p14="http://schemas.microsoft.com/office/powerpoint/2010/main" val="1464223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Caltech</a:t>
            </a:r>
            <a:r>
              <a:rPr lang="en-US" baseline="0" dirty="0" smtClean="0"/>
              <a:t> 256 : </a:t>
            </a:r>
            <a:r>
              <a:rPr lang="en-US" dirty="0" smtClean="0">
                <a:effectLst/>
              </a:rPr>
              <a:t>256 categories (16)</a:t>
            </a:r>
          </a:p>
          <a:p>
            <a:r>
              <a:rPr lang="en-US" dirty="0" err="1" smtClean="0">
                <a:effectLst/>
              </a:rPr>
              <a:t>ImageNet</a:t>
            </a:r>
            <a:r>
              <a:rPr lang="en-US" dirty="0" smtClean="0">
                <a:effectLst/>
              </a:rPr>
              <a:t>: </a:t>
            </a:r>
            <a:r>
              <a:rPr lang="en-US" dirty="0" smtClean="0"/>
              <a:t>22000 categories (148)</a:t>
            </a:r>
            <a:endParaRPr lang="en-US" dirty="0"/>
          </a:p>
        </p:txBody>
      </p:sp>
      <p:sp>
        <p:nvSpPr>
          <p:cNvPr id="4" name="Slide Number Placeholder 3"/>
          <p:cNvSpPr>
            <a:spLocks noGrp="1"/>
          </p:cNvSpPr>
          <p:nvPr>
            <p:ph type="sldNum" sz="quarter" idx="10"/>
          </p:nvPr>
        </p:nvSpPr>
        <p:spPr/>
        <p:txBody>
          <a:bodyPr/>
          <a:lstStyle/>
          <a:p>
            <a:fld id="{8F14D06F-5D1C-4F9C-821B-7335732D6439}" type="slidenum">
              <a:rPr lang="en-US" smtClean="0"/>
              <a:t>81</a:t>
            </a:fld>
            <a:endParaRPr lang="en-US"/>
          </a:p>
        </p:txBody>
      </p:sp>
    </p:spTree>
    <p:extLst>
      <p:ext uri="{BB962C8B-B14F-4D97-AF65-F5344CB8AC3E}">
        <p14:creationId xmlns:p14="http://schemas.microsoft.com/office/powerpoint/2010/main" val="2657690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Caltech</a:t>
            </a:r>
            <a:r>
              <a:rPr lang="en-US" baseline="0" dirty="0" smtClean="0"/>
              <a:t> 256 : </a:t>
            </a:r>
            <a:r>
              <a:rPr lang="en-US" dirty="0" smtClean="0">
                <a:effectLst/>
              </a:rPr>
              <a:t>256 categories (16)</a:t>
            </a:r>
          </a:p>
          <a:p>
            <a:r>
              <a:rPr lang="en-US" dirty="0" err="1" smtClean="0">
                <a:effectLst/>
              </a:rPr>
              <a:t>ImageNet</a:t>
            </a:r>
            <a:r>
              <a:rPr lang="en-US" dirty="0" smtClean="0">
                <a:effectLst/>
              </a:rPr>
              <a:t>: </a:t>
            </a:r>
            <a:r>
              <a:rPr lang="en-US" dirty="0" smtClean="0"/>
              <a:t>22000 categories (148)</a:t>
            </a:r>
            <a:endParaRPr lang="en-US" dirty="0"/>
          </a:p>
        </p:txBody>
      </p:sp>
      <p:sp>
        <p:nvSpPr>
          <p:cNvPr id="4" name="Slide Number Placeholder 3"/>
          <p:cNvSpPr>
            <a:spLocks noGrp="1"/>
          </p:cNvSpPr>
          <p:nvPr>
            <p:ph type="sldNum" sz="quarter" idx="10"/>
          </p:nvPr>
        </p:nvSpPr>
        <p:spPr/>
        <p:txBody>
          <a:bodyPr/>
          <a:lstStyle/>
          <a:p>
            <a:fld id="{8F14D06F-5D1C-4F9C-821B-7335732D6439}" type="slidenum">
              <a:rPr lang="en-US" smtClean="0"/>
              <a:t>82</a:t>
            </a:fld>
            <a:endParaRPr lang="en-US"/>
          </a:p>
        </p:txBody>
      </p:sp>
    </p:spTree>
    <p:extLst>
      <p:ext uri="{BB962C8B-B14F-4D97-AF65-F5344CB8AC3E}">
        <p14:creationId xmlns:p14="http://schemas.microsoft.com/office/powerpoint/2010/main" val="1962370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Segoe UI Semilight" panose="020B0402040204020203" pitchFamily="34" charset="0"/>
                <a:cs typeface="Segoe UI Semilight" panose="020B0402040204020203"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B6547020-3D68-4F10-AD01-EFD5EB999A39}" type="datetimeFigureOut">
              <a:rPr lang="en-US" smtClean="0"/>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899527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547020-3D68-4F10-AD01-EFD5EB999A39}" type="datetimeFigureOut">
              <a:rPr lang="en-US" smtClean="0"/>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3368924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547020-3D68-4F10-AD01-EFD5EB999A39}" type="datetimeFigureOut">
              <a:rPr lang="en-US" smtClean="0"/>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1952113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Semilight" panose="020B0402040204020203" pitchFamily="34" charset="0"/>
                <a:cs typeface="Segoe UI Semilight" panose="020B0402040204020203"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547020-3D68-4F10-AD01-EFD5EB999A39}" type="datetimeFigureOut">
              <a:rPr lang="en-US" smtClean="0"/>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2332090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547020-3D68-4F10-AD01-EFD5EB999A39}" type="datetimeFigureOut">
              <a:rPr lang="en-US" smtClean="0"/>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3221046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547020-3D68-4F10-AD01-EFD5EB999A39}" type="datetimeFigureOut">
              <a:rPr lang="en-US" smtClean="0"/>
              <a:t>10/22/2014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2830101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547020-3D68-4F10-AD01-EFD5EB999A39}" type="datetimeFigureOut">
              <a:rPr lang="en-US" smtClean="0"/>
              <a:t>10/22/2014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21498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547020-3D68-4F10-AD01-EFD5EB999A39}" type="datetimeFigureOut">
              <a:rPr lang="en-US" smtClean="0"/>
              <a:t>10/22/2014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374791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547020-3D68-4F10-AD01-EFD5EB999A39}" type="datetimeFigureOut">
              <a:rPr lang="en-US" smtClean="0"/>
              <a:t>10/22/2014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3396839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547020-3D68-4F10-AD01-EFD5EB999A39}" type="datetimeFigureOut">
              <a:rPr lang="en-US" smtClean="0"/>
              <a:t>10/22/2014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2013327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547020-3D68-4F10-AD01-EFD5EB999A39}" type="datetimeFigureOut">
              <a:rPr lang="en-US" smtClean="0"/>
              <a:t>10/22/2014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F186A-A844-4051-AA53-1FB751D80578}" type="slidenum">
              <a:rPr lang="en-US" smtClean="0"/>
              <a:t>‹#›</a:t>
            </a:fld>
            <a:endParaRPr lang="en-US"/>
          </a:p>
        </p:txBody>
      </p:sp>
    </p:spTree>
    <p:extLst>
      <p:ext uri="{BB962C8B-B14F-4D97-AF65-F5344CB8AC3E}">
        <p14:creationId xmlns:p14="http://schemas.microsoft.com/office/powerpoint/2010/main" val="751912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547020-3D68-4F10-AD01-EFD5EB999A39}" type="datetimeFigureOut">
              <a:rPr lang="en-US" smtClean="0"/>
              <a:t>10/22/2014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F186A-A844-4051-AA53-1FB751D80578}" type="slidenum">
              <a:rPr lang="en-US" smtClean="0"/>
              <a:t>‹#›</a:t>
            </a:fld>
            <a:endParaRPr lang="en-US"/>
          </a:p>
        </p:txBody>
      </p:sp>
    </p:spTree>
    <p:extLst>
      <p:ext uri="{BB962C8B-B14F-4D97-AF65-F5344CB8AC3E}">
        <p14:creationId xmlns:p14="http://schemas.microsoft.com/office/powerpoint/2010/main" val="8488423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5.gi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155.gif"/><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g"/><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86.jpg"/><Relationship Id="rId13" Type="http://schemas.openxmlformats.org/officeDocument/2006/relationships/image" Target="../media/image91.jpg"/><Relationship Id="rId3" Type="http://schemas.openxmlformats.org/officeDocument/2006/relationships/image" Target="../media/image81.jpg"/><Relationship Id="rId7" Type="http://schemas.openxmlformats.org/officeDocument/2006/relationships/image" Target="../media/image85.jpg"/><Relationship Id="rId12" Type="http://schemas.openxmlformats.org/officeDocument/2006/relationships/image" Target="../media/image90.jpg"/><Relationship Id="rId2" Type="http://schemas.openxmlformats.org/officeDocument/2006/relationships/image" Target="../media/image80.jpg"/><Relationship Id="rId1" Type="http://schemas.openxmlformats.org/officeDocument/2006/relationships/slideLayout" Target="../slideLayouts/slideLayout2.xml"/><Relationship Id="rId6" Type="http://schemas.openxmlformats.org/officeDocument/2006/relationships/image" Target="../media/image84.jpg"/><Relationship Id="rId11" Type="http://schemas.openxmlformats.org/officeDocument/2006/relationships/image" Target="../media/image89.jpg"/><Relationship Id="rId5" Type="http://schemas.openxmlformats.org/officeDocument/2006/relationships/image" Target="../media/image83.jpg"/><Relationship Id="rId15" Type="http://schemas.openxmlformats.org/officeDocument/2006/relationships/image" Target="../media/image93.jpg"/><Relationship Id="rId10" Type="http://schemas.openxmlformats.org/officeDocument/2006/relationships/image" Target="../media/image88.jpg"/><Relationship Id="rId4" Type="http://schemas.openxmlformats.org/officeDocument/2006/relationships/image" Target="../media/image82.jpg"/><Relationship Id="rId9" Type="http://schemas.openxmlformats.org/officeDocument/2006/relationships/image" Target="../media/image87.jpg"/><Relationship Id="rId14" Type="http://schemas.openxmlformats.org/officeDocument/2006/relationships/image" Target="../media/image92.jpg"/></Relationships>
</file>

<file path=ppt/slides/_rels/slide5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g"/><Relationship Id="rId4" Type="http://schemas.openxmlformats.org/officeDocument/2006/relationships/image" Target="../media/image74.jpeg"/></Relationships>
</file>

<file path=ppt/slides/_rels/slide6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10.png"/><Relationship Id="rId3" Type="http://schemas.microsoft.com/office/2007/relationships/hdphoto" Target="../media/hdphoto2.wdp"/><Relationship Id="rId7" Type="http://schemas.openxmlformats.org/officeDocument/2006/relationships/image" Target="../media/image109.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hyperlink" Target="http://decaf.berkeleyvision.org/" TargetMode="External"/><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1" y="0"/>
            <a:ext cx="9140919" cy="6858000"/>
          </a:xfrm>
          <a:prstGeom prst="rect">
            <a:avLst/>
          </a:prstGeom>
        </p:spPr>
      </p:pic>
      <p:sp>
        <p:nvSpPr>
          <p:cNvPr id="5" name="Rectangle 4"/>
          <p:cNvSpPr/>
          <p:nvPr/>
        </p:nvSpPr>
        <p:spPr>
          <a:xfrm>
            <a:off x="0" y="0"/>
            <a:ext cx="9144000" cy="6858000"/>
          </a:xfrm>
          <a:prstGeom prst="rect">
            <a:avLst/>
          </a:prstGeom>
          <a:solidFill>
            <a:srgbClr val="000000">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2" name="Title 1"/>
          <p:cNvSpPr>
            <a:spLocks noGrp="1"/>
          </p:cNvSpPr>
          <p:nvPr>
            <p:ph type="ctrTitle"/>
          </p:nvPr>
        </p:nvSpPr>
        <p:spPr>
          <a:effectLst>
            <a:outerShdw blurRad="50800" dist="38100" dir="2700000" algn="tl" rotWithShape="0">
              <a:prstClr val="black">
                <a:alpha val="40000"/>
              </a:prstClr>
            </a:outerShdw>
          </a:effectLst>
        </p:spPr>
        <p:txBody>
          <a:bodyPr>
            <a:normAutofit/>
          </a:bodyPr>
          <a:lstStyle/>
          <a:p>
            <a:pPr algn="l"/>
            <a:r>
              <a:rPr lang="en-US" sz="4800" dirty="0" smtClean="0">
                <a:solidFill>
                  <a:schemeClr val="bg1"/>
                </a:solidFill>
              </a:rPr>
              <a:t>Object recognition</a:t>
            </a:r>
            <a:endParaRPr lang="en-US" sz="4800" dirty="0">
              <a:solidFill>
                <a:schemeClr val="bg1"/>
              </a:solidFill>
            </a:endParaRPr>
          </a:p>
        </p:txBody>
      </p:sp>
      <p:sp>
        <p:nvSpPr>
          <p:cNvPr id="3" name="Subtitle 2"/>
          <p:cNvSpPr>
            <a:spLocks noGrp="1"/>
          </p:cNvSpPr>
          <p:nvPr>
            <p:ph type="subTitle" idx="1"/>
          </p:nvPr>
        </p:nvSpPr>
        <p:spPr>
          <a:xfrm>
            <a:off x="755440" y="4298436"/>
            <a:ext cx="6858000" cy="1655762"/>
          </a:xfrm>
          <a:effectLst>
            <a:outerShdw blurRad="50800" dist="38100" dir="2700000" algn="tl" rotWithShape="0">
              <a:prstClr val="black">
                <a:alpha val="40000"/>
              </a:prstClr>
            </a:outerShdw>
          </a:effectLst>
        </p:spPr>
        <p:txBody>
          <a:bodyPr/>
          <a:lstStyle/>
          <a:p>
            <a:pPr algn="l"/>
            <a:r>
              <a:rPr lang="en-US" dirty="0" smtClean="0">
                <a:solidFill>
                  <a:schemeClr val="bg1"/>
                </a:solidFill>
              </a:rPr>
              <a:t>Larry Zitnick</a:t>
            </a:r>
          </a:p>
          <a:p>
            <a:pPr algn="l"/>
            <a:r>
              <a:rPr lang="en-US" sz="1600" dirty="0" smtClean="0">
                <a:solidFill>
                  <a:schemeClr val="bg1"/>
                </a:solidFill>
              </a:rPr>
              <a:t>Microsoft Research</a:t>
            </a:r>
            <a:endParaRPr lang="en-US" sz="1600" dirty="0">
              <a:solidFill>
                <a:schemeClr val="bg1"/>
              </a:solidFill>
            </a:endParaRPr>
          </a:p>
        </p:txBody>
      </p:sp>
    </p:spTree>
    <p:extLst>
      <p:ext uri="{BB962C8B-B14F-4D97-AF65-F5344CB8AC3E}">
        <p14:creationId xmlns:p14="http://schemas.microsoft.com/office/powerpoint/2010/main" val="27528683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15396"/>
            <a:ext cx="7886700" cy="1325563"/>
          </a:xfrm>
        </p:spPr>
        <p:txBody>
          <a:bodyPr/>
          <a:lstStyle/>
          <a:p>
            <a:r>
              <a:rPr lang="en-US" dirty="0" smtClean="0"/>
              <a:t>1980’s</a:t>
            </a:r>
            <a:endParaRPr lang="en-US" dirty="0"/>
          </a:p>
        </p:txBody>
      </p:sp>
      <p:sp>
        <p:nvSpPr>
          <p:cNvPr id="3" name="Content Placeholder 2"/>
          <p:cNvSpPr>
            <a:spLocks noGrp="1"/>
          </p:cNvSpPr>
          <p:nvPr>
            <p:ph idx="1"/>
          </p:nvPr>
        </p:nvSpPr>
        <p:spPr>
          <a:xfrm>
            <a:off x="760869" y="1516339"/>
            <a:ext cx="2359647" cy="941798"/>
          </a:xfrm>
        </p:spPr>
        <p:txBody>
          <a:bodyPr>
            <a:normAutofit/>
          </a:bodyPr>
          <a:lstStyle/>
          <a:p>
            <a:pPr marL="0" indent="0">
              <a:buNone/>
            </a:pPr>
            <a:r>
              <a:rPr lang="en-US" sz="3600" dirty="0" smtClean="0"/>
              <a:t>AI winter…</a:t>
            </a:r>
            <a:endParaRPr lang="en-US" sz="3600" dirty="0"/>
          </a:p>
        </p:txBody>
      </p:sp>
      <p:pic>
        <p:nvPicPr>
          <p:cNvPr id="5" name="Picture 4"/>
          <p:cNvPicPr>
            <a:picLocks noChangeAspect="1"/>
          </p:cNvPicPr>
          <p:nvPr/>
        </p:nvPicPr>
        <p:blipFill>
          <a:blip r:embed="rId3"/>
          <a:stretch>
            <a:fillRect/>
          </a:stretch>
        </p:blipFill>
        <p:spPr>
          <a:xfrm>
            <a:off x="4833198" y="2767423"/>
            <a:ext cx="3311041" cy="2435876"/>
          </a:xfrm>
          <a:prstGeom prst="rect">
            <a:avLst/>
          </a:prstGeom>
        </p:spPr>
      </p:pic>
      <p:grpSp>
        <p:nvGrpSpPr>
          <p:cNvPr id="8" name="Group 7"/>
          <p:cNvGrpSpPr/>
          <p:nvPr/>
        </p:nvGrpSpPr>
        <p:grpSpPr>
          <a:xfrm>
            <a:off x="1240739" y="2767423"/>
            <a:ext cx="5758905" cy="2908154"/>
            <a:chOff x="1240739" y="2767423"/>
            <a:chExt cx="5758905" cy="2908154"/>
          </a:xfrm>
        </p:grpSpPr>
        <p:pic>
          <p:nvPicPr>
            <p:cNvPr id="4" name="Picture 3"/>
            <p:cNvPicPr>
              <a:picLocks noChangeAspect="1"/>
            </p:cNvPicPr>
            <p:nvPr/>
          </p:nvPicPr>
          <p:blipFill>
            <a:blip r:embed="rId4"/>
            <a:stretch>
              <a:fillRect/>
            </a:stretch>
          </p:blipFill>
          <p:spPr>
            <a:xfrm>
              <a:off x="1313406" y="2767423"/>
              <a:ext cx="3125370" cy="2435876"/>
            </a:xfrm>
            <a:prstGeom prst="rect">
              <a:avLst/>
            </a:prstGeom>
          </p:spPr>
        </p:pic>
        <p:sp>
          <p:nvSpPr>
            <p:cNvPr id="7" name="TextBox 6"/>
            <p:cNvSpPr txBox="1"/>
            <p:nvPr/>
          </p:nvSpPr>
          <p:spPr>
            <a:xfrm>
              <a:off x="1240739" y="5306245"/>
              <a:ext cx="5758905" cy="369332"/>
            </a:xfrm>
            <a:prstGeom prst="rect">
              <a:avLst/>
            </a:prstGeom>
            <a:noFill/>
          </p:spPr>
          <p:txBody>
            <a:bodyPr wrap="square" rtlCol="0">
              <a:spAutoFit/>
            </a:bodyPr>
            <a:lstStyle/>
            <a:p>
              <a:r>
                <a:rPr lang="en-US" b="1" dirty="0" smtClean="0"/>
                <a:t>A Computational Approach to Edge Detection</a:t>
              </a:r>
              <a:r>
                <a:rPr lang="en-US" dirty="0" smtClean="0"/>
                <a:t>, Canny 1986</a:t>
              </a:r>
              <a:endParaRPr lang="en-US" dirty="0"/>
            </a:p>
          </p:txBody>
        </p:sp>
      </p:grpSp>
      <p:sp>
        <p:nvSpPr>
          <p:cNvPr id="9" name="Content Placeholder 2"/>
          <p:cNvSpPr txBox="1">
            <a:spLocks/>
          </p:cNvSpPr>
          <p:nvPr/>
        </p:nvSpPr>
        <p:spPr>
          <a:xfrm>
            <a:off x="3252735" y="1516339"/>
            <a:ext cx="3160925" cy="9417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smtClean="0"/>
              <a:t>…back to basics</a:t>
            </a:r>
            <a:endParaRPr lang="en-US" sz="3600" dirty="0"/>
          </a:p>
        </p:txBody>
      </p:sp>
    </p:spTree>
    <p:extLst>
      <p:ext uri="{BB962C8B-B14F-4D97-AF65-F5344CB8AC3E}">
        <p14:creationId xmlns:p14="http://schemas.microsoft.com/office/powerpoint/2010/main" val="286586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07909" y="215300"/>
            <a:ext cx="5211402" cy="6410269"/>
          </a:xfrm>
          <a:prstGeom prst="rect">
            <a:avLst/>
          </a:prstGeom>
        </p:spPr>
      </p:pic>
    </p:spTree>
    <p:extLst>
      <p:ext uri="{BB962C8B-B14F-4D97-AF65-F5344CB8AC3E}">
        <p14:creationId xmlns:p14="http://schemas.microsoft.com/office/powerpoint/2010/main" val="7456613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2804" y="85759"/>
            <a:ext cx="8416300" cy="6560137"/>
          </a:xfrm>
          <a:prstGeom prst="rect">
            <a:avLst/>
          </a:prstGeom>
        </p:spPr>
      </p:pic>
    </p:spTree>
    <p:extLst>
      <p:ext uri="{BB962C8B-B14F-4D97-AF65-F5344CB8AC3E}">
        <p14:creationId xmlns:p14="http://schemas.microsoft.com/office/powerpoint/2010/main" val="196031513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5097" y="210046"/>
            <a:ext cx="8719794" cy="6486998"/>
          </a:xfrm>
          <a:prstGeom prst="rect">
            <a:avLst/>
          </a:prstGeom>
        </p:spPr>
      </p:pic>
    </p:spTree>
    <p:extLst>
      <p:ext uri="{BB962C8B-B14F-4D97-AF65-F5344CB8AC3E}">
        <p14:creationId xmlns:p14="http://schemas.microsoft.com/office/powerpoint/2010/main" val="342816586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32495" y="259815"/>
            <a:ext cx="5517626" cy="6315773"/>
          </a:xfrm>
          <a:prstGeom prst="rect">
            <a:avLst/>
          </a:prstGeom>
        </p:spPr>
      </p:pic>
    </p:spTree>
    <p:extLst>
      <p:ext uri="{BB962C8B-B14F-4D97-AF65-F5344CB8AC3E}">
        <p14:creationId xmlns:p14="http://schemas.microsoft.com/office/powerpoint/2010/main" val="10492262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1251" y="579354"/>
            <a:ext cx="8654593" cy="5717749"/>
          </a:xfrm>
          <a:prstGeom prst="rect">
            <a:avLst/>
          </a:prstGeom>
        </p:spPr>
      </p:pic>
    </p:spTree>
    <p:extLst>
      <p:ext uri="{BB962C8B-B14F-4D97-AF65-F5344CB8AC3E}">
        <p14:creationId xmlns:p14="http://schemas.microsoft.com/office/powerpoint/2010/main" val="206339027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6013" b="49889"/>
          <a:stretch/>
        </p:blipFill>
        <p:spPr>
          <a:xfrm>
            <a:off x="298712" y="1804865"/>
            <a:ext cx="8583840" cy="3525124"/>
          </a:xfrm>
          <a:prstGeom prst="rect">
            <a:avLst/>
          </a:prstGeom>
        </p:spPr>
      </p:pic>
      <p:sp>
        <p:nvSpPr>
          <p:cNvPr id="2" name="Title 1"/>
          <p:cNvSpPr>
            <a:spLocks noGrp="1"/>
          </p:cNvSpPr>
          <p:nvPr>
            <p:ph type="title"/>
          </p:nvPr>
        </p:nvSpPr>
        <p:spPr>
          <a:xfrm>
            <a:off x="298712" y="101176"/>
            <a:ext cx="7886700" cy="1325563"/>
          </a:xfrm>
        </p:spPr>
        <p:txBody>
          <a:bodyPr/>
          <a:lstStyle/>
          <a:p>
            <a:r>
              <a:rPr lang="en-US" dirty="0" err="1" smtClean="0"/>
              <a:t>ImageNet</a:t>
            </a:r>
            <a:r>
              <a:rPr lang="en-US" dirty="0" smtClean="0"/>
              <a:t> </a:t>
            </a:r>
            <a:r>
              <a:rPr lang="en-US" sz="2800" dirty="0" smtClean="0"/>
              <a:t>(200 categories)</a:t>
            </a:r>
            <a:endParaRPr lang="en-US" sz="2800" dirty="0"/>
          </a:p>
        </p:txBody>
      </p:sp>
    </p:spTree>
    <p:extLst>
      <p:ext uri="{BB962C8B-B14F-4D97-AF65-F5344CB8AC3E}">
        <p14:creationId xmlns:p14="http://schemas.microsoft.com/office/powerpoint/2010/main" val="782247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48033"/>
            <a:ext cx="9167165" cy="5323640"/>
          </a:xfrm>
          <a:prstGeom prst="rect">
            <a:avLst/>
          </a:prstGeom>
        </p:spPr>
      </p:pic>
      <p:sp>
        <p:nvSpPr>
          <p:cNvPr id="4" name="Title 1"/>
          <p:cNvSpPr>
            <a:spLocks noGrp="1"/>
          </p:cNvSpPr>
          <p:nvPr>
            <p:ph type="title"/>
          </p:nvPr>
        </p:nvSpPr>
        <p:spPr>
          <a:xfrm>
            <a:off x="298712" y="101176"/>
            <a:ext cx="7886700" cy="1325563"/>
          </a:xfrm>
        </p:spPr>
        <p:txBody>
          <a:bodyPr/>
          <a:lstStyle/>
          <a:p>
            <a:r>
              <a:rPr lang="en-US" dirty="0" err="1" smtClean="0"/>
              <a:t>ImageNet</a:t>
            </a:r>
            <a:r>
              <a:rPr lang="en-US" dirty="0" smtClean="0"/>
              <a:t> </a:t>
            </a:r>
            <a:r>
              <a:rPr lang="en-US" sz="2800" dirty="0" smtClean="0"/>
              <a:t>(200 categories)</a:t>
            </a:r>
            <a:endParaRPr lang="en-US" sz="2800" dirty="0"/>
          </a:p>
        </p:txBody>
      </p:sp>
      <p:sp>
        <p:nvSpPr>
          <p:cNvPr id="5" name="Rectangle 4"/>
          <p:cNvSpPr/>
          <p:nvPr/>
        </p:nvSpPr>
        <p:spPr>
          <a:xfrm>
            <a:off x="8044575" y="4009853"/>
            <a:ext cx="1250254" cy="2661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6917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716" t="50574" r="6879"/>
          <a:stretch/>
        </p:blipFill>
        <p:spPr>
          <a:xfrm>
            <a:off x="156411" y="1588168"/>
            <a:ext cx="8855614" cy="3777916"/>
          </a:xfrm>
          <a:prstGeom prst="rect">
            <a:avLst/>
          </a:prstGeom>
        </p:spPr>
      </p:pic>
    </p:spTree>
    <p:extLst>
      <p:ext uri="{BB962C8B-B14F-4D97-AF65-F5344CB8AC3E}">
        <p14:creationId xmlns:p14="http://schemas.microsoft.com/office/powerpoint/2010/main" val="58578598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662" y="1571757"/>
            <a:ext cx="7886700" cy="1325563"/>
          </a:xfrm>
        </p:spPr>
        <p:txBody>
          <a:bodyPr/>
          <a:lstStyle/>
          <a:p>
            <a:r>
              <a:rPr lang="en-US" dirty="0" smtClean="0"/>
              <a:t>Why it fails…</a:t>
            </a:r>
            <a:endParaRPr lang="en-US" dirty="0"/>
          </a:p>
        </p:txBody>
      </p:sp>
    </p:spTree>
    <p:extLst>
      <p:ext uri="{BB962C8B-B14F-4D97-AF65-F5344CB8AC3E}">
        <p14:creationId xmlns:p14="http://schemas.microsoft.com/office/powerpoint/2010/main" val="392889565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859" y="261431"/>
            <a:ext cx="7886700" cy="1325563"/>
          </a:xfrm>
        </p:spPr>
        <p:txBody>
          <a:bodyPr/>
          <a:lstStyle/>
          <a:p>
            <a:r>
              <a:rPr lang="en-US" dirty="0" smtClean="0"/>
              <a:t>PASCAL VOC</a:t>
            </a:r>
            <a:endParaRPr lang="en-US" dirty="0"/>
          </a:p>
        </p:txBody>
      </p:sp>
      <p:pic>
        <p:nvPicPr>
          <p:cNvPr id="3" name="Picture 2"/>
          <p:cNvPicPr>
            <a:picLocks noChangeAspect="1"/>
          </p:cNvPicPr>
          <p:nvPr/>
        </p:nvPicPr>
        <p:blipFill>
          <a:blip r:embed="rId2"/>
          <a:stretch>
            <a:fillRect/>
          </a:stretch>
        </p:blipFill>
        <p:spPr>
          <a:xfrm>
            <a:off x="0" y="2076987"/>
            <a:ext cx="9144000" cy="3006785"/>
          </a:xfrm>
          <a:prstGeom prst="rect">
            <a:avLst/>
          </a:prstGeom>
        </p:spPr>
      </p:pic>
    </p:spTree>
    <p:extLst>
      <p:ext uri="{BB962C8B-B14F-4D97-AF65-F5344CB8AC3E}">
        <p14:creationId xmlns:p14="http://schemas.microsoft.com/office/powerpoint/2010/main" val="42169994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41229" y="480766"/>
            <a:ext cx="5584026" cy="4938163"/>
          </a:xfrm>
          <a:prstGeom prst="rect">
            <a:avLst/>
          </a:prstGeom>
        </p:spPr>
      </p:pic>
      <p:sp>
        <p:nvSpPr>
          <p:cNvPr id="6" name="Rectangle 5"/>
          <p:cNvSpPr/>
          <p:nvPr/>
        </p:nvSpPr>
        <p:spPr>
          <a:xfrm>
            <a:off x="2051852" y="5796840"/>
            <a:ext cx="5222449" cy="646331"/>
          </a:xfrm>
          <a:prstGeom prst="rect">
            <a:avLst/>
          </a:prstGeom>
        </p:spPr>
        <p:txBody>
          <a:bodyPr wrap="square">
            <a:spAutoFit/>
          </a:bodyPr>
          <a:lstStyle/>
          <a:p>
            <a:r>
              <a:rPr lang="en-US" b="1" dirty="0" smtClean="0"/>
              <a:t>Perceptual </a:t>
            </a:r>
            <a:r>
              <a:rPr lang="en-US" b="1" dirty="0"/>
              <a:t>Organization and Visual </a:t>
            </a:r>
            <a:r>
              <a:rPr lang="en-US" b="1" dirty="0" smtClean="0"/>
              <a:t>Recognition</a:t>
            </a:r>
            <a:r>
              <a:rPr lang="en-US" dirty="0" smtClean="0"/>
              <a:t>, David Lowe, 1984</a:t>
            </a:r>
            <a:endParaRPr lang="en-US" dirty="0"/>
          </a:p>
        </p:txBody>
      </p:sp>
      <p:sp>
        <p:nvSpPr>
          <p:cNvPr id="7" name="Title 1"/>
          <p:cNvSpPr>
            <a:spLocks noGrp="1"/>
          </p:cNvSpPr>
          <p:nvPr>
            <p:ph type="title"/>
          </p:nvPr>
        </p:nvSpPr>
        <p:spPr>
          <a:xfrm>
            <a:off x="543809" y="0"/>
            <a:ext cx="7886700" cy="1325563"/>
          </a:xfrm>
        </p:spPr>
        <p:txBody>
          <a:bodyPr/>
          <a:lstStyle/>
          <a:p>
            <a:r>
              <a:rPr lang="en-US" dirty="0" smtClean="0"/>
              <a:t>1984</a:t>
            </a:r>
            <a:endParaRPr lang="en-US" dirty="0"/>
          </a:p>
        </p:txBody>
      </p:sp>
    </p:spTree>
    <p:extLst>
      <p:ext uri="{BB962C8B-B14F-4D97-AF65-F5344CB8AC3E}">
        <p14:creationId xmlns:p14="http://schemas.microsoft.com/office/powerpoint/2010/main" val="221301052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0256" y="509047"/>
            <a:ext cx="8764379" cy="5716521"/>
          </a:xfrm>
          <a:prstGeom prst="rect">
            <a:avLst/>
          </a:prstGeom>
        </p:spPr>
      </p:pic>
    </p:spTree>
    <p:extLst>
      <p:ext uri="{BB962C8B-B14F-4D97-AF65-F5344CB8AC3E}">
        <p14:creationId xmlns:p14="http://schemas.microsoft.com/office/powerpoint/2010/main" val="327085610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pic>
        <p:nvPicPr>
          <p:cNvPr id="4" name="Picture 3"/>
          <p:cNvPicPr>
            <a:picLocks noChangeAspect="1"/>
          </p:cNvPicPr>
          <p:nvPr/>
        </p:nvPicPr>
        <p:blipFill>
          <a:blip r:embed="rId3"/>
          <a:stretch>
            <a:fillRect/>
          </a:stretch>
        </p:blipFill>
        <p:spPr>
          <a:xfrm>
            <a:off x="1" y="1"/>
            <a:ext cx="9146912" cy="6858000"/>
          </a:xfrm>
          <a:prstGeom prst="rect">
            <a:avLst/>
          </a:prstGeom>
        </p:spPr>
      </p:pic>
      <p:sp>
        <p:nvSpPr>
          <p:cNvPr id="2" name="TextBox 1"/>
          <p:cNvSpPr txBox="1"/>
          <p:nvPr/>
        </p:nvSpPr>
        <p:spPr>
          <a:xfrm>
            <a:off x="6708038" y="6415431"/>
            <a:ext cx="2435962" cy="369332"/>
          </a:xfrm>
          <a:prstGeom prst="rect">
            <a:avLst/>
          </a:prstGeom>
          <a:noFill/>
        </p:spPr>
        <p:txBody>
          <a:bodyPr wrap="square" rtlCol="0">
            <a:spAutoFit/>
          </a:bodyPr>
          <a:lstStyle/>
          <a:p>
            <a:r>
              <a:rPr lang="en-US" dirty="0" smtClean="0"/>
              <a:t>Antonio </a:t>
            </a:r>
            <a:r>
              <a:rPr lang="en-US" dirty="0" err="1" smtClean="0"/>
              <a:t>Torralba</a:t>
            </a:r>
            <a:r>
              <a:rPr lang="en-US" dirty="0" smtClean="0"/>
              <a:t>, MIT</a:t>
            </a:r>
            <a:endParaRPr lang="en-US" dirty="0"/>
          </a:p>
        </p:txBody>
      </p:sp>
    </p:spTree>
    <p:extLst>
      <p:ext uri="{BB962C8B-B14F-4D97-AF65-F5344CB8AC3E}">
        <p14:creationId xmlns:p14="http://schemas.microsoft.com/office/powerpoint/2010/main" val="74870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3997" t="6163" r="4250" b="27721"/>
          <a:stretch/>
        </p:blipFill>
        <p:spPr>
          <a:xfrm>
            <a:off x="1150070" y="178855"/>
            <a:ext cx="6777873" cy="6245511"/>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80000" b="9828"/>
          <a:stretch/>
        </p:blipFill>
        <p:spPr>
          <a:xfrm>
            <a:off x="5554745" y="6249970"/>
            <a:ext cx="3429010" cy="348793"/>
          </a:xfrm>
          <a:prstGeom prst="rect">
            <a:avLst/>
          </a:prstGeom>
        </p:spPr>
      </p:pic>
    </p:spTree>
    <p:extLst>
      <p:ext uri="{BB962C8B-B14F-4D97-AF65-F5344CB8AC3E}">
        <p14:creationId xmlns:p14="http://schemas.microsoft.com/office/powerpoint/2010/main" val="232452677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34795"/>
          <a:stretch/>
        </p:blipFill>
        <p:spPr>
          <a:xfrm>
            <a:off x="712298" y="1155319"/>
            <a:ext cx="7743543" cy="4712793"/>
          </a:xfrm>
          <a:prstGeom prst="rect">
            <a:avLst/>
          </a:prstGeom>
        </p:spPr>
      </p:pic>
      <p:sp>
        <p:nvSpPr>
          <p:cNvPr id="4" name="Title 1"/>
          <p:cNvSpPr>
            <a:spLocks noGrp="1"/>
          </p:cNvSpPr>
          <p:nvPr>
            <p:ph type="title"/>
          </p:nvPr>
        </p:nvSpPr>
        <p:spPr>
          <a:xfrm>
            <a:off x="308139" y="0"/>
            <a:ext cx="7886700" cy="1325563"/>
          </a:xfrm>
        </p:spPr>
        <p:txBody>
          <a:bodyPr/>
          <a:lstStyle/>
          <a:p>
            <a:r>
              <a:rPr lang="en-US" dirty="0" smtClean="0"/>
              <a:t>Why it fails…</a:t>
            </a:r>
            <a:endParaRPr lang="en-US" dirty="0"/>
          </a:p>
        </p:txBody>
      </p:sp>
      <p:sp>
        <p:nvSpPr>
          <p:cNvPr id="5" name="Rectangle 4"/>
          <p:cNvSpPr/>
          <p:nvPr/>
        </p:nvSpPr>
        <p:spPr>
          <a:xfrm>
            <a:off x="825420" y="6000088"/>
            <a:ext cx="8147704" cy="646331"/>
          </a:xfrm>
          <a:prstGeom prst="rect">
            <a:avLst/>
          </a:prstGeom>
        </p:spPr>
        <p:txBody>
          <a:bodyPr wrap="square">
            <a:spAutoFit/>
          </a:bodyPr>
          <a:lstStyle/>
          <a:p>
            <a:r>
              <a:rPr lang="en-US" b="1" dirty="0"/>
              <a:t>Learning and Transferring Mid-Level Image Representations using Convolutional Neural </a:t>
            </a:r>
            <a:r>
              <a:rPr lang="en-US" b="1" dirty="0" smtClean="0"/>
              <a:t>Networks, </a:t>
            </a:r>
            <a:r>
              <a:rPr lang="en-US" dirty="0" err="1" smtClean="0"/>
              <a:t>Oquab</a:t>
            </a:r>
            <a:r>
              <a:rPr lang="en-US" dirty="0"/>
              <a:t>, </a:t>
            </a:r>
            <a:r>
              <a:rPr lang="en-US" dirty="0" smtClean="0"/>
              <a:t>Bottou</a:t>
            </a:r>
            <a:r>
              <a:rPr lang="en-US" dirty="0"/>
              <a:t>, </a:t>
            </a:r>
            <a:r>
              <a:rPr lang="en-US" dirty="0" smtClean="0"/>
              <a:t>Laptev, Sivic, </a:t>
            </a:r>
            <a:r>
              <a:rPr lang="en-US" i="1" dirty="0" smtClean="0"/>
              <a:t>CVPR </a:t>
            </a:r>
            <a:r>
              <a:rPr lang="en-US" dirty="0" smtClean="0"/>
              <a:t>2014</a:t>
            </a:r>
            <a:endParaRPr lang="en-US" dirty="0"/>
          </a:p>
        </p:txBody>
      </p:sp>
    </p:spTree>
    <p:extLst>
      <p:ext uri="{BB962C8B-B14F-4D97-AF65-F5344CB8AC3E}">
        <p14:creationId xmlns:p14="http://schemas.microsoft.com/office/powerpoint/2010/main" val="23768050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139" y="0"/>
            <a:ext cx="7886700" cy="1325563"/>
          </a:xfrm>
        </p:spPr>
        <p:txBody>
          <a:bodyPr/>
          <a:lstStyle/>
          <a:p>
            <a:r>
              <a:rPr lang="en-US" dirty="0" smtClean="0"/>
              <a:t>Why it fails…</a:t>
            </a:r>
            <a:endParaRPr lang="en-US" dirty="0"/>
          </a:p>
        </p:txBody>
      </p:sp>
      <p:pic>
        <p:nvPicPr>
          <p:cNvPr id="4" name="Picture 3"/>
          <p:cNvPicPr>
            <a:picLocks noChangeAspect="1"/>
          </p:cNvPicPr>
          <p:nvPr/>
        </p:nvPicPr>
        <p:blipFill>
          <a:blip r:embed="rId2"/>
          <a:stretch>
            <a:fillRect/>
          </a:stretch>
        </p:blipFill>
        <p:spPr>
          <a:xfrm>
            <a:off x="2582945" y="1325563"/>
            <a:ext cx="4007273" cy="4048060"/>
          </a:xfrm>
          <a:prstGeom prst="rect">
            <a:avLst/>
          </a:prstGeom>
        </p:spPr>
      </p:pic>
      <p:sp>
        <p:nvSpPr>
          <p:cNvPr id="6" name="Rectangle 5"/>
          <p:cNvSpPr/>
          <p:nvPr/>
        </p:nvSpPr>
        <p:spPr>
          <a:xfrm>
            <a:off x="836039" y="5689097"/>
            <a:ext cx="8081717" cy="923330"/>
          </a:xfrm>
          <a:prstGeom prst="rect">
            <a:avLst/>
          </a:prstGeom>
        </p:spPr>
        <p:txBody>
          <a:bodyPr wrap="square">
            <a:spAutoFit/>
          </a:bodyPr>
          <a:lstStyle/>
          <a:p>
            <a:r>
              <a:rPr lang="en-US" dirty="0"/>
              <a:t> </a:t>
            </a:r>
          </a:p>
          <a:p>
            <a:r>
              <a:rPr lang="en-US" b="1" dirty="0"/>
              <a:t>Intriguing properties of neural </a:t>
            </a:r>
            <a:r>
              <a:rPr lang="en-US" b="1" dirty="0" smtClean="0"/>
              <a:t>networks</a:t>
            </a:r>
            <a:r>
              <a:rPr lang="en-US" dirty="0" smtClean="0"/>
              <a:t>, </a:t>
            </a:r>
          </a:p>
          <a:p>
            <a:r>
              <a:rPr lang="en-US" dirty="0" err="1" smtClean="0"/>
              <a:t>Szegedy</a:t>
            </a:r>
            <a:r>
              <a:rPr lang="en-US" dirty="0"/>
              <a:t>, </a:t>
            </a:r>
            <a:r>
              <a:rPr lang="en-US" dirty="0" err="1" smtClean="0"/>
              <a:t>Zaremba</a:t>
            </a:r>
            <a:r>
              <a:rPr lang="en-US" dirty="0"/>
              <a:t>, </a:t>
            </a:r>
            <a:r>
              <a:rPr lang="en-US" dirty="0" err="1" smtClean="0"/>
              <a:t>Sutskever</a:t>
            </a:r>
            <a:r>
              <a:rPr lang="en-US" dirty="0"/>
              <a:t>, </a:t>
            </a:r>
            <a:r>
              <a:rPr lang="en-US" dirty="0" err="1" smtClean="0"/>
              <a:t>Bruna</a:t>
            </a:r>
            <a:r>
              <a:rPr lang="en-US" dirty="0"/>
              <a:t>, </a:t>
            </a:r>
            <a:r>
              <a:rPr lang="en-US" dirty="0" err="1" smtClean="0"/>
              <a:t>Erhan</a:t>
            </a:r>
            <a:r>
              <a:rPr lang="en-US" dirty="0"/>
              <a:t>, </a:t>
            </a:r>
            <a:r>
              <a:rPr lang="en-US" dirty="0" err="1" smtClean="0"/>
              <a:t>Goodfellow</a:t>
            </a:r>
            <a:r>
              <a:rPr lang="en-US" dirty="0"/>
              <a:t>, </a:t>
            </a:r>
            <a:r>
              <a:rPr lang="en-US" dirty="0" smtClean="0"/>
              <a:t>Fergus, </a:t>
            </a:r>
            <a:r>
              <a:rPr lang="en-US" i="1" dirty="0" smtClean="0"/>
              <a:t>ICLR</a:t>
            </a:r>
            <a:r>
              <a:rPr lang="en-US" dirty="0" smtClean="0"/>
              <a:t> 2014. </a:t>
            </a:r>
            <a:endParaRPr lang="en-US" dirty="0"/>
          </a:p>
        </p:txBody>
      </p:sp>
      <p:sp>
        <p:nvSpPr>
          <p:cNvPr id="7" name="TextBox 6"/>
          <p:cNvSpPr txBox="1"/>
          <p:nvPr/>
        </p:nvSpPr>
        <p:spPr>
          <a:xfrm>
            <a:off x="597130" y="3018736"/>
            <a:ext cx="1743959" cy="646331"/>
          </a:xfrm>
          <a:prstGeom prst="rect">
            <a:avLst/>
          </a:prstGeom>
          <a:noFill/>
        </p:spPr>
        <p:txBody>
          <a:bodyPr wrap="square" rtlCol="0">
            <a:spAutoFit/>
          </a:bodyPr>
          <a:lstStyle/>
          <a:p>
            <a:r>
              <a:rPr lang="en-US" dirty="0" smtClean="0"/>
              <a:t>Correctly classified</a:t>
            </a:r>
            <a:endParaRPr lang="en-US" dirty="0"/>
          </a:p>
        </p:txBody>
      </p:sp>
      <p:sp>
        <p:nvSpPr>
          <p:cNvPr id="8" name="TextBox 7"/>
          <p:cNvSpPr txBox="1"/>
          <p:nvPr/>
        </p:nvSpPr>
        <p:spPr>
          <a:xfrm>
            <a:off x="7400041" y="3026427"/>
            <a:ext cx="1743959" cy="646331"/>
          </a:xfrm>
          <a:prstGeom prst="rect">
            <a:avLst/>
          </a:prstGeom>
          <a:noFill/>
        </p:spPr>
        <p:txBody>
          <a:bodyPr wrap="square" rtlCol="0">
            <a:spAutoFit/>
          </a:bodyPr>
          <a:lstStyle/>
          <a:p>
            <a:r>
              <a:rPr lang="en-US" dirty="0" smtClean="0"/>
              <a:t>Incorrectly classified</a:t>
            </a:r>
            <a:endParaRPr lang="en-US" dirty="0"/>
          </a:p>
        </p:txBody>
      </p:sp>
    </p:spTree>
    <p:extLst>
      <p:ext uri="{BB962C8B-B14F-4D97-AF65-F5344CB8AC3E}">
        <p14:creationId xmlns:p14="http://schemas.microsoft.com/office/powerpoint/2010/main" val="51833865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980" y="0"/>
            <a:ext cx="7886700" cy="1325563"/>
          </a:xfrm>
        </p:spPr>
        <p:txBody>
          <a:bodyPr/>
          <a:lstStyle/>
          <a:p>
            <a:r>
              <a:rPr lang="en-US" dirty="0" smtClean="0"/>
              <a:t>Why it fails…</a:t>
            </a:r>
            <a:endParaRPr lang="en-US" dirty="0"/>
          </a:p>
        </p:txBody>
      </p:sp>
      <p:sp>
        <p:nvSpPr>
          <p:cNvPr id="5" name="Rectangle 4"/>
          <p:cNvSpPr/>
          <p:nvPr/>
        </p:nvSpPr>
        <p:spPr>
          <a:xfrm>
            <a:off x="920879" y="5637057"/>
            <a:ext cx="4103607" cy="830997"/>
          </a:xfrm>
          <a:prstGeom prst="rect">
            <a:avLst/>
          </a:prstGeom>
        </p:spPr>
        <p:txBody>
          <a:bodyPr wrap="square">
            <a:spAutoFit/>
          </a:bodyPr>
          <a:lstStyle/>
          <a:p>
            <a:r>
              <a:rPr lang="en-US" sz="1600" b="1" dirty="0"/>
              <a:t>PANDA: Pose Aligned Networks for Deep Attribute </a:t>
            </a:r>
            <a:r>
              <a:rPr lang="en-US" sz="1600" b="1" dirty="0" smtClean="0"/>
              <a:t>Modeling</a:t>
            </a:r>
            <a:r>
              <a:rPr lang="en-US" sz="1600" dirty="0" smtClean="0"/>
              <a:t>, Zhang</a:t>
            </a:r>
            <a:r>
              <a:rPr lang="en-US" sz="1600" dirty="0"/>
              <a:t>, </a:t>
            </a:r>
            <a:r>
              <a:rPr lang="en-US" sz="1600" dirty="0" err="1" smtClean="0"/>
              <a:t>Paluri</a:t>
            </a:r>
            <a:r>
              <a:rPr lang="en-US" sz="1600" dirty="0"/>
              <a:t>, </a:t>
            </a:r>
            <a:r>
              <a:rPr lang="en-US" sz="1600" dirty="0" err="1" smtClean="0"/>
              <a:t>Ranzato</a:t>
            </a:r>
            <a:r>
              <a:rPr lang="en-US" sz="1600" dirty="0"/>
              <a:t>, </a:t>
            </a:r>
            <a:r>
              <a:rPr lang="en-US" sz="1600" dirty="0" smtClean="0"/>
              <a:t>Darrell</a:t>
            </a:r>
            <a:r>
              <a:rPr lang="en-US" sz="1600" dirty="0"/>
              <a:t>, </a:t>
            </a:r>
            <a:r>
              <a:rPr lang="en-US" sz="1600" dirty="0" smtClean="0"/>
              <a:t>Bourdev, </a:t>
            </a:r>
            <a:r>
              <a:rPr lang="en-US" sz="1600" i="1" dirty="0" smtClean="0"/>
              <a:t>CVPR</a:t>
            </a:r>
            <a:r>
              <a:rPr lang="en-US" sz="1600" dirty="0" smtClean="0"/>
              <a:t> 2014.</a:t>
            </a:r>
            <a:endParaRPr lang="en-US" sz="1600" dirty="0"/>
          </a:p>
        </p:txBody>
      </p:sp>
      <p:pic>
        <p:nvPicPr>
          <p:cNvPr id="6" name="Picture 5"/>
          <p:cNvPicPr>
            <a:picLocks noChangeAspect="1"/>
          </p:cNvPicPr>
          <p:nvPr/>
        </p:nvPicPr>
        <p:blipFill>
          <a:blip r:embed="rId2"/>
          <a:stretch>
            <a:fillRect/>
          </a:stretch>
        </p:blipFill>
        <p:spPr>
          <a:xfrm>
            <a:off x="920879" y="1457210"/>
            <a:ext cx="3487328" cy="4179847"/>
          </a:xfrm>
          <a:prstGeom prst="rect">
            <a:avLst/>
          </a:prstGeom>
        </p:spPr>
      </p:pic>
      <p:pic>
        <p:nvPicPr>
          <p:cNvPr id="7" name="Picture 6"/>
          <p:cNvPicPr>
            <a:picLocks noChangeAspect="1"/>
          </p:cNvPicPr>
          <p:nvPr/>
        </p:nvPicPr>
        <p:blipFill rotWithShape="1">
          <a:blip r:embed="rId3"/>
          <a:srcRect r="20516"/>
          <a:stretch/>
        </p:blipFill>
        <p:spPr>
          <a:xfrm>
            <a:off x="5020950" y="1972154"/>
            <a:ext cx="3921551" cy="3123964"/>
          </a:xfrm>
          <a:prstGeom prst="rect">
            <a:avLst/>
          </a:prstGeom>
        </p:spPr>
      </p:pic>
      <p:sp>
        <p:nvSpPr>
          <p:cNvPr id="9" name="Rectangle 8"/>
          <p:cNvSpPr/>
          <p:nvPr/>
        </p:nvSpPr>
        <p:spPr>
          <a:xfrm>
            <a:off x="4949660" y="5637056"/>
            <a:ext cx="4064130" cy="830997"/>
          </a:xfrm>
          <a:prstGeom prst="rect">
            <a:avLst/>
          </a:prstGeom>
        </p:spPr>
        <p:txBody>
          <a:bodyPr wrap="square">
            <a:spAutoFit/>
          </a:bodyPr>
          <a:lstStyle/>
          <a:p>
            <a:r>
              <a:rPr lang="en-US" sz="1600" b="1" dirty="0" err="1" smtClean="0"/>
              <a:t>DeepFace</a:t>
            </a:r>
            <a:r>
              <a:rPr lang="en-US" sz="1600" b="1" dirty="0"/>
              <a:t>: closing the gap to human-Level performance in face </a:t>
            </a:r>
            <a:r>
              <a:rPr lang="en-US" sz="1600" b="1" dirty="0" smtClean="0"/>
              <a:t>verification</a:t>
            </a:r>
            <a:r>
              <a:rPr lang="en-US" sz="1600" dirty="0" smtClean="0"/>
              <a:t>, </a:t>
            </a:r>
            <a:r>
              <a:rPr lang="en-US" sz="1600" dirty="0" err="1"/>
              <a:t>Taigman</a:t>
            </a:r>
            <a:r>
              <a:rPr lang="en-US" sz="1600" dirty="0"/>
              <a:t>, Yang, </a:t>
            </a:r>
            <a:r>
              <a:rPr lang="en-US" sz="1600" dirty="0" err="1"/>
              <a:t>Ranzato</a:t>
            </a:r>
            <a:r>
              <a:rPr lang="en-US" sz="1600" dirty="0"/>
              <a:t>, </a:t>
            </a:r>
            <a:r>
              <a:rPr lang="en-US" sz="1600" dirty="0" smtClean="0"/>
              <a:t>Wolf, </a:t>
            </a:r>
            <a:r>
              <a:rPr lang="en-US" sz="1600" i="1" dirty="0" smtClean="0"/>
              <a:t>CVPR</a:t>
            </a:r>
            <a:r>
              <a:rPr lang="en-US" sz="1600" dirty="0" smtClean="0"/>
              <a:t> 2014. </a:t>
            </a:r>
            <a:endParaRPr lang="en-US" sz="1600" dirty="0"/>
          </a:p>
        </p:txBody>
      </p:sp>
    </p:spTree>
    <p:extLst>
      <p:ext uri="{BB962C8B-B14F-4D97-AF65-F5344CB8AC3E}">
        <p14:creationId xmlns:p14="http://schemas.microsoft.com/office/powerpoint/2010/main" val="119589124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549" y="62976"/>
            <a:ext cx="7886700" cy="1325563"/>
          </a:xfrm>
        </p:spPr>
        <p:txBody>
          <a:bodyPr/>
          <a:lstStyle/>
          <a:p>
            <a:r>
              <a:rPr lang="en-US" dirty="0" smtClean="0">
                <a:latin typeface="Segoe UI Semilight" panose="020B0402040204020203" pitchFamily="34" charset="0"/>
                <a:cs typeface="Segoe UI Semilight" panose="020B0402040204020203" pitchFamily="34" charset="0"/>
              </a:rPr>
              <a:t>Finding object candidates</a:t>
            </a:r>
            <a:endParaRPr lang="en-US" dirty="0">
              <a:latin typeface="Segoe UI Semilight" panose="020B0402040204020203" pitchFamily="34" charset="0"/>
              <a:cs typeface="Segoe UI Semilight" panose="020B0402040204020203"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91" y="2385989"/>
            <a:ext cx="8014915" cy="2964867"/>
          </a:xfrm>
          <a:prstGeom prst="rect">
            <a:avLst/>
          </a:prstGeom>
        </p:spPr>
      </p:pic>
      <p:sp>
        <p:nvSpPr>
          <p:cNvPr id="4" name="TextBox 3"/>
          <p:cNvSpPr txBox="1"/>
          <p:nvPr/>
        </p:nvSpPr>
        <p:spPr>
          <a:xfrm>
            <a:off x="477078" y="1876508"/>
            <a:ext cx="4222143" cy="400110"/>
          </a:xfrm>
          <a:prstGeom prst="rect">
            <a:avLst/>
          </a:prstGeom>
          <a:noFill/>
        </p:spPr>
        <p:txBody>
          <a:bodyPr wrap="square" rtlCol="0">
            <a:spAutoFit/>
          </a:bodyPr>
          <a:lstStyle/>
          <a:p>
            <a:r>
              <a:rPr lang="en-US" sz="2000" dirty="0" smtClean="0"/>
              <a:t>Use low-level cues…</a:t>
            </a:r>
            <a:endParaRPr lang="en-US" sz="2000" dirty="0"/>
          </a:p>
        </p:txBody>
      </p:sp>
      <p:sp>
        <p:nvSpPr>
          <p:cNvPr id="5" name="TextBox 4"/>
          <p:cNvSpPr txBox="1"/>
          <p:nvPr/>
        </p:nvSpPr>
        <p:spPr>
          <a:xfrm>
            <a:off x="1263028" y="5701975"/>
            <a:ext cx="7044528" cy="646331"/>
          </a:xfrm>
          <a:prstGeom prst="rect">
            <a:avLst/>
          </a:prstGeom>
          <a:noFill/>
        </p:spPr>
        <p:txBody>
          <a:bodyPr wrap="square" rtlCol="0">
            <a:spAutoFit/>
          </a:bodyPr>
          <a:lstStyle/>
          <a:p>
            <a:r>
              <a:rPr lang="en-US" sz="2000" b="1" dirty="0"/>
              <a:t>Segmentation As Selective Search for Object </a:t>
            </a:r>
            <a:r>
              <a:rPr lang="en-US" sz="2000" b="1" dirty="0" smtClean="0"/>
              <a:t>Recognition</a:t>
            </a:r>
            <a:r>
              <a:rPr lang="en-US" sz="2000" dirty="0" smtClean="0"/>
              <a:t>,</a:t>
            </a:r>
          </a:p>
          <a:p>
            <a:r>
              <a:rPr lang="nl-NL" sz="1600" dirty="0" smtClean="0"/>
              <a:t>van </a:t>
            </a:r>
            <a:r>
              <a:rPr lang="nl-NL" sz="1600" dirty="0"/>
              <a:t>de Sande, </a:t>
            </a:r>
            <a:r>
              <a:rPr lang="nl-NL" sz="1600" dirty="0" smtClean="0"/>
              <a:t>Uijlings</a:t>
            </a:r>
            <a:r>
              <a:rPr lang="nl-NL" sz="1600" dirty="0"/>
              <a:t>, </a:t>
            </a:r>
            <a:r>
              <a:rPr lang="nl-NL" sz="1600" dirty="0" smtClean="0"/>
              <a:t>Gevers</a:t>
            </a:r>
            <a:r>
              <a:rPr lang="nl-NL" sz="1600" dirty="0"/>
              <a:t>, </a:t>
            </a:r>
            <a:r>
              <a:rPr lang="nl-NL" sz="1600" dirty="0" smtClean="0"/>
              <a:t>Smeulders, ICCV 2011</a:t>
            </a:r>
            <a:endParaRPr lang="en-US" sz="1600" dirty="0"/>
          </a:p>
        </p:txBody>
      </p:sp>
      <p:sp>
        <p:nvSpPr>
          <p:cNvPr id="7" name="Rectangle 6"/>
          <p:cNvSpPr/>
          <p:nvPr/>
        </p:nvSpPr>
        <p:spPr>
          <a:xfrm>
            <a:off x="-7952" y="-137631"/>
            <a:ext cx="9144000" cy="6858000"/>
          </a:xfrm>
          <a:prstGeom prst="rect">
            <a:avLst/>
          </a:prstGeom>
          <a:solidFill>
            <a:srgbClr val="FFFFF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20226118">
            <a:off x="1567659" y="2653092"/>
            <a:ext cx="6643376" cy="707886"/>
          </a:xfrm>
          <a:prstGeom prst="rect">
            <a:avLst/>
          </a:prstGeom>
          <a:noFill/>
        </p:spPr>
        <p:txBody>
          <a:bodyPr wrap="square" rtlCol="0">
            <a:spAutoFit/>
          </a:bodyPr>
          <a:lstStyle/>
          <a:p>
            <a:r>
              <a:rPr lang="en-US" sz="4000" dirty="0" smtClean="0">
                <a:solidFill>
                  <a:srgbClr val="C00000"/>
                </a:solidFill>
              </a:rPr>
              <a:t>Interest points all over again?</a:t>
            </a:r>
            <a:endParaRPr lang="en-US" sz="4000" dirty="0">
              <a:solidFill>
                <a:srgbClr val="C00000"/>
              </a:solidFill>
            </a:endParaRPr>
          </a:p>
        </p:txBody>
      </p:sp>
    </p:spTree>
    <p:extLst>
      <p:ext uri="{BB962C8B-B14F-4D97-AF65-F5344CB8AC3E}">
        <p14:creationId xmlns:p14="http://schemas.microsoft.com/office/powerpoint/2010/main" val="181900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347377"/>
            <a:ext cx="9144000" cy="1898440"/>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5471" t="14611" r="21019" b="59362"/>
          <a:stretch/>
        </p:blipFill>
        <p:spPr>
          <a:xfrm>
            <a:off x="396252" y="1761101"/>
            <a:ext cx="3920157" cy="1070992"/>
          </a:xfrm>
          <a:prstGeom prst="rect">
            <a:avLst/>
          </a:prstGeom>
        </p:spPr>
      </p:pic>
      <p:sp>
        <p:nvSpPr>
          <p:cNvPr id="9" name="Rectangle 8"/>
          <p:cNvSpPr/>
          <p:nvPr/>
        </p:nvSpPr>
        <p:spPr>
          <a:xfrm>
            <a:off x="396252" y="5274852"/>
            <a:ext cx="4642701" cy="923330"/>
          </a:xfrm>
          <a:prstGeom prst="rect">
            <a:avLst/>
          </a:prstGeom>
        </p:spPr>
        <p:txBody>
          <a:bodyPr wrap="square">
            <a:spAutoFit/>
          </a:bodyPr>
          <a:lstStyle/>
          <a:p>
            <a:r>
              <a:rPr lang="en-US" b="1" dirty="0"/>
              <a:t>Microsoft COCO: Common Objects in </a:t>
            </a:r>
            <a:r>
              <a:rPr lang="en-US" b="1" dirty="0" smtClean="0"/>
              <a:t>Context</a:t>
            </a:r>
            <a:r>
              <a:rPr lang="en-US" dirty="0" smtClean="0"/>
              <a:t>, Lin</a:t>
            </a:r>
            <a:r>
              <a:rPr lang="en-US" dirty="0"/>
              <a:t>, </a:t>
            </a:r>
            <a:r>
              <a:rPr lang="en-US" dirty="0" smtClean="0"/>
              <a:t>Maire</a:t>
            </a:r>
            <a:r>
              <a:rPr lang="en-US" dirty="0"/>
              <a:t>, </a:t>
            </a:r>
            <a:r>
              <a:rPr lang="en-US" dirty="0" smtClean="0"/>
              <a:t>Belongie</a:t>
            </a:r>
            <a:r>
              <a:rPr lang="en-US" dirty="0"/>
              <a:t>, </a:t>
            </a:r>
            <a:r>
              <a:rPr lang="en-US" dirty="0" smtClean="0"/>
              <a:t>Hays</a:t>
            </a:r>
            <a:r>
              <a:rPr lang="en-US" dirty="0"/>
              <a:t>, </a:t>
            </a:r>
            <a:r>
              <a:rPr lang="en-US" dirty="0" smtClean="0"/>
              <a:t>Perona</a:t>
            </a:r>
            <a:r>
              <a:rPr lang="en-US" dirty="0"/>
              <a:t>, </a:t>
            </a:r>
            <a:r>
              <a:rPr lang="en-US" dirty="0" smtClean="0"/>
              <a:t>Ramanan</a:t>
            </a:r>
            <a:r>
              <a:rPr lang="en-US" dirty="0"/>
              <a:t>, </a:t>
            </a:r>
            <a:r>
              <a:rPr lang="en-US" dirty="0" err="1" smtClean="0"/>
              <a:t>Dollár</a:t>
            </a:r>
            <a:r>
              <a:rPr lang="en-US" dirty="0"/>
              <a:t>, </a:t>
            </a:r>
            <a:r>
              <a:rPr lang="en-US" dirty="0" smtClean="0"/>
              <a:t>Zitnick, </a:t>
            </a:r>
            <a:r>
              <a:rPr lang="en-US" i="1" dirty="0" smtClean="0"/>
              <a:t>ECCV</a:t>
            </a:r>
            <a:r>
              <a:rPr lang="en-US" dirty="0" smtClean="0"/>
              <a:t> 2014.</a:t>
            </a:r>
            <a:endParaRPr lang="en-US" dirty="0"/>
          </a:p>
        </p:txBody>
      </p:sp>
      <p:sp>
        <p:nvSpPr>
          <p:cNvPr id="10" name="Title 1"/>
          <p:cNvSpPr txBox="1">
            <a:spLocks/>
          </p:cNvSpPr>
          <p:nvPr/>
        </p:nvSpPr>
        <p:spPr>
          <a:xfrm>
            <a:off x="396252" y="4587209"/>
            <a:ext cx="3063385" cy="566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solidFill>
                  <a:srgbClr val="C00000"/>
                </a:solidFill>
                <a:latin typeface="Segoe UI Semilight" panose="020B0402040204020203" pitchFamily="34" charset="0"/>
                <a:cs typeface="Segoe UI Semilight" panose="020B0402040204020203" pitchFamily="34" charset="0"/>
              </a:rPr>
              <a:t>http://mscoco.org</a:t>
            </a:r>
            <a:endParaRPr lang="en-US" sz="2800" dirty="0">
              <a:solidFill>
                <a:srgbClr val="C0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0316437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258" y="1943908"/>
            <a:ext cx="4329717" cy="565024"/>
          </a:xfrm>
        </p:spPr>
        <p:txBody>
          <a:bodyPr>
            <a:noAutofit/>
          </a:bodyPr>
          <a:lstStyle/>
          <a:p>
            <a:pPr marL="0" indent="0">
              <a:buNone/>
            </a:pPr>
            <a:r>
              <a:rPr lang="en-US" sz="3600" dirty="0" smtClean="0">
                <a:latin typeface="Segoe UI" panose="020B0502040204020203" pitchFamily="34" charset="0"/>
                <a:cs typeface="Segoe UI" panose="020B0502040204020203" pitchFamily="34" charset="0"/>
              </a:rPr>
              <a:t>Why a new dataset?</a:t>
            </a:r>
          </a:p>
          <a:p>
            <a:pPr marL="0" indent="0">
              <a:buNone/>
            </a:pPr>
            <a:endParaRPr lang="en-US" sz="3600" dirty="0">
              <a:latin typeface="Segoe UI" panose="020B0502040204020203" pitchFamily="34" charset="0"/>
              <a:cs typeface="Segoe UI" panose="020B0502040204020203" pitchFamily="34" charset="0"/>
            </a:endParaRPr>
          </a:p>
          <a:p>
            <a:pPr marL="0" indent="0">
              <a:buNone/>
            </a:pPr>
            <a:endParaRPr lang="en-US" sz="3600" dirty="0">
              <a:latin typeface="Segoe UI" panose="020B0502040204020203" pitchFamily="34" charset="0"/>
              <a:cs typeface="Segoe UI" panose="020B0502040204020203" pitchFamily="34" charset="0"/>
            </a:endParaRPr>
          </a:p>
        </p:txBody>
      </p:sp>
      <p:grpSp>
        <p:nvGrpSpPr>
          <p:cNvPr id="4" name="Group 3"/>
          <p:cNvGrpSpPr/>
          <p:nvPr/>
        </p:nvGrpSpPr>
        <p:grpSpPr>
          <a:xfrm>
            <a:off x="462582" y="352314"/>
            <a:ext cx="3651160" cy="1159098"/>
            <a:chOff x="781989" y="1329749"/>
            <a:chExt cx="3651160" cy="1159098"/>
          </a:xfrm>
        </p:grpSpPr>
        <p:sp>
          <p:nvSpPr>
            <p:cNvPr id="5" name="Rectangle 4"/>
            <p:cNvSpPr/>
            <p:nvPr/>
          </p:nvSpPr>
          <p:spPr>
            <a:xfrm>
              <a:off x="781989" y="1329749"/>
              <a:ext cx="3651160" cy="115909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989" y="1502468"/>
              <a:ext cx="3457575" cy="981075"/>
            </a:xfrm>
            <a:prstGeom prst="rect">
              <a:avLst/>
            </a:prstGeom>
          </p:spPr>
        </p:pic>
      </p:grpSp>
      <p:sp>
        <p:nvSpPr>
          <p:cNvPr id="8" name="Rectangle 7"/>
          <p:cNvSpPr/>
          <p:nvPr/>
        </p:nvSpPr>
        <p:spPr>
          <a:xfrm>
            <a:off x="0" y="0"/>
            <a:ext cx="9144000" cy="1616853"/>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sp>
        <p:nvSpPr>
          <p:cNvPr id="9" name="Content Placeholder 2"/>
          <p:cNvSpPr txBox="1">
            <a:spLocks/>
          </p:cNvSpPr>
          <p:nvPr/>
        </p:nvSpPr>
        <p:spPr>
          <a:xfrm>
            <a:off x="1063281" y="3282761"/>
            <a:ext cx="4329717" cy="565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dirty="0" smtClean="0">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dirty="0">
              <a:latin typeface="Segoe UI" panose="020B0502040204020203" pitchFamily="34" charset="0"/>
              <a:cs typeface="Segoe UI" panose="020B0502040204020203" pitchFamily="34" charset="0"/>
            </a:endParaRPr>
          </a:p>
        </p:txBody>
      </p:sp>
      <p:sp>
        <p:nvSpPr>
          <p:cNvPr id="10" name="Content Placeholder 2"/>
          <p:cNvSpPr txBox="1">
            <a:spLocks/>
          </p:cNvSpPr>
          <p:nvPr/>
        </p:nvSpPr>
        <p:spPr>
          <a:xfrm>
            <a:off x="1190491" y="2930311"/>
            <a:ext cx="7016438" cy="5685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smtClean="0">
                <a:solidFill>
                  <a:srgbClr val="C00000"/>
                </a:solidFill>
                <a:latin typeface="Segoe UI" panose="020B0502040204020203" pitchFamily="34" charset="0"/>
                <a:cs typeface="Segoe UI" panose="020B0502040204020203" pitchFamily="34" charset="0"/>
              </a:rPr>
              <a:t>Continue our field’s momentum:</a:t>
            </a:r>
          </a:p>
          <a:p>
            <a:pPr marL="0" indent="0">
              <a:buFont typeface="Arial" panose="020B0604020202020204" pitchFamily="34" charset="0"/>
              <a:buNone/>
            </a:pPr>
            <a:endParaRPr lang="en-US" sz="3200" dirty="0" smtClean="0">
              <a:solidFill>
                <a:srgbClr val="C00000"/>
              </a:solidFill>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sz="3200" dirty="0" smtClean="0">
              <a:solidFill>
                <a:srgbClr val="C00000"/>
              </a:solidFill>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sz="3200" dirty="0">
              <a:solidFill>
                <a:srgbClr val="C00000"/>
              </a:solidFill>
              <a:latin typeface="Segoe UI" panose="020B0502040204020203" pitchFamily="34" charset="0"/>
              <a:cs typeface="Segoe UI" panose="020B0502040204020203" pitchFamily="34" charset="0"/>
            </a:endParaRPr>
          </a:p>
        </p:txBody>
      </p:sp>
      <p:sp>
        <p:nvSpPr>
          <p:cNvPr id="11" name="Content Placeholder 2"/>
          <p:cNvSpPr txBox="1">
            <a:spLocks/>
          </p:cNvSpPr>
          <p:nvPr/>
        </p:nvSpPr>
        <p:spPr>
          <a:xfrm>
            <a:off x="1948882" y="3619260"/>
            <a:ext cx="6134413" cy="65347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latin typeface="Segoe UI" panose="020B0502040204020203" pitchFamily="34" charset="0"/>
                <a:cs typeface="Segoe UI" panose="020B0502040204020203" pitchFamily="34" charset="0"/>
              </a:rPr>
              <a:t>Detecting difficult instances (context)</a:t>
            </a:r>
          </a:p>
          <a:p>
            <a:endParaRPr lang="en-US" dirty="0" smtClean="0">
              <a:latin typeface="Segoe UI" panose="020B0502040204020203" pitchFamily="34" charset="0"/>
              <a:cs typeface="Segoe UI" panose="020B0502040204020203" pitchFamily="34" charset="0"/>
            </a:endParaRPr>
          </a:p>
          <a:p>
            <a:endParaRPr lang="en-US" dirty="0" smtClean="0">
              <a:latin typeface="Segoe UI" panose="020B0502040204020203" pitchFamily="34" charset="0"/>
              <a:cs typeface="Segoe UI" panose="020B0502040204020203" pitchFamily="34" charset="0"/>
            </a:endParaRPr>
          </a:p>
          <a:p>
            <a:endParaRPr lang="en-US" dirty="0" smtClean="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p:txBody>
      </p:sp>
      <p:sp>
        <p:nvSpPr>
          <p:cNvPr id="15" name="Content Placeholder 2"/>
          <p:cNvSpPr txBox="1">
            <a:spLocks/>
          </p:cNvSpPr>
          <p:nvPr/>
        </p:nvSpPr>
        <p:spPr>
          <a:xfrm>
            <a:off x="1948882" y="4281875"/>
            <a:ext cx="5729054" cy="653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latin typeface="Segoe UI" panose="020B0502040204020203" pitchFamily="34" charset="0"/>
                <a:cs typeface="Segoe UI" panose="020B0502040204020203" pitchFamily="34" charset="0"/>
              </a:rPr>
              <a:t>Segmentation</a:t>
            </a:r>
          </a:p>
        </p:txBody>
      </p:sp>
      <p:sp>
        <p:nvSpPr>
          <p:cNvPr id="16" name="Content Placeholder 2"/>
          <p:cNvSpPr txBox="1">
            <a:spLocks/>
          </p:cNvSpPr>
          <p:nvPr/>
        </p:nvSpPr>
        <p:spPr>
          <a:xfrm>
            <a:off x="1948882" y="4944490"/>
            <a:ext cx="5729054" cy="6534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latin typeface="Segoe UI" panose="020B0502040204020203" pitchFamily="34" charset="0"/>
                <a:cs typeface="Segoe UI" panose="020B0502040204020203" pitchFamily="34" charset="0"/>
              </a:rPr>
              <a:t>Enabling new research directions</a:t>
            </a:r>
          </a:p>
          <a:p>
            <a:endParaRPr lang="en-US" dirty="0" smtClean="0">
              <a:latin typeface="Segoe UI" panose="020B0502040204020203" pitchFamily="34" charset="0"/>
              <a:cs typeface="Segoe UI" panose="020B0502040204020203" pitchFamily="34" charset="0"/>
            </a:endParaRPr>
          </a:p>
          <a:p>
            <a:endParaRPr lang="en-US" dirty="0" smtClean="0">
              <a:latin typeface="Segoe UI" panose="020B0502040204020203" pitchFamily="34" charset="0"/>
              <a:cs typeface="Segoe UI" panose="020B0502040204020203" pitchFamily="34" charset="0"/>
            </a:endParaRPr>
          </a:p>
          <a:p>
            <a:endParaRPr lang="en-US" dirty="0" smtClean="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07156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5" grpId="0"/>
      <p:bldP spid="1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9741" y="1902555"/>
            <a:ext cx="4329717" cy="1696748"/>
          </a:xfrm>
        </p:spPr>
        <p:txBody>
          <a:bodyPr/>
          <a:lstStyle/>
          <a:p>
            <a:pPr marL="0" indent="0">
              <a:buNone/>
            </a:pPr>
            <a:r>
              <a:rPr lang="en-US" dirty="0">
                <a:latin typeface="Segoe UI" panose="020B0502040204020203" pitchFamily="34" charset="0"/>
                <a:cs typeface="Segoe UI" panose="020B0502040204020203" pitchFamily="34" charset="0"/>
              </a:rPr>
              <a:t>Detection in Context</a:t>
            </a:r>
          </a:p>
          <a:p>
            <a:pPr marL="0" indent="0">
              <a:buNone/>
            </a:pPr>
            <a:r>
              <a:rPr lang="en-US" dirty="0" smtClean="0">
                <a:latin typeface="Segoe UI" panose="020B0502040204020203" pitchFamily="34" charset="0"/>
                <a:cs typeface="Segoe UI" panose="020B0502040204020203" pitchFamily="34" charset="0"/>
              </a:rPr>
              <a:t>Instance </a:t>
            </a:r>
            <a:r>
              <a:rPr lang="en-US" dirty="0">
                <a:latin typeface="Segoe UI" panose="020B0502040204020203" pitchFamily="34" charset="0"/>
                <a:cs typeface="Segoe UI" panose="020B0502040204020203" pitchFamily="34" charset="0"/>
              </a:rPr>
              <a:t>segmentation</a:t>
            </a:r>
          </a:p>
          <a:p>
            <a:pPr marL="0" indent="0">
              <a:buNone/>
            </a:pPr>
            <a:r>
              <a:rPr lang="en-US" dirty="0" smtClean="0">
                <a:latin typeface="Segoe UI" panose="020B0502040204020203" pitchFamily="34" charset="0"/>
                <a:cs typeface="Segoe UI" panose="020B0502040204020203" pitchFamily="34" charset="0"/>
              </a:rPr>
              <a:t>Non-iconic instances</a:t>
            </a:r>
          </a:p>
          <a:p>
            <a:pPr marL="0" indent="0">
              <a:buNone/>
            </a:pPr>
            <a:endParaRPr lang="en-US" dirty="0">
              <a:latin typeface="Segoe UI" panose="020B0502040204020203" pitchFamily="34" charset="0"/>
              <a:cs typeface="Segoe UI" panose="020B0502040204020203" pitchFamily="34" charset="0"/>
            </a:endParaRPr>
          </a:p>
          <a:p>
            <a:pPr marL="0" indent="0">
              <a:buNone/>
            </a:pPr>
            <a:endParaRPr lang="en-US" dirty="0">
              <a:latin typeface="Segoe UI" panose="020B0502040204020203" pitchFamily="34" charset="0"/>
              <a:cs typeface="Segoe UI" panose="020B0502040204020203" pitchFamily="34" charset="0"/>
            </a:endParaRPr>
          </a:p>
        </p:txBody>
      </p:sp>
      <p:grpSp>
        <p:nvGrpSpPr>
          <p:cNvPr id="4" name="Group 3"/>
          <p:cNvGrpSpPr/>
          <p:nvPr/>
        </p:nvGrpSpPr>
        <p:grpSpPr>
          <a:xfrm>
            <a:off x="462582" y="352314"/>
            <a:ext cx="3651160" cy="1159098"/>
            <a:chOff x="781989" y="1329749"/>
            <a:chExt cx="3651160" cy="1159098"/>
          </a:xfrm>
        </p:grpSpPr>
        <p:sp>
          <p:nvSpPr>
            <p:cNvPr id="5" name="Rectangle 4"/>
            <p:cNvSpPr/>
            <p:nvPr/>
          </p:nvSpPr>
          <p:spPr>
            <a:xfrm>
              <a:off x="781989" y="1329749"/>
              <a:ext cx="3651160" cy="115909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989" y="1502468"/>
              <a:ext cx="3457575" cy="981075"/>
            </a:xfrm>
            <a:prstGeom prst="rect">
              <a:avLst/>
            </a:prstGeom>
          </p:spPr>
        </p:pic>
      </p:gr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1238" t="50937" b="5624"/>
          <a:stretch/>
        </p:blipFill>
        <p:spPr>
          <a:xfrm>
            <a:off x="2217052" y="3624562"/>
            <a:ext cx="4709895" cy="2617980"/>
          </a:xfrm>
          <a:prstGeom prst="rect">
            <a:avLst/>
          </a:prstGeom>
          <a:effectLst/>
        </p:spPr>
      </p:pic>
      <p:sp>
        <p:nvSpPr>
          <p:cNvPr id="8" name="Rectangle 7"/>
          <p:cNvSpPr/>
          <p:nvPr/>
        </p:nvSpPr>
        <p:spPr>
          <a:xfrm>
            <a:off x="0" y="0"/>
            <a:ext cx="9144000" cy="1616853"/>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spTree>
    <p:extLst>
      <p:ext uri="{BB962C8B-B14F-4D97-AF65-F5344CB8AC3E}">
        <p14:creationId xmlns:p14="http://schemas.microsoft.com/office/powerpoint/2010/main" val="28544988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52744" y="1178307"/>
            <a:ext cx="6598222" cy="4571400"/>
          </a:xfrm>
          <a:prstGeom prst="rect">
            <a:avLst/>
          </a:prstGeom>
        </p:spPr>
      </p:pic>
      <p:sp>
        <p:nvSpPr>
          <p:cNvPr id="6" name="Rectangle 5"/>
          <p:cNvSpPr/>
          <p:nvPr/>
        </p:nvSpPr>
        <p:spPr>
          <a:xfrm>
            <a:off x="1515087" y="5749707"/>
            <a:ext cx="6273537" cy="646331"/>
          </a:xfrm>
          <a:prstGeom prst="rect">
            <a:avLst/>
          </a:prstGeom>
        </p:spPr>
        <p:txBody>
          <a:bodyPr wrap="square">
            <a:spAutoFit/>
          </a:bodyPr>
          <a:lstStyle/>
          <a:p>
            <a:r>
              <a:rPr lang="en-US" b="1" dirty="0" smtClean="0"/>
              <a:t>Perceptual </a:t>
            </a:r>
            <a:r>
              <a:rPr lang="en-US" b="1" dirty="0"/>
              <a:t>organization and the representation of natural </a:t>
            </a:r>
            <a:r>
              <a:rPr lang="en-US" b="1" dirty="0" smtClean="0"/>
              <a:t>form</a:t>
            </a:r>
            <a:r>
              <a:rPr lang="en-US" dirty="0" smtClean="0"/>
              <a:t>, Alex </a:t>
            </a:r>
            <a:r>
              <a:rPr lang="en-US" dirty="0" err="1" smtClean="0"/>
              <a:t>Pentland</a:t>
            </a:r>
            <a:r>
              <a:rPr lang="en-US" dirty="0" smtClean="0"/>
              <a:t>, 1986</a:t>
            </a:r>
            <a:endParaRPr lang="en-US" dirty="0"/>
          </a:p>
        </p:txBody>
      </p:sp>
      <p:sp>
        <p:nvSpPr>
          <p:cNvPr id="7" name="Title 1"/>
          <p:cNvSpPr>
            <a:spLocks noGrp="1"/>
          </p:cNvSpPr>
          <p:nvPr>
            <p:ph type="title"/>
          </p:nvPr>
        </p:nvSpPr>
        <p:spPr>
          <a:xfrm>
            <a:off x="543809" y="0"/>
            <a:ext cx="7886700" cy="1325563"/>
          </a:xfrm>
        </p:spPr>
        <p:txBody>
          <a:bodyPr/>
          <a:lstStyle/>
          <a:p>
            <a:r>
              <a:rPr lang="en-US" dirty="0" smtClean="0"/>
              <a:t>1986</a:t>
            </a:r>
            <a:endParaRPr lang="en-US" dirty="0"/>
          </a:p>
        </p:txBody>
      </p:sp>
    </p:spTree>
    <p:extLst>
      <p:ext uri="{BB962C8B-B14F-4D97-AF65-F5344CB8AC3E}">
        <p14:creationId xmlns:p14="http://schemas.microsoft.com/office/powerpoint/2010/main" val="184947520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876" y="-143583"/>
            <a:ext cx="7886700" cy="1325563"/>
          </a:xfrm>
        </p:spPr>
        <p:txBody>
          <a:bodyPr/>
          <a:lstStyle/>
          <a:p>
            <a:r>
              <a:rPr lang="en-US" dirty="0" smtClean="0"/>
              <a:t>Iconic object images</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69596" b="7693"/>
          <a:stretch/>
        </p:blipFill>
        <p:spPr>
          <a:xfrm>
            <a:off x="1639875" y="1054408"/>
            <a:ext cx="5850574" cy="5228411"/>
          </a:xfrm>
        </p:spPr>
      </p:pic>
    </p:spTree>
    <p:extLst>
      <p:ext uri="{BB962C8B-B14F-4D97-AF65-F5344CB8AC3E}">
        <p14:creationId xmlns:p14="http://schemas.microsoft.com/office/powerpoint/2010/main" val="16733468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876" y="-113355"/>
            <a:ext cx="7886700" cy="1325563"/>
          </a:xfrm>
        </p:spPr>
        <p:txBody>
          <a:bodyPr/>
          <a:lstStyle/>
          <a:p>
            <a:r>
              <a:rPr lang="en-US" dirty="0" smtClean="0"/>
              <a:t>Iconic scene images</a:t>
            </a:r>
            <a:endParaRPr lang="en-US" dirty="0"/>
          </a:p>
        </p:txBody>
      </p:sp>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31820" r="33915" b="8103"/>
          <a:stretch/>
        </p:blipFill>
        <p:spPr>
          <a:xfrm>
            <a:off x="1330037" y="1044577"/>
            <a:ext cx="6594888" cy="5206188"/>
          </a:xfrm>
          <a:prstGeom prst="rect">
            <a:avLst/>
          </a:prstGeom>
        </p:spPr>
      </p:pic>
    </p:spTree>
    <p:extLst>
      <p:ext uri="{BB962C8B-B14F-4D97-AF65-F5344CB8AC3E}">
        <p14:creationId xmlns:p14="http://schemas.microsoft.com/office/powerpoint/2010/main" val="25418224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118" y="-105798"/>
            <a:ext cx="7886700" cy="1325563"/>
          </a:xfrm>
        </p:spPr>
        <p:txBody>
          <a:bodyPr/>
          <a:lstStyle/>
          <a:p>
            <a:r>
              <a:rPr lang="en-US" dirty="0" smtClean="0"/>
              <a:t>Non-iconic images</a:t>
            </a:r>
            <a:endParaRPr lang="en-US" dirty="0"/>
          </a:p>
        </p:txBody>
      </p:sp>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66847" b="8046"/>
          <a:stretch/>
        </p:blipFill>
        <p:spPr>
          <a:xfrm>
            <a:off x="1345150" y="1159392"/>
            <a:ext cx="6239055" cy="5093765"/>
          </a:xfrm>
          <a:prstGeom prst="rect">
            <a:avLst/>
          </a:prstGeom>
        </p:spPr>
      </p:pic>
    </p:spTree>
    <p:extLst>
      <p:ext uri="{BB962C8B-B14F-4D97-AF65-F5344CB8AC3E}">
        <p14:creationId xmlns:p14="http://schemas.microsoft.com/office/powerpoint/2010/main" val="165931324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2279" y="861501"/>
            <a:ext cx="8197017" cy="4776039"/>
          </a:xfrm>
          <a:prstGeom prst="rect">
            <a:avLst/>
          </a:prstGeom>
        </p:spPr>
      </p:pic>
    </p:spTree>
    <p:extLst>
      <p:ext uri="{BB962C8B-B14F-4D97-AF65-F5344CB8AC3E}">
        <p14:creationId xmlns:p14="http://schemas.microsoft.com/office/powerpoint/2010/main" val="207210795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9474" y="415451"/>
            <a:ext cx="8200241" cy="5539485"/>
          </a:xfrm>
          <a:prstGeom prst="rect">
            <a:avLst/>
          </a:prstGeom>
        </p:spPr>
      </p:pic>
    </p:spTree>
    <p:extLst>
      <p:ext uri="{BB962C8B-B14F-4D97-AF65-F5344CB8AC3E}">
        <p14:creationId xmlns:p14="http://schemas.microsoft.com/office/powerpoint/2010/main" val="321105240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34136" b="19794"/>
          <a:stretch/>
        </p:blipFill>
        <p:spPr>
          <a:xfrm>
            <a:off x="942866" y="339115"/>
            <a:ext cx="7892295" cy="6079852"/>
          </a:xfrm>
        </p:spPr>
      </p:pic>
    </p:spTree>
    <p:extLst>
      <p:ext uri="{BB962C8B-B14F-4D97-AF65-F5344CB8AC3E}">
        <p14:creationId xmlns:p14="http://schemas.microsoft.com/office/powerpoint/2010/main" val="226640878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33695" y="6316021"/>
            <a:ext cx="2095248" cy="466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0390" y="152625"/>
            <a:ext cx="7886700" cy="1325563"/>
          </a:xfrm>
        </p:spPr>
        <p:txBody>
          <a:bodyPr/>
          <a:lstStyle/>
          <a:p>
            <a:r>
              <a:rPr lang="en-US" dirty="0" smtClean="0">
                <a:latin typeface="Segoe UI Semilight" panose="020B0402040204020203" pitchFamily="34" charset="0"/>
                <a:cs typeface="Segoe UI Semilight" panose="020B0402040204020203" pitchFamily="34" charset="0"/>
              </a:rPr>
              <a:t>MS COCO</a:t>
            </a:r>
            <a:endParaRPr lang="en-US" dirty="0">
              <a:latin typeface="Segoe UI Semilight" panose="020B0402040204020203" pitchFamily="34" charset="0"/>
              <a:cs typeface="Segoe UI Semilight" panose="020B0402040204020203" pitchFamily="34" charset="0"/>
            </a:endParaRPr>
          </a:p>
        </p:txBody>
      </p:sp>
      <p:sp>
        <p:nvSpPr>
          <p:cNvPr id="3" name="Content Placeholder 2"/>
          <p:cNvSpPr>
            <a:spLocks noGrp="1"/>
          </p:cNvSpPr>
          <p:nvPr>
            <p:ph idx="1"/>
          </p:nvPr>
        </p:nvSpPr>
        <p:spPr>
          <a:xfrm>
            <a:off x="467278" y="2478127"/>
            <a:ext cx="5805053" cy="3028089"/>
          </a:xfrm>
        </p:spPr>
        <p:txBody>
          <a:bodyPr>
            <a:normAutofit lnSpcReduction="10000"/>
          </a:bodyPr>
          <a:lstStyle/>
          <a:p>
            <a:r>
              <a:rPr lang="en-US" sz="2400" dirty="0" smtClean="0"/>
              <a:t>70-100 object categories (things not stuff)</a:t>
            </a:r>
          </a:p>
          <a:p>
            <a:r>
              <a:rPr lang="en-US" sz="2400" dirty="0" smtClean="0"/>
              <a:t>330,000 images (~150k first release)</a:t>
            </a:r>
          </a:p>
          <a:p>
            <a:r>
              <a:rPr lang="en-US" sz="2400" dirty="0" smtClean="0"/>
              <a:t>2 million instances (400k people)</a:t>
            </a:r>
          </a:p>
          <a:p>
            <a:r>
              <a:rPr lang="en-US" sz="2400" dirty="0" smtClean="0"/>
              <a:t>Every instance is segmented</a:t>
            </a:r>
          </a:p>
          <a:p>
            <a:r>
              <a:rPr lang="en-US" sz="2400" dirty="0" smtClean="0"/>
              <a:t>7.7 instances </a:t>
            </a:r>
            <a:r>
              <a:rPr lang="en-US" sz="2400" dirty="0"/>
              <a:t>p</a:t>
            </a:r>
            <a:r>
              <a:rPr lang="en-US" sz="2400" dirty="0" smtClean="0"/>
              <a:t>er image (3.5 categories)</a:t>
            </a:r>
          </a:p>
          <a:p>
            <a:r>
              <a:rPr lang="en-US" sz="2400" dirty="0" smtClean="0"/>
              <a:t>Key points</a:t>
            </a:r>
          </a:p>
          <a:p>
            <a:r>
              <a:rPr lang="en-US" sz="2400" dirty="0" smtClean="0"/>
              <a:t>5 sentences per image</a:t>
            </a:r>
          </a:p>
          <a:p>
            <a:endParaRPr lang="en-US" sz="2400" dirty="0"/>
          </a:p>
          <a:p>
            <a:endParaRPr lang="en-US" sz="24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8530" t="55332" r="16211" b="1"/>
          <a:stretch/>
        </p:blipFill>
        <p:spPr>
          <a:xfrm>
            <a:off x="6583706" y="234778"/>
            <a:ext cx="2073498" cy="6271377"/>
          </a:xfrm>
          <a:prstGeom prst="rect">
            <a:avLst/>
          </a:prstGeom>
        </p:spPr>
      </p:pic>
      <p:sp>
        <p:nvSpPr>
          <p:cNvPr id="5" name="Title 1"/>
          <p:cNvSpPr txBox="1">
            <a:spLocks/>
          </p:cNvSpPr>
          <p:nvPr/>
        </p:nvSpPr>
        <p:spPr>
          <a:xfrm>
            <a:off x="1299402" y="5305133"/>
            <a:ext cx="5216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C00000"/>
                </a:solidFill>
                <a:latin typeface="Segoe UI Semilight" panose="020B0402040204020203" pitchFamily="34" charset="0"/>
                <a:cs typeface="Segoe UI Semilight" panose="020B0402040204020203" pitchFamily="34" charset="0"/>
              </a:rPr>
              <a:t>http://mscoco.org</a:t>
            </a:r>
            <a:endParaRPr lang="en-US" dirty="0">
              <a:solidFill>
                <a:srgbClr val="C00000"/>
              </a:solidFill>
              <a:latin typeface="Segoe UI Semilight" panose="020B0402040204020203" pitchFamily="34" charset="0"/>
              <a:cs typeface="Segoe UI Semilight" panose="020B0402040204020203" pitchFamily="34" charset="0"/>
            </a:endParaRPr>
          </a:p>
        </p:txBody>
      </p:sp>
      <p:sp>
        <p:nvSpPr>
          <p:cNvPr id="7" name="Rectangle 6"/>
          <p:cNvSpPr/>
          <p:nvPr/>
        </p:nvSpPr>
        <p:spPr>
          <a:xfrm>
            <a:off x="393433" y="1577694"/>
            <a:ext cx="5492401" cy="523220"/>
          </a:xfrm>
          <a:prstGeom prst="rect">
            <a:avLst/>
          </a:prstGeom>
        </p:spPr>
        <p:txBody>
          <a:bodyPr wrap="none">
            <a:spAutoFit/>
          </a:bodyPr>
          <a:lstStyle/>
          <a:p>
            <a:r>
              <a:rPr lang="en-US" sz="2800">
                <a:solidFill>
                  <a:srgbClr val="C00000"/>
                </a:solidFill>
              </a:rPr>
              <a:t>Over </a:t>
            </a:r>
            <a:r>
              <a:rPr lang="en-US" sz="2800" smtClean="0">
                <a:solidFill>
                  <a:srgbClr val="C00000"/>
                </a:solidFill>
              </a:rPr>
              <a:t>77,000 </a:t>
            </a:r>
            <a:r>
              <a:rPr lang="en-US" sz="2800" dirty="0">
                <a:solidFill>
                  <a:srgbClr val="C00000"/>
                </a:solidFill>
              </a:rPr>
              <a:t>worker </a:t>
            </a:r>
            <a:r>
              <a:rPr lang="en-US" sz="2800">
                <a:solidFill>
                  <a:srgbClr val="C00000"/>
                </a:solidFill>
              </a:rPr>
              <a:t>hours </a:t>
            </a:r>
            <a:r>
              <a:rPr lang="en-US" sz="2800" smtClean="0">
                <a:solidFill>
                  <a:srgbClr val="C00000"/>
                </a:solidFill>
              </a:rPr>
              <a:t>(8+ </a:t>
            </a:r>
            <a:r>
              <a:rPr lang="en-US" sz="2800" dirty="0">
                <a:solidFill>
                  <a:srgbClr val="C00000"/>
                </a:solidFill>
              </a:rPr>
              <a:t>years)</a:t>
            </a:r>
          </a:p>
        </p:txBody>
      </p:sp>
    </p:spTree>
    <p:extLst>
      <p:ext uri="{BB962C8B-B14F-4D97-AF65-F5344CB8AC3E}">
        <p14:creationId xmlns:p14="http://schemas.microsoft.com/office/powerpoint/2010/main" val="405593888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6765" y="4768683"/>
            <a:ext cx="2680034" cy="1325563"/>
          </a:xfrm>
        </p:spPr>
        <p:txBody>
          <a:bodyPr/>
          <a:lstStyle/>
          <a:p>
            <a:r>
              <a:rPr lang="en-US" dirty="0" smtClean="0">
                <a:latin typeface="Script MT Bold" panose="03040602040607080904" pitchFamily="66" charset="0"/>
              </a:rPr>
              <a:t>The end</a:t>
            </a:r>
            <a:endParaRPr lang="en-US" dirty="0">
              <a:latin typeface="Script MT Bold" panose="03040602040607080904" pitchFamily="66" charset="0"/>
            </a:endParaRPr>
          </a:p>
        </p:txBody>
      </p:sp>
      <p:sp>
        <p:nvSpPr>
          <p:cNvPr id="4" name="TextBox 3"/>
          <p:cNvSpPr txBox="1"/>
          <p:nvPr/>
        </p:nvSpPr>
        <p:spPr>
          <a:xfrm>
            <a:off x="631945" y="1754909"/>
            <a:ext cx="6714837" cy="584775"/>
          </a:xfrm>
          <a:prstGeom prst="rect">
            <a:avLst/>
          </a:prstGeom>
          <a:noFill/>
        </p:spPr>
        <p:txBody>
          <a:bodyPr wrap="square" rtlCol="0">
            <a:spAutoFit/>
          </a:bodyPr>
          <a:lstStyle/>
          <a:p>
            <a:r>
              <a:rPr lang="en-US" sz="3200" dirty="0" smtClean="0"/>
              <a:t>Look for Ross’s </a:t>
            </a:r>
            <a:r>
              <a:rPr lang="en-US" sz="3200" dirty="0" err="1" smtClean="0"/>
              <a:t>StAR</a:t>
            </a:r>
            <a:r>
              <a:rPr lang="en-US" sz="3200" dirty="0" smtClean="0"/>
              <a:t> talk in November!</a:t>
            </a:r>
            <a:endParaRPr lang="en-US" sz="3200" dirty="0"/>
          </a:p>
        </p:txBody>
      </p:sp>
    </p:spTree>
    <p:extLst>
      <p:ext uri="{BB962C8B-B14F-4D97-AF65-F5344CB8AC3E}">
        <p14:creationId xmlns:p14="http://schemas.microsoft.com/office/powerpoint/2010/main" val="21107469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214" y="3081778"/>
            <a:ext cx="4762500" cy="3352800"/>
          </a:xfrm>
          <a:prstGeom prst="rect">
            <a:avLst/>
          </a:prstGeom>
        </p:spPr>
      </p:pic>
      <p:sp>
        <p:nvSpPr>
          <p:cNvPr id="5" name="Rounded Rectangular Callout 4"/>
          <p:cNvSpPr/>
          <p:nvPr/>
        </p:nvSpPr>
        <p:spPr>
          <a:xfrm>
            <a:off x="3610464" y="772998"/>
            <a:ext cx="4251489" cy="2234153"/>
          </a:xfrm>
          <a:prstGeom prst="wedgeRoundRectCallout">
            <a:avLst>
              <a:gd name="adj1" fmla="val -37240"/>
              <a:gd name="adj2" fmla="val 86129"/>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Goodbye </a:t>
            </a:r>
          </a:p>
          <a:p>
            <a:pPr algn="ctr"/>
            <a:r>
              <a:rPr lang="en-US" sz="4800" dirty="0">
                <a:solidFill>
                  <a:schemeClr val="tx1"/>
                </a:solidFill>
              </a:rPr>
              <a:t>s</a:t>
            </a:r>
            <a:r>
              <a:rPr lang="en-US" sz="4800" dirty="0" smtClean="0">
                <a:solidFill>
                  <a:schemeClr val="tx1"/>
                </a:solidFill>
              </a:rPr>
              <a:t>cience</a:t>
            </a:r>
            <a:endParaRPr lang="en-US" sz="4800" dirty="0">
              <a:solidFill>
                <a:schemeClr val="tx1"/>
              </a:solidFill>
            </a:endParaRPr>
          </a:p>
        </p:txBody>
      </p:sp>
    </p:spTree>
    <p:extLst>
      <p:ext uri="{BB962C8B-B14F-4D97-AF65-F5344CB8AC3E}">
        <p14:creationId xmlns:p14="http://schemas.microsoft.com/office/powerpoint/2010/main" val="33375665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155" y="31501"/>
            <a:ext cx="7886700" cy="1325563"/>
          </a:xfrm>
        </p:spPr>
        <p:txBody>
          <a:bodyPr/>
          <a:lstStyle/>
          <a:p>
            <a:r>
              <a:rPr lang="en-US" dirty="0" smtClean="0"/>
              <a:t>1989</a:t>
            </a:r>
            <a:endParaRPr lang="en-US" dirty="0"/>
          </a:p>
        </p:txBody>
      </p:sp>
      <p:pic>
        <p:nvPicPr>
          <p:cNvPr id="6" name="Picture 5"/>
          <p:cNvPicPr>
            <a:picLocks noChangeAspect="1"/>
          </p:cNvPicPr>
          <p:nvPr/>
        </p:nvPicPr>
        <p:blipFill>
          <a:blip r:embed="rId2"/>
          <a:stretch>
            <a:fillRect/>
          </a:stretch>
        </p:blipFill>
        <p:spPr>
          <a:xfrm>
            <a:off x="896652" y="1635967"/>
            <a:ext cx="3437853" cy="3541092"/>
          </a:xfrm>
          <a:prstGeom prst="rect">
            <a:avLst/>
          </a:prstGeom>
        </p:spPr>
      </p:pic>
      <p:sp>
        <p:nvSpPr>
          <p:cNvPr id="8" name="TextBox 7"/>
          <p:cNvSpPr txBox="1"/>
          <p:nvPr/>
        </p:nvSpPr>
        <p:spPr>
          <a:xfrm>
            <a:off x="1056253" y="5182611"/>
            <a:ext cx="3118649" cy="369332"/>
          </a:xfrm>
          <a:prstGeom prst="rect">
            <a:avLst/>
          </a:prstGeom>
          <a:noFill/>
        </p:spPr>
        <p:txBody>
          <a:bodyPr wrap="square" rtlCol="0">
            <a:spAutoFit/>
          </a:bodyPr>
          <a:lstStyle/>
          <a:p>
            <a:r>
              <a:rPr lang="en-US" dirty="0" smtClean="0"/>
              <a:t>Zip codes</a:t>
            </a:r>
            <a:endParaRPr lang="en-US" dirty="0"/>
          </a:p>
        </p:txBody>
      </p:sp>
      <p:sp>
        <p:nvSpPr>
          <p:cNvPr id="10" name="Title 1"/>
          <p:cNvSpPr txBox="1">
            <a:spLocks/>
          </p:cNvSpPr>
          <p:nvPr/>
        </p:nvSpPr>
        <p:spPr>
          <a:xfrm>
            <a:off x="4859645" y="1128139"/>
            <a:ext cx="2141265" cy="5078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r>
              <a:rPr lang="en-US" sz="2400" smtClean="0"/>
              <a:t>MNIST</a:t>
            </a:r>
            <a:endParaRPr lang="en-US" sz="2400"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33750"/>
          <a:stretch/>
        </p:blipFill>
        <p:spPr>
          <a:xfrm>
            <a:off x="4902587" y="1690689"/>
            <a:ext cx="3685232" cy="3686175"/>
          </a:xfrm>
          <a:prstGeom prst="rect">
            <a:avLst/>
          </a:prstGeom>
        </p:spPr>
      </p:pic>
      <p:sp>
        <p:nvSpPr>
          <p:cNvPr id="12" name="TextBox 11"/>
          <p:cNvSpPr txBox="1"/>
          <p:nvPr/>
        </p:nvSpPr>
        <p:spPr>
          <a:xfrm>
            <a:off x="1193895" y="5825514"/>
            <a:ext cx="7063986" cy="677108"/>
          </a:xfrm>
          <a:prstGeom prst="rect">
            <a:avLst/>
          </a:prstGeom>
          <a:noFill/>
        </p:spPr>
        <p:txBody>
          <a:bodyPr wrap="square" rtlCol="0">
            <a:spAutoFit/>
          </a:bodyPr>
          <a:lstStyle/>
          <a:p>
            <a:r>
              <a:rPr lang="en-US" sz="2000" b="1" dirty="0" err="1" smtClean="0"/>
              <a:t>Backpropagation</a:t>
            </a:r>
            <a:r>
              <a:rPr lang="en-US" sz="2000" b="1" dirty="0" smtClean="0"/>
              <a:t> applied to handwritten zip code recognition</a:t>
            </a:r>
            <a:r>
              <a:rPr lang="en-US" dirty="0" smtClean="0"/>
              <a:t>, </a:t>
            </a:r>
            <a:r>
              <a:rPr lang="en-US" dirty="0" err="1" smtClean="0"/>
              <a:t>Lecun</a:t>
            </a:r>
            <a:r>
              <a:rPr lang="en-US" dirty="0" smtClean="0"/>
              <a:t> et al., 1989</a:t>
            </a:r>
            <a:endParaRPr lang="en-US" dirty="0"/>
          </a:p>
        </p:txBody>
      </p:sp>
    </p:spTree>
    <p:extLst>
      <p:ext uri="{BB962C8B-B14F-4D97-AF65-F5344CB8AC3E}">
        <p14:creationId xmlns:p14="http://schemas.microsoft.com/office/powerpoint/2010/main" val="35214729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5178" y="232110"/>
            <a:ext cx="2941689" cy="303035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5178" y="3445674"/>
            <a:ext cx="2941689" cy="3030357"/>
          </a:xfrm>
          <a:prstGeom prst="rect">
            <a:avLst/>
          </a:prstGeom>
        </p:spPr>
      </p:pic>
      <p:pic>
        <p:nvPicPr>
          <p:cNvPr id="7"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r="58303"/>
          <a:stretch/>
        </p:blipFill>
        <p:spPr>
          <a:xfrm>
            <a:off x="4642040" y="1163082"/>
            <a:ext cx="1108525" cy="1384912"/>
          </a:xfrm>
        </p:spPr>
      </p:pic>
      <p:pic>
        <p:nvPicPr>
          <p:cNvPr id="8" name="Content Placeholder 3"/>
          <p:cNvPicPr>
            <a:picLocks noChangeAspect="1"/>
          </p:cNvPicPr>
          <p:nvPr/>
        </p:nvPicPr>
        <p:blipFill rotWithShape="1">
          <a:blip r:embed="rId4">
            <a:extLst>
              <a:ext uri="{28A0092B-C50C-407E-A947-70E740481C1C}">
                <a14:useLocalDpi xmlns:a14="http://schemas.microsoft.com/office/drawing/2010/main" val="0"/>
              </a:ext>
            </a:extLst>
          </a:blip>
          <a:srcRect l="58734"/>
          <a:stretch/>
        </p:blipFill>
        <p:spPr>
          <a:xfrm>
            <a:off x="4679402" y="4353615"/>
            <a:ext cx="1120248" cy="1414154"/>
          </a:xfrm>
          <a:prstGeom prst="rect">
            <a:avLst/>
          </a:prstGeom>
        </p:spPr>
      </p:pic>
      <p:sp>
        <p:nvSpPr>
          <p:cNvPr id="9" name="TextBox 8"/>
          <p:cNvSpPr txBox="1"/>
          <p:nvPr/>
        </p:nvSpPr>
        <p:spPr>
          <a:xfrm>
            <a:off x="156411" y="232110"/>
            <a:ext cx="2622884" cy="923330"/>
          </a:xfrm>
          <a:prstGeom prst="rect">
            <a:avLst/>
          </a:prstGeom>
          <a:noFill/>
        </p:spPr>
        <p:txBody>
          <a:bodyPr wrap="square" rtlCol="0">
            <a:spAutoFit/>
          </a:bodyPr>
          <a:lstStyle/>
          <a:p>
            <a:r>
              <a:rPr lang="en-US" sz="5400" dirty="0" smtClean="0">
                <a:latin typeface="Segoe UI Semilight" panose="020B0402040204020203" pitchFamily="34" charset="0"/>
                <a:cs typeface="Segoe UI Semilight" panose="020B0402040204020203" pitchFamily="34" charset="0"/>
              </a:rPr>
              <a:t>Filters</a:t>
            </a:r>
            <a:endParaRPr lang="en-US" sz="5400" dirty="0">
              <a:latin typeface="Segoe UI Semilight" panose="020B0402040204020203" pitchFamily="34" charset="0"/>
              <a:cs typeface="Segoe UI Semilight" panose="020B0402040204020203" pitchFamily="34" charset="0"/>
            </a:endParaRPr>
          </a:p>
        </p:txBody>
      </p:sp>
      <p:grpSp>
        <p:nvGrpSpPr>
          <p:cNvPr id="11" name="Group 10"/>
          <p:cNvGrpSpPr/>
          <p:nvPr/>
        </p:nvGrpSpPr>
        <p:grpSpPr>
          <a:xfrm>
            <a:off x="457583" y="1528954"/>
            <a:ext cx="2841914" cy="3275523"/>
            <a:chOff x="734309" y="1577080"/>
            <a:chExt cx="2841914" cy="3275523"/>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698" y="2038745"/>
              <a:ext cx="2731525" cy="2813858"/>
            </a:xfrm>
            <a:prstGeom prst="rect">
              <a:avLst/>
            </a:prstGeom>
            <a:ln>
              <a:solidFill>
                <a:schemeClr val="tx1"/>
              </a:solidFill>
            </a:ln>
          </p:spPr>
        </p:pic>
        <p:sp>
          <p:nvSpPr>
            <p:cNvPr id="10" name="TextBox 9"/>
            <p:cNvSpPr txBox="1"/>
            <p:nvPr/>
          </p:nvSpPr>
          <p:spPr>
            <a:xfrm>
              <a:off x="734309" y="1577080"/>
              <a:ext cx="2622884" cy="461665"/>
            </a:xfrm>
            <a:prstGeom prst="rect">
              <a:avLst/>
            </a:prstGeom>
            <a:noFill/>
          </p:spPr>
          <p:txBody>
            <a:bodyPr wrap="square" rtlCol="0">
              <a:spAutoFit/>
            </a:bodyPr>
            <a:lstStyle/>
            <a:p>
              <a:r>
                <a:rPr lang="en-US" sz="2400" dirty="0" smtClean="0">
                  <a:latin typeface="Segoe UI" panose="020B0502040204020203" pitchFamily="34" charset="0"/>
                  <a:cs typeface="Segoe UI" panose="020B0502040204020203" pitchFamily="34" charset="0"/>
                </a:rPr>
                <a:t>Input</a:t>
              </a:r>
              <a:endParaRPr lang="en-US" sz="2400" dirty="0">
                <a:latin typeface="Segoe UI" panose="020B0502040204020203" pitchFamily="34" charset="0"/>
                <a:cs typeface="Segoe UI" panose="020B0502040204020203" pitchFamily="34" charset="0"/>
              </a:endParaRPr>
            </a:p>
          </p:txBody>
        </p:sp>
      </p:grpSp>
      <p:sp>
        <p:nvSpPr>
          <p:cNvPr id="12" name="Right Arrow 11"/>
          <p:cNvSpPr/>
          <p:nvPr/>
        </p:nvSpPr>
        <p:spPr>
          <a:xfrm>
            <a:off x="3620624" y="3042617"/>
            <a:ext cx="638555" cy="62701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924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58303"/>
          <a:stretch/>
        </p:blipFill>
        <p:spPr>
          <a:xfrm>
            <a:off x="308733" y="1601719"/>
            <a:ext cx="1539731" cy="192363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0436" y="3525350"/>
            <a:ext cx="4099546" cy="30746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5091" y="315267"/>
            <a:ext cx="3718761" cy="278907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923" y="3525350"/>
            <a:ext cx="4099548" cy="3074661"/>
          </a:xfrm>
          <a:prstGeom prst="rect">
            <a:avLst/>
          </a:prstGeom>
        </p:spPr>
      </p:pic>
      <p:pic>
        <p:nvPicPr>
          <p:cNvPr id="8"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58734"/>
          <a:stretch/>
        </p:blipFill>
        <p:spPr>
          <a:xfrm>
            <a:off x="7167246" y="1601719"/>
            <a:ext cx="1523840" cy="1923631"/>
          </a:xfrm>
          <a:prstGeom prst="rect">
            <a:avLst/>
          </a:prstGeom>
        </p:spPr>
      </p:pic>
    </p:spTree>
    <p:extLst>
      <p:ext uri="{BB962C8B-B14F-4D97-AF65-F5344CB8AC3E}">
        <p14:creationId xmlns:p14="http://schemas.microsoft.com/office/powerpoint/2010/main" val="1505217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Image</a:t>
            </a:r>
            <a:endParaRPr lang="en-US" sz="2000" dirty="0">
              <a:latin typeface="Segoe UI Semilight" panose="020B0402040204020203" pitchFamily="34" charset="0"/>
              <a:cs typeface="Segoe UI Semilight" panose="020B0402040204020203" pitchFamily="34" charset="0"/>
            </a:endParaRP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Pooling</a:t>
              </a:r>
              <a:endParaRPr lang="en-US" sz="2000" dirty="0">
                <a:latin typeface="Segoe UI Semilight" panose="020B0402040204020203" pitchFamily="34" charset="0"/>
                <a:cs typeface="Segoe UI Semilight" panose="020B0402040204020203" pitchFamily="34" charset="0"/>
              </a:endParaRP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Convolution</a:t>
              </a:r>
              <a:endParaRPr lang="en-US" sz="2000" dirty="0">
                <a:latin typeface="Segoe UI Semilight" panose="020B0402040204020203" pitchFamily="34" charset="0"/>
                <a:cs typeface="Segoe UI Semilight" panose="020B0402040204020203" pitchFamily="34" charset="0"/>
              </a:endParaRP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smtClean="0"/>
              <a:t>1989</a:t>
            </a:r>
            <a:endParaRPr lang="en-US" dirty="0"/>
          </a:p>
        </p:txBody>
      </p:sp>
    </p:spTree>
    <p:extLst>
      <p:ext uri="{BB962C8B-B14F-4D97-AF65-F5344CB8AC3E}">
        <p14:creationId xmlns:p14="http://schemas.microsoft.com/office/powerpoint/2010/main" val="424463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1989</a:t>
            </a:r>
            <a:endParaRPr lang="en-US" dirty="0"/>
          </a:p>
        </p:txBody>
      </p:sp>
      <p:sp>
        <p:nvSpPr>
          <p:cNvPr id="4" name="TextBox 3"/>
          <p:cNvSpPr txBox="1"/>
          <p:nvPr/>
        </p:nvSpPr>
        <p:spPr>
          <a:xfrm>
            <a:off x="948798" y="5465923"/>
            <a:ext cx="7063986" cy="677108"/>
          </a:xfrm>
          <a:prstGeom prst="rect">
            <a:avLst/>
          </a:prstGeom>
          <a:noFill/>
        </p:spPr>
        <p:txBody>
          <a:bodyPr wrap="square" rtlCol="0">
            <a:spAutoFit/>
          </a:bodyPr>
          <a:lstStyle/>
          <a:p>
            <a:r>
              <a:rPr lang="en-US" sz="2000" b="1" dirty="0" err="1" smtClean="0"/>
              <a:t>Backpropagation</a:t>
            </a:r>
            <a:r>
              <a:rPr lang="en-US" sz="2000" b="1" dirty="0" smtClean="0"/>
              <a:t> applied to handwritten zip code recognition</a:t>
            </a:r>
            <a:r>
              <a:rPr lang="en-US" dirty="0" smtClean="0"/>
              <a:t>, </a:t>
            </a:r>
            <a:r>
              <a:rPr lang="en-US" dirty="0" err="1" smtClean="0"/>
              <a:t>Lecun</a:t>
            </a:r>
            <a:r>
              <a:rPr lang="en-US" dirty="0" smtClean="0"/>
              <a:t> et al., 1989</a:t>
            </a:r>
            <a:endParaRPr lang="en-US" dirty="0"/>
          </a:p>
        </p:txBody>
      </p:sp>
      <p:pic>
        <p:nvPicPr>
          <p:cNvPr id="5" name="Picture 4"/>
          <p:cNvPicPr>
            <a:picLocks noChangeAspect="1"/>
          </p:cNvPicPr>
          <p:nvPr/>
        </p:nvPicPr>
        <p:blipFill>
          <a:blip r:embed="rId2"/>
          <a:stretch>
            <a:fillRect/>
          </a:stretch>
        </p:blipFill>
        <p:spPr>
          <a:xfrm>
            <a:off x="835676" y="1989057"/>
            <a:ext cx="8003808" cy="2258552"/>
          </a:xfrm>
          <a:prstGeom prst="rect">
            <a:avLst/>
          </a:prstGeom>
        </p:spPr>
      </p:pic>
    </p:spTree>
    <p:extLst>
      <p:ext uri="{BB962C8B-B14F-4D97-AF65-F5344CB8AC3E}">
        <p14:creationId xmlns:p14="http://schemas.microsoft.com/office/powerpoint/2010/main" val="5903928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1998</a:t>
            </a:r>
            <a:endParaRPr lang="en-US" dirty="0"/>
          </a:p>
        </p:txBody>
      </p:sp>
      <p:sp>
        <p:nvSpPr>
          <p:cNvPr id="5" name="TextBox 4"/>
          <p:cNvSpPr txBox="1"/>
          <p:nvPr/>
        </p:nvSpPr>
        <p:spPr>
          <a:xfrm>
            <a:off x="1430314" y="6064578"/>
            <a:ext cx="6558247" cy="369332"/>
          </a:xfrm>
          <a:prstGeom prst="rect">
            <a:avLst/>
          </a:prstGeom>
          <a:noFill/>
        </p:spPr>
        <p:txBody>
          <a:bodyPr wrap="square" rtlCol="0">
            <a:spAutoFit/>
          </a:bodyPr>
          <a:lstStyle/>
          <a:p>
            <a:r>
              <a:rPr lang="en-US" dirty="0"/>
              <a:t>Neural Network-Based Face Detection</a:t>
            </a:r>
            <a:r>
              <a:rPr lang="en-US" dirty="0" smtClean="0"/>
              <a:t>, Rowley at al., PAMI 1998</a:t>
            </a:r>
            <a:endParaRPr lang="en-US" dirty="0"/>
          </a:p>
        </p:txBody>
      </p:sp>
      <p:pic>
        <p:nvPicPr>
          <p:cNvPr id="3" name="Picture 2"/>
          <p:cNvPicPr>
            <a:picLocks noChangeAspect="1"/>
          </p:cNvPicPr>
          <p:nvPr/>
        </p:nvPicPr>
        <p:blipFill>
          <a:blip r:embed="rId2"/>
          <a:stretch>
            <a:fillRect/>
          </a:stretch>
        </p:blipFill>
        <p:spPr>
          <a:xfrm>
            <a:off x="628650" y="2580377"/>
            <a:ext cx="8054932" cy="3048326"/>
          </a:xfrm>
          <a:prstGeom prst="rect">
            <a:avLst/>
          </a:prstGeom>
        </p:spPr>
      </p:pic>
      <p:sp>
        <p:nvSpPr>
          <p:cNvPr id="9" name="Content Placeholder 2"/>
          <p:cNvSpPr>
            <a:spLocks noGrp="1"/>
          </p:cNvSpPr>
          <p:nvPr>
            <p:ph idx="1"/>
          </p:nvPr>
        </p:nvSpPr>
        <p:spPr>
          <a:xfrm>
            <a:off x="746039" y="1690689"/>
            <a:ext cx="1620280" cy="602478"/>
          </a:xfrm>
        </p:spPr>
        <p:txBody>
          <a:bodyPr>
            <a:normAutofit/>
          </a:bodyPr>
          <a:lstStyle/>
          <a:p>
            <a:pPr marL="0" indent="0">
              <a:buNone/>
            </a:pPr>
            <a:r>
              <a:rPr lang="en-US" sz="3200" dirty="0" smtClean="0"/>
              <a:t>Faces</a:t>
            </a:r>
            <a:endParaRPr lang="en-US" sz="3200" dirty="0"/>
          </a:p>
        </p:txBody>
      </p:sp>
    </p:spTree>
    <p:extLst>
      <p:ext uri="{BB962C8B-B14F-4D97-AF65-F5344CB8AC3E}">
        <p14:creationId xmlns:p14="http://schemas.microsoft.com/office/powerpoint/2010/main" val="26693346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221" r="2024"/>
          <a:stretch/>
        </p:blipFill>
        <p:spPr>
          <a:xfrm>
            <a:off x="0" y="0"/>
            <a:ext cx="9137944" cy="6858000"/>
          </a:xfrm>
          <a:prstGeom prst="rect">
            <a:avLst/>
          </a:prstGeom>
        </p:spPr>
      </p:pic>
      <p:sp>
        <p:nvSpPr>
          <p:cNvPr id="6" name="Rectangle 5"/>
          <p:cNvSpPr/>
          <p:nvPr/>
        </p:nvSpPr>
        <p:spPr>
          <a:xfrm>
            <a:off x="0" y="0"/>
            <a:ext cx="9144000" cy="6858000"/>
          </a:xfrm>
          <a:prstGeom prst="rect">
            <a:avLst/>
          </a:prstGeom>
          <a:solidFill>
            <a:srgbClr val="FFFFFF">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7538" y="177401"/>
            <a:ext cx="7886700" cy="1325563"/>
          </a:xfrm>
          <a:effectLst/>
        </p:spPr>
        <p:txBody>
          <a:bodyPr/>
          <a:lstStyle/>
          <a:p>
            <a:r>
              <a:rPr lang="en-US" dirty="0" smtClean="0"/>
              <a:t>Motivation</a:t>
            </a:r>
            <a:endParaRPr lang="en-US" dirty="0"/>
          </a:p>
        </p:txBody>
      </p:sp>
      <p:sp>
        <p:nvSpPr>
          <p:cNvPr id="3" name="Content Placeholder 2"/>
          <p:cNvSpPr>
            <a:spLocks noGrp="1"/>
          </p:cNvSpPr>
          <p:nvPr>
            <p:ph idx="1"/>
          </p:nvPr>
        </p:nvSpPr>
        <p:spPr>
          <a:xfrm>
            <a:off x="1052545" y="2757994"/>
            <a:ext cx="4209798" cy="671006"/>
          </a:xfrm>
          <a:effectLst/>
        </p:spPr>
        <p:txBody>
          <a:bodyPr/>
          <a:lstStyle/>
          <a:p>
            <a:pPr marL="0" indent="0">
              <a:buNone/>
            </a:pPr>
            <a:r>
              <a:rPr lang="en-US" dirty="0" smtClean="0"/>
              <a:t>How did we get here?</a:t>
            </a:r>
            <a:endParaRPr lang="en-US" dirty="0"/>
          </a:p>
        </p:txBody>
      </p:sp>
      <p:sp>
        <p:nvSpPr>
          <p:cNvPr id="4" name="Content Placeholder 2"/>
          <p:cNvSpPr txBox="1">
            <a:spLocks/>
          </p:cNvSpPr>
          <p:nvPr/>
        </p:nvSpPr>
        <p:spPr>
          <a:xfrm>
            <a:off x="4505263" y="4713457"/>
            <a:ext cx="4209798" cy="671006"/>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Where are we now?</a:t>
            </a:r>
            <a:endParaRPr lang="en-US" dirty="0"/>
          </a:p>
        </p:txBody>
      </p:sp>
    </p:spTree>
    <p:extLst>
      <p:ext uri="{BB962C8B-B14F-4D97-AF65-F5344CB8AC3E}">
        <p14:creationId xmlns:p14="http://schemas.microsoft.com/office/powerpoint/2010/main" val="25019680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949" y="172612"/>
            <a:ext cx="3376615" cy="1325563"/>
          </a:xfrm>
        </p:spPr>
        <p:txBody>
          <a:bodyPr/>
          <a:lstStyle/>
          <a:p>
            <a:r>
              <a:rPr lang="en-US" dirty="0" smtClean="0"/>
              <a:t>Classification</a:t>
            </a:r>
            <a:endParaRPr lang="en-US" dirty="0"/>
          </a:p>
        </p:txBody>
      </p:sp>
      <p:sp>
        <p:nvSpPr>
          <p:cNvPr id="6" name="Title 1"/>
          <p:cNvSpPr txBox="1">
            <a:spLocks/>
          </p:cNvSpPr>
          <p:nvPr/>
        </p:nvSpPr>
        <p:spPr>
          <a:xfrm>
            <a:off x="4076073" y="172614"/>
            <a:ext cx="9514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r>
              <a:rPr lang="en-US" dirty="0" smtClean="0"/>
              <a:t>vs. </a:t>
            </a:r>
            <a:endParaRPr lang="en-US" dirty="0"/>
          </a:p>
        </p:txBody>
      </p:sp>
      <p:sp>
        <p:nvSpPr>
          <p:cNvPr id="7" name="Title 1"/>
          <p:cNvSpPr txBox="1">
            <a:spLocks/>
          </p:cNvSpPr>
          <p:nvPr/>
        </p:nvSpPr>
        <p:spPr>
          <a:xfrm>
            <a:off x="5283114" y="172613"/>
            <a:ext cx="27963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r>
              <a:rPr lang="en-US" dirty="0" smtClean="0"/>
              <a:t>Detection</a:t>
            </a:r>
            <a:endParaRPr lang="en-US" dirty="0"/>
          </a:p>
        </p:txBody>
      </p:sp>
      <p:grpSp>
        <p:nvGrpSpPr>
          <p:cNvPr id="14" name="Group 13"/>
          <p:cNvGrpSpPr/>
          <p:nvPr/>
        </p:nvGrpSpPr>
        <p:grpSpPr>
          <a:xfrm>
            <a:off x="598949" y="1377872"/>
            <a:ext cx="3363327" cy="4263745"/>
            <a:chOff x="598949" y="1209424"/>
            <a:chExt cx="3363327" cy="4263745"/>
          </a:xfrm>
        </p:grpSpPr>
        <p:pic>
          <p:nvPicPr>
            <p:cNvPr id="4" name="Picture 3"/>
            <p:cNvPicPr>
              <a:picLocks noChangeAspect="1"/>
            </p:cNvPicPr>
            <p:nvPr/>
          </p:nvPicPr>
          <p:blipFill>
            <a:blip r:embed="rId2"/>
            <a:stretch>
              <a:fillRect/>
            </a:stretch>
          </p:blipFill>
          <p:spPr>
            <a:xfrm>
              <a:off x="598949" y="1209424"/>
              <a:ext cx="3363327" cy="4263745"/>
            </a:xfrm>
            <a:prstGeom prst="rect">
              <a:avLst/>
            </a:prstGeom>
          </p:spPr>
        </p:pic>
        <p:sp>
          <p:nvSpPr>
            <p:cNvPr id="8" name="TextBox 7"/>
            <p:cNvSpPr txBox="1"/>
            <p:nvPr/>
          </p:nvSpPr>
          <p:spPr>
            <a:xfrm>
              <a:off x="689310" y="1280407"/>
              <a:ext cx="2926304"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smtClean="0">
                  <a:solidFill>
                    <a:srgbClr val="FF0000"/>
                  </a:solidFill>
                  <a:latin typeface="Segoe UI" panose="020B0502040204020203" pitchFamily="34" charset="0"/>
                  <a:cs typeface="Segoe UI" panose="020B0502040204020203" pitchFamily="34" charset="0"/>
                </a:rPr>
                <a:t>Dog</a:t>
              </a:r>
              <a:endParaRPr lang="en-US" sz="3200" dirty="0">
                <a:solidFill>
                  <a:srgbClr val="FF0000"/>
                </a:solidFill>
                <a:latin typeface="Segoe UI" panose="020B0502040204020203" pitchFamily="34" charset="0"/>
                <a:cs typeface="Segoe UI" panose="020B0502040204020203" pitchFamily="34" charset="0"/>
              </a:endParaRPr>
            </a:p>
          </p:txBody>
        </p:sp>
      </p:grpSp>
      <p:grpSp>
        <p:nvGrpSpPr>
          <p:cNvPr id="13" name="Group 12"/>
          <p:cNvGrpSpPr/>
          <p:nvPr/>
        </p:nvGrpSpPr>
        <p:grpSpPr>
          <a:xfrm>
            <a:off x="4896483" y="1377872"/>
            <a:ext cx="3363327" cy="4263745"/>
            <a:chOff x="4896483" y="1209424"/>
            <a:chExt cx="3363327" cy="4263745"/>
          </a:xfrm>
        </p:grpSpPr>
        <p:pic>
          <p:nvPicPr>
            <p:cNvPr id="5" name="Picture 4"/>
            <p:cNvPicPr>
              <a:picLocks noChangeAspect="1"/>
            </p:cNvPicPr>
            <p:nvPr/>
          </p:nvPicPr>
          <p:blipFill>
            <a:blip r:embed="rId2"/>
            <a:stretch>
              <a:fillRect/>
            </a:stretch>
          </p:blipFill>
          <p:spPr>
            <a:xfrm>
              <a:off x="4896483" y="1209424"/>
              <a:ext cx="3363327" cy="4263745"/>
            </a:xfrm>
            <a:prstGeom prst="rect">
              <a:avLst/>
            </a:prstGeom>
          </p:spPr>
        </p:pic>
        <p:sp>
          <p:nvSpPr>
            <p:cNvPr id="9" name="Rectangle 8"/>
            <p:cNvSpPr/>
            <p:nvPr/>
          </p:nvSpPr>
          <p:spPr>
            <a:xfrm>
              <a:off x="5197642" y="3200400"/>
              <a:ext cx="1191126" cy="139566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a:off x="6436895" y="3376863"/>
              <a:ext cx="1728537" cy="151999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149515" y="3141241"/>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F0000"/>
                  </a:solidFill>
                  <a:latin typeface="Segoe UI" panose="020B0502040204020203" pitchFamily="34" charset="0"/>
                  <a:cs typeface="Segoe UI" panose="020B0502040204020203" pitchFamily="34" charset="0"/>
                </a:rPr>
                <a:t>Dog</a:t>
              </a:r>
              <a:endParaRPr lang="en-US" sz="2000" dirty="0">
                <a:solidFill>
                  <a:srgbClr val="FF0000"/>
                </a:solidFill>
                <a:latin typeface="Segoe UI" panose="020B0502040204020203" pitchFamily="34" charset="0"/>
                <a:cs typeface="Segoe UI" panose="020B0502040204020203" pitchFamily="34" charset="0"/>
              </a:endParaRPr>
            </a:p>
          </p:txBody>
        </p:sp>
        <p:sp>
          <p:nvSpPr>
            <p:cNvPr id="12" name="TextBox 11"/>
            <p:cNvSpPr txBox="1"/>
            <p:nvPr/>
          </p:nvSpPr>
          <p:spPr>
            <a:xfrm>
              <a:off x="6388768" y="3341296"/>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F0000"/>
                  </a:solidFill>
                  <a:latin typeface="Segoe UI" panose="020B0502040204020203" pitchFamily="34" charset="0"/>
                  <a:cs typeface="Segoe UI" panose="020B0502040204020203" pitchFamily="34" charset="0"/>
                </a:rPr>
                <a:t>Dog</a:t>
              </a:r>
              <a:endParaRPr lang="en-US" sz="2000" dirty="0">
                <a:solidFill>
                  <a:srgbClr val="FF0000"/>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31984672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Limits</a:t>
            </a:r>
            <a:endParaRPr lang="en-US" dirty="0"/>
          </a:p>
        </p:txBody>
      </p:sp>
      <p:sp>
        <p:nvSpPr>
          <p:cNvPr id="3" name="Content Placeholder 2"/>
          <p:cNvSpPr>
            <a:spLocks noGrp="1"/>
          </p:cNvSpPr>
          <p:nvPr>
            <p:ph idx="1"/>
          </p:nvPr>
        </p:nvSpPr>
        <p:spPr>
          <a:xfrm>
            <a:off x="628650" y="2316514"/>
            <a:ext cx="7886700" cy="1868309"/>
          </a:xfrm>
        </p:spPr>
        <p:txBody>
          <a:bodyPr>
            <a:normAutofit/>
          </a:bodyPr>
          <a:lstStyle/>
          <a:p>
            <a:pPr marL="0" indent="0">
              <a:buNone/>
            </a:pPr>
            <a:r>
              <a:rPr lang="en-US" dirty="0" smtClean="0"/>
              <a:t>Numbers worked great, and so did faces…</a:t>
            </a:r>
          </a:p>
          <a:p>
            <a:pPr marL="0" indent="0">
              <a:buNone/>
            </a:pPr>
            <a:endParaRPr lang="en-US" dirty="0" smtClean="0"/>
          </a:p>
          <a:p>
            <a:pPr marL="0" indent="0">
              <a:buNone/>
            </a:pPr>
            <a:r>
              <a:rPr lang="en-US" dirty="0" smtClean="0"/>
              <a:t>Why did other categories fail?</a:t>
            </a:r>
            <a:endParaRPr lang="en-US" dirty="0"/>
          </a:p>
        </p:txBody>
      </p:sp>
      <p:sp>
        <p:nvSpPr>
          <p:cNvPr id="4" name="TextBox 3"/>
          <p:cNvSpPr txBox="1"/>
          <p:nvPr/>
        </p:nvSpPr>
        <p:spPr>
          <a:xfrm>
            <a:off x="3930104" y="5008005"/>
            <a:ext cx="4977727" cy="523220"/>
          </a:xfrm>
          <a:prstGeom prst="rect">
            <a:avLst/>
          </a:prstGeom>
          <a:noFill/>
        </p:spPr>
        <p:txBody>
          <a:bodyPr wrap="square" rtlCol="0">
            <a:spAutoFit/>
          </a:bodyPr>
          <a:lstStyle/>
          <a:p>
            <a:r>
              <a:rPr lang="en-US" sz="2800" dirty="0" smtClean="0">
                <a:solidFill>
                  <a:srgbClr val="C00000"/>
                </a:solidFill>
              </a:rPr>
              <a:t>2 main reasons… (2012)</a:t>
            </a:r>
            <a:endParaRPr lang="en-US" sz="2800" dirty="0">
              <a:solidFill>
                <a:srgbClr val="C00000"/>
              </a:solidFill>
            </a:endParaRPr>
          </a:p>
        </p:txBody>
      </p:sp>
    </p:spTree>
    <p:extLst>
      <p:ext uri="{BB962C8B-B14F-4D97-AF65-F5344CB8AC3E}">
        <p14:creationId xmlns:p14="http://schemas.microsoft.com/office/powerpoint/2010/main" val="15817771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2001</a:t>
            </a:r>
            <a:endParaRPr lang="en-US" dirty="0"/>
          </a:p>
        </p:txBody>
      </p:sp>
      <p:sp>
        <p:nvSpPr>
          <p:cNvPr id="5" name="TextBox 4"/>
          <p:cNvSpPr txBox="1"/>
          <p:nvPr/>
        </p:nvSpPr>
        <p:spPr>
          <a:xfrm>
            <a:off x="1112924" y="5900305"/>
            <a:ext cx="6767884" cy="641897"/>
          </a:xfrm>
          <a:prstGeom prst="rect">
            <a:avLst/>
          </a:prstGeom>
          <a:noFill/>
        </p:spPr>
        <p:txBody>
          <a:bodyPr wrap="square" rtlCol="0">
            <a:spAutoFit/>
          </a:bodyPr>
          <a:lstStyle/>
          <a:p>
            <a:r>
              <a:rPr lang="en-US" b="1" dirty="0" smtClean="0"/>
              <a:t>Rapid Object Detection using a Boosted Cascade of Simple Features</a:t>
            </a:r>
            <a:r>
              <a:rPr lang="en-US" dirty="0" smtClean="0"/>
              <a:t>, Viola and Jones, CVPR 2001</a:t>
            </a:r>
            <a:endParaRPr lang="en-US" dirty="0"/>
          </a:p>
        </p:txBody>
      </p:sp>
      <p:sp>
        <p:nvSpPr>
          <p:cNvPr id="7" name="TextBox 6"/>
          <p:cNvSpPr txBox="1"/>
          <p:nvPr/>
        </p:nvSpPr>
        <p:spPr>
          <a:xfrm>
            <a:off x="1957102" y="1840206"/>
            <a:ext cx="6558247" cy="461665"/>
          </a:xfrm>
          <a:prstGeom prst="rect">
            <a:avLst/>
          </a:prstGeom>
          <a:noFill/>
        </p:spPr>
        <p:txBody>
          <a:bodyPr wrap="square" rtlCol="0">
            <a:spAutoFit/>
          </a:bodyPr>
          <a:lstStyle/>
          <a:p>
            <a:r>
              <a:rPr lang="en-US" sz="2400" dirty="0" smtClean="0">
                <a:solidFill>
                  <a:srgbClr val="C00000"/>
                </a:solidFill>
              </a:rPr>
              <a:t>Boosting + Cascade = Speed</a:t>
            </a:r>
            <a:endParaRPr lang="en-US" sz="2400" dirty="0">
              <a:solidFill>
                <a:srgbClr val="C00000"/>
              </a:solidFill>
            </a:endParaRPr>
          </a:p>
        </p:txBody>
      </p:sp>
      <p:pic>
        <p:nvPicPr>
          <p:cNvPr id="8" name="Picture 7"/>
          <p:cNvPicPr>
            <a:picLocks noChangeAspect="1"/>
          </p:cNvPicPr>
          <p:nvPr/>
        </p:nvPicPr>
        <p:blipFill>
          <a:blip r:embed="rId2"/>
          <a:stretch>
            <a:fillRect/>
          </a:stretch>
        </p:blipFill>
        <p:spPr>
          <a:xfrm>
            <a:off x="2009980" y="2377441"/>
            <a:ext cx="4973772" cy="3447294"/>
          </a:xfrm>
          <a:prstGeom prst="rect">
            <a:avLst/>
          </a:prstGeom>
        </p:spPr>
      </p:pic>
      <p:sp>
        <p:nvSpPr>
          <p:cNvPr id="6" name="TextBox 5"/>
          <p:cNvSpPr txBox="1"/>
          <p:nvPr/>
        </p:nvSpPr>
        <p:spPr>
          <a:xfrm>
            <a:off x="1957103" y="1314799"/>
            <a:ext cx="6558247" cy="584775"/>
          </a:xfrm>
          <a:prstGeom prst="rect">
            <a:avLst/>
          </a:prstGeom>
          <a:noFill/>
        </p:spPr>
        <p:txBody>
          <a:bodyPr wrap="square" rtlCol="0">
            <a:spAutoFit/>
          </a:bodyPr>
          <a:lstStyle/>
          <a:p>
            <a:r>
              <a:rPr lang="en-US" sz="3200" dirty="0" smtClean="0">
                <a:solidFill>
                  <a:srgbClr val="C00000"/>
                </a:solidFill>
              </a:rPr>
              <a:t>Sliding window in real time!</a:t>
            </a:r>
            <a:endParaRPr lang="en-US" sz="3200" dirty="0">
              <a:solidFill>
                <a:srgbClr val="C00000"/>
              </a:solidFill>
            </a:endParaRPr>
          </a:p>
        </p:txBody>
      </p:sp>
    </p:spTree>
    <p:extLst>
      <p:ext uri="{BB962C8B-B14F-4D97-AF65-F5344CB8AC3E}">
        <p14:creationId xmlns:p14="http://schemas.microsoft.com/office/powerpoint/2010/main" val="14815344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577516" y="288758"/>
            <a:ext cx="1020278" cy="10587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249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2000" decel="3000" fill="hold" grpId="0" nodeType="clickEffect">
                                  <p:stCondLst>
                                    <p:cond delay="0"/>
                                  </p:stCondLst>
                                  <p:childTnLst>
                                    <p:animMotion origin="layout" path="M 0 0 L 0.78681 0 L 0.78802 0.07361 L 0 0.06829 L 0 0.1419 L 0.78941 0.14907 L 0.7908 0.23148 L -0.0026 0.20509 L 0 0.27176 L 0.79601 0.2963 L 0.7974 0.37708 L 0.00122 0.34375 L 0 0.41551 L 0.38281 0.41921 L 0.38281 0.41921 " pathEditMode="relative" ptsTypes="AAAAAAAAAAAAAAA">
                                      <p:cBhvr>
                                        <p:cTn id="6" dur="5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did it work?</a:t>
            </a:r>
            <a:endParaRPr lang="en-US" dirty="0"/>
          </a:p>
        </p:txBody>
      </p:sp>
      <p:sp>
        <p:nvSpPr>
          <p:cNvPr id="3" name="Content Placeholder 2"/>
          <p:cNvSpPr>
            <a:spLocks noGrp="1"/>
          </p:cNvSpPr>
          <p:nvPr>
            <p:ph idx="1"/>
          </p:nvPr>
        </p:nvSpPr>
        <p:spPr/>
        <p:txBody>
          <a:bodyPr/>
          <a:lstStyle/>
          <a:p>
            <a:r>
              <a:rPr lang="en-US" dirty="0" smtClean="0"/>
              <a:t>Simple features (</a:t>
            </a:r>
            <a:r>
              <a:rPr lang="en-US" dirty="0" err="1" smtClean="0"/>
              <a:t>Haar</a:t>
            </a:r>
            <a:r>
              <a:rPr lang="en-US" dirty="0" smtClean="0"/>
              <a:t> wavelets)</a:t>
            </a:r>
            <a:endParaRPr lang="en-US" dirty="0"/>
          </a:p>
        </p:txBody>
      </p:sp>
      <p:pic>
        <p:nvPicPr>
          <p:cNvPr id="4" name="Picture 3"/>
          <p:cNvPicPr>
            <a:picLocks noChangeAspect="1"/>
          </p:cNvPicPr>
          <p:nvPr/>
        </p:nvPicPr>
        <p:blipFill rotWithShape="1">
          <a:blip r:embed="rId2"/>
          <a:srcRect t="4938" r="70045"/>
          <a:stretch/>
        </p:blipFill>
        <p:spPr>
          <a:xfrm>
            <a:off x="996973" y="2349794"/>
            <a:ext cx="3547352" cy="3445683"/>
          </a:xfrm>
          <a:prstGeom prst="rect">
            <a:avLst/>
          </a:prstGeom>
        </p:spPr>
      </p:pic>
      <p:sp>
        <p:nvSpPr>
          <p:cNvPr id="5" name="TextBox 4"/>
          <p:cNvSpPr txBox="1"/>
          <p:nvPr/>
        </p:nvSpPr>
        <p:spPr>
          <a:xfrm>
            <a:off x="918320" y="5807631"/>
            <a:ext cx="3972492" cy="369332"/>
          </a:xfrm>
          <a:prstGeom prst="rect">
            <a:avLst/>
          </a:prstGeom>
          <a:noFill/>
        </p:spPr>
        <p:txBody>
          <a:bodyPr wrap="square" rtlCol="0">
            <a:spAutoFit/>
          </a:bodyPr>
          <a:lstStyle/>
          <a:p>
            <a:r>
              <a:rPr lang="en-US" dirty="0" smtClean="0"/>
              <a:t>Integral images + </a:t>
            </a:r>
            <a:r>
              <a:rPr lang="en-US" dirty="0" err="1" smtClean="0"/>
              <a:t>Haar</a:t>
            </a:r>
            <a:r>
              <a:rPr lang="en-US" dirty="0" smtClean="0"/>
              <a:t> wavelets = fast</a:t>
            </a:r>
            <a:endParaRPr lang="en-US" dirty="0"/>
          </a:p>
        </p:txBody>
      </p:sp>
      <p:sp>
        <p:nvSpPr>
          <p:cNvPr id="6" name="Rectangle 5"/>
          <p:cNvSpPr/>
          <p:nvPr/>
        </p:nvSpPr>
        <p:spPr>
          <a:xfrm>
            <a:off x="2045617" y="3753289"/>
            <a:ext cx="1395187" cy="549835"/>
          </a:xfrm>
          <a:prstGeom prst="rect">
            <a:avLst/>
          </a:prstGeom>
          <a:solidFill>
            <a:srgbClr val="0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45617" y="4303325"/>
            <a:ext cx="1395187" cy="5498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880103" y="3663575"/>
            <a:ext cx="520270" cy="549835"/>
          </a:xfrm>
          <a:prstGeom prst="rect">
            <a:avLst/>
          </a:prstGeom>
          <a:solidFill>
            <a:srgbClr val="0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725042" y="3663576"/>
            <a:ext cx="552824" cy="54983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06697" y="3472329"/>
            <a:ext cx="525929" cy="830997"/>
          </a:xfrm>
          <a:prstGeom prst="rect">
            <a:avLst/>
          </a:prstGeom>
          <a:noFill/>
        </p:spPr>
        <p:txBody>
          <a:bodyPr wrap="square" rtlCol="0">
            <a:spAutoFit/>
          </a:bodyPr>
          <a:lstStyle/>
          <a:p>
            <a:r>
              <a:rPr lang="en-US" sz="4800" dirty="0" smtClean="0"/>
              <a:t>-</a:t>
            </a:r>
            <a:endParaRPr lang="en-US" sz="4800" dirty="0"/>
          </a:p>
        </p:txBody>
      </p:sp>
      <p:sp>
        <p:nvSpPr>
          <p:cNvPr id="11" name="TextBox 10"/>
          <p:cNvSpPr txBox="1"/>
          <p:nvPr/>
        </p:nvSpPr>
        <p:spPr>
          <a:xfrm>
            <a:off x="6696268" y="3472328"/>
            <a:ext cx="1264391" cy="830997"/>
          </a:xfrm>
          <a:prstGeom prst="rect">
            <a:avLst/>
          </a:prstGeom>
          <a:noFill/>
        </p:spPr>
        <p:txBody>
          <a:bodyPr wrap="square" rtlCol="0">
            <a:spAutoFit/>
          </a:bodyPr>
          <a:lstStyle/>
          <a:p>
            <a:r>
              <a:rPr lang="en-US" sz="4800" dirty="0" smtClean="0"/>
              <a:t>= h</a:t>
            </a:r>
            <a:endParaRPr lang="en-US" sz="4800" dirty="0"/>
          </a:p>
        </p:txBody>
      </p:sp>
    </p:spTree>
    <p:extLst>
      <p:ext uri="{BB962C8B-B14F-4D97-AF65-F5344CB8AC3E}">
        <p14:creationId xmlns:p14="http://schemas.microsoft.com/office/powerpoint/2010/main" val="409707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404" y="1906198"/>
            <a:ext cx="6600636" cy="430457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8086" y="123398"/>
            <a:ext cx="1834786" cy="1782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440" y="199836"/>
            <a:ext cx="1019417" cy="989180"/>
          </a:xfrm>
          <a:prstGeom prst="rect">
            <a:avLst/>
          </a:prstGeom>
        </p:spPr>
      </p:pic>
    </p:spTree>
    <p:extLst>
      <p:ext uri="{BB962C8B-B14F-4D97-AF65-F5344CB8AC3E}">
        <p14:creationId xmlns:p14="http://schemas.microsoft.com/office/powerpoint/2010/main" val="33632135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9705" y="1513908"/>
            <a:ext cx="7164297" cy="3751052"/>
          </a:xfrm>
          <a:prstGeom prst="rect">
            <a:avLst/>
          </a:prstGeom>
        </p:spPr>
      </p:pic>
      <p:grpSp>
        <p:nvGrpSpPr>
          <p:cNvPr id="8" name="Group 7"/>
          <p:cNvGrpSpPr/>
          <p:nvPr/>
        </p:nvGrpSpPr>
        <p:grpSpPr>
          <a:xfrm>
            <a:off x="1435184" y="2513085"/>
            <a:ext cx="6144577" cy="1598687"/>
            <a:chOff x="1435184" y="2513085"/>
            <a:chExt cx="6144577" cy="1598687"/>
          </a:xfrm>
        </p:grpSpPr>
        <p:sp>
          <p:nvSpPr>
            <p:cNvPr id="5" name="Oval 4"/>
            <p:cNvSpPr/>
            <p:nvPr/>
          </p:nvSpPr>
          <p:spPr>
            <a:xfrm>
              <a:off x="1435184" y="2513085"/>
              <a:ext cx="1277738" cy="15986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872704" y="2513085"/>
              <a:ext cx="1277738" cy="15986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302023" y="2513085"/>
              <a:ext cx="1277738" cy="159868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88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did it work?</a:t>
            </a:r>
            <a:endParaRPr lang="en-US" dirty="0"/>
          </a:p>
        </p:txBody>
      </p:sp>
      <p:pic>
        <p:nvPicPr>
          <p:cNvPr id="6" name="Picture 5"/>
          <p:cNvPicPr>
            <a:picLocks noChangeAspect="1"/>
          </p:cNvPicPr>
          <p:nvPr/>
        </p:nvPicPr>
        <p:blipFill rotWithShape="1">
          <a:blip r:embed="rId2"/>
          <a:srcRect l="35123" t="3344" r="35800" b="18197"/>
          <a:stretch/>
        </p:blipFill>
        <p:spPr>
          <a:xfrm>
            <a:off x="1350405" y="1756133"/>
            <a:ext cx="2755312" cy="3892680"/>
          </a:xfrm>
          <a:prstGeom prst="rect">
            <a:avLst/>
          </a:prstGeom>
        </p:spPr>
      </p:pic>
      <p:pic>
        <p:nvPicPr>
          <p:cNvPr id="8" name="Picture 7"/>
          <p:cNvPicPr>
            <a:picLocks noChangeAspect="1"/>
          </p:cNvPicPr>
          <p:nvPr/>
        </p:nvPicPr>
        <p:blipFill rotWithShape="1">
          <a:blip r:embed="rId2"/>
          <a:srcRect l="35123" t="3344" r="35800" b="18197"/>
          <a:stretch/>
        </p:blipFill>
        <p:spPr>
          <a:xfrm>
            <a:off x="4899004" y="1756133"/>
            <a:ext cx="2755312" cy="3892680"/>
          </a:xfrm>
          <a:prstGeom prst="rect">
            <a:avLst/>
          </a:prstGeom>
        </p:spPr>
      </p:pic>
      <p:sp>
        <p:nvSpPr>
          <p:cNvPr id="9" name="Rectangle 8"/>
          <p:cNvSpPr/>
          <p:nvPr/>
        </p:nvSpPr>
        <p:spPr>
          <a:xfrm>
            <a:off x="1992302" y="3318485"/>
            <a:ext cx="1538130" cy="327004"/>
          </a:xfrm>
          <a:prstGeom prst="rect">
            <a:avLst/>
          </a:prstGeom>
          <a:solidFill>
            <a:srgbClr val="00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992302" y="3645489"/>
            <a:ext cx="1538130" cy="327004"/>
          </a:xfrm>
          <a:prstGeom prst="rect">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6200000">
            <a:off x="6174472" y="3318484"/>
            <a:ext cx="864440" cy="327004"/>
          </a:xfrm>
          <a:prstGeom prst="rect">
            <a:avLst/>
          </a:prstGeom>
          <a:solidFill>
            <a:srgbClr val="00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6200000">
            <a:off x="5847468" y="3318484"/>
            <a:ext cx="864439" cy="327004"/>
          </a:xfrm>
          <a:prstGeom prst="rect">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6200000">
            <a:off x="5520465" y="3318485"/>
            <a:ext cx="864438" cy="327004"/>
          </a:xfrm>
          <a:prstGeom prst="rect">
            <a:avLst/>
          </a:prstGeom>
          <a:solidFill>
            <a:srgbClr val="00000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39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615" y="3349833"/>
            <a:ext cx="2895347" cy="2895347"/>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9706" r="5740"/>
          <a:stretch/>
        </p:blipFill>
        <p:spPr>
          <a:xfrm>
            <a:off x="5990854" y="3282151"/>
            <a:ext cx="2820086" cy="283693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93" y="3560613"/>
            <a:ext cx="2473788" cy="247378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34433"/>
          <a:stretch/>
        </p:blipFill>
        <p:spPr>
          <a:xfrm>
            <a:off x="5071951" y="242226"/>
            <a:ext cx="2767124" cy="2707936"/>
          </a:xfrm>
          <a:prstGeom prst="rect">
            <a:avLst/>
          </a:prstGeom>
        </p:spPr>
      </p:pic>
      <p:sp>
        <p:nvSpPr>
          <p:cNvPr id="9" name="Title 1"/>
          <p:cNvSpPr>
            <a:spLocks noGrp="1"/>
          </p:cNvSpPr>
          <p:nvPr>
            <p:ph type="title"/>
          </p:nvPr>
        </p:nvSpPr>
        <p:spPr>
          <a:xfrm>
            <a:off x="628650" y="365126"/>
            <a:ext cx="7886700" cy="1325563"/>
          </a:xfrm>
        </p:spPr>
        <p:txBody>
          <a:bodyPr/>
          <a:lstStyle/>
          <a:p>
            <a:r>
              <a:rPr lang="en-US" dirty="0" smtClean="0"/>
              <a:t>Why did it fail?</a:t>
            </a:r>
            <a:endParaRPr lang="en-US" dirty="0"/>
          </a:p>
        </p:txBody>
      </p:sp>
    </p:spTree>
    <p:extLst>
      <p:ext uri="{BB962C8B-B14F-4D97-AF65-F5344CB8AC3E}">
        <p14:creationId xmlns:p14="http://schemas.microsoft.com/office/powerpoint/2010/main" val="115080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1999</a:t>
            </a:r>
            <a:r>
              <a:rPr lang="en-US" sz="6000" dirty="0" smtClean="0">
                <a:solidFill>
                  <a:srgbClr val="C00000"/>
                </a:solidFill>
              </a:rPr>
              <a:t>*</a:t>
            </a:r>
            <a:endParaRPr lang="en-US" dirty="0">
              <a:solidFill>
                <a:srgbClr val="C00000"/>
              </a:solidFill>
            </a:endParaRPr>
          </a:p>
        </p:txBody>
      </p:sp>
      <p:sp>
        <p:nvSpPr>
          <p:cNvPr id="7" name="TextBox 6"/>
          <p:cNvSpPr txBox="1"/>
          <p:nvPr/>
        </p:nvSpPr>
        <p:spPr>
          <a:xfrm>
            <a:off x="1765948" y="5650619"/>
            <a:ext cx="5818461" cy="646331"/>
          </a:xfrm>
          <a:prstGeom prst="rect">
            <a:avLst/>
          </a:prstGeom>
          <a:noFill/>
        </p:spPr>
        <p:txBody>
          <a:bodyPr wrap="square" rtlCol="0">
            <a:spAutoFit/>
          </a:bodyPr>
          <a:lstStyle/>
          <a:p>
            <a:r>
              <a:rPr lang="en-US" b="1" dirty="0" smtClean="0"/>
              <a:t>Object Recognition from Local Scale-Invariant Features</a:t>
            </a:r>
            <a:r>
              <a:rPr lang="en-US" dirty="0" smtClean="0"/>
              <a:t>, Lowe, ICCV 1999.</a:t>
            </a:r>
            <a:endParaRPr lang="en-US" dirty="0"/>
          </a:p>
        </p:txBody>
      </p:sp>
      <p:sp>
        <p:nvSpPr>
          <p:cNvPr id="3" name="TextBox 2"/>
          <p:cNvSpPr txBox="1"/>
          <p:nvPr/>
        </p:nvSpPr>
        <p:spPr>
          <a:xfrm>
            <a:off x="2622086" y="633575"/>
            <a:ext cx="6242781" cy="830997"/>
          </a:xfrm>
          <a:prstGeom prst="rect">
            <a:avLst/>
          </a:prstGeom>
          <a:noFill/>
        </p:spPr>
        <p:txBody>
          <a:bodyPr wrap="square" rtlCol="0">
            <a:spAutoFit/>
          </a:bodyPr>
          <a:lstStyle/>
          <a:p>
            <a:r>
              <a:rPr lang="en-US" sz="4800" dirty="0" smtClean="0">
                <a:latin typeface="Segoe UI Semilight" panose="020B0402040204020203" pitchFamily="34" charset="0"/>
                <a:cs typeface="Segoe UI Semilight" panose="020B0402040204020203" pitchFamily="34" charset="0"/>
              </a:rPr>
              <a:t>SIFT  </a:t>
            </a:r>
            <a:r>
              <a:rPr lang="en-US" sz="2400" dirty="0" smtClean="0">
                <a:latin typeface="Segoe UI Semilight" panose="020B0402040204020203" pitchFamily="34" charset="0"/>
                <a:cs typeface="Segoe UI Semilight" panose="020B0402040204020203" pitchFamily="34" charset="0"/>
              </a:rPr>
              <a:t>(Scale Invariant Feature Transform)</a:t>
            </a:r>
            <a:endParaRPr lang="en-US" sz="2400" dirty="0">
              <a:latin typeface="Segoe UI Semilight" panose="020B0402040204020203" pitchFamily="34" charset="0"/>
              <a:cs typeface="Segoe UI Semilight" panose="020B0402040204020203" pitchFamily="34" charset="0"/>
            </a:endParaRPr>
          </a:p>
        </p:txBody>
      </p:sp>
      <p:sp>
        <p:nvSpPr>
          <p:cNvPr id="5" name="TextBox 4"/>
          <p:cNvSpPr txBox="1"/>
          <p:nvPr/>
        </p:nvSpPr>
        <p:spPr>
          <a:xfrm>
            <a:off x="1053679" y="2435014"/>
            <a:ext cx="7642204" cy="584775"/>
          </a:xfrm>
          <a:prstGeom prst="rect">
            <a:avLst/>
          </a:prstGeom>
          <a:noFill/>
        </p:spPr>
        <p:txBody>
          <a:bodyPr wrap="square" rtlCol="0">
            <a:spAutoFit/>
          </a:bodyPr>
          <a:lstStyle/>
          <a:p>
            <a:r>
              <a:rPr lang="en-US" sz="3200" dirty="0" smtClean="0">
                <a:solidFill>
                  <a:srgbClr val="C00000"/>
                </a:solidFill>
              </a:rPr>
              <a:t>No more sliding windows (interest points)</a:t>
            </a:r>
            <a:endParaRPr lang="en-US" sz="3200" dirty="0">
              <a:solidFill>
                <a:srgbClr val="C00000"/>
              </a:solidFill>
            </a:endParaRPr>
          </a:p>
        </p:txBody>
      </p:sp>
      <p:sp>
        <p:nvSpPr>
          <p:cNvPr id="6" name="TextBox 5"/>
          <p:cNvSpPr txBox="1"/>
          <p:nvPr/>
        </p:nvSpPr>
        <p:spPr>
          <a:xfrm>
            <a:off x="1053678" y="3471726"/>
            <a:ext cx="7036641" cy="584775"/>
          </a:xfrm>
          <a:prstGeom prst="rect">
            <a:avLst/>
          </a:prstGeom>
          <a:noFill/>
        </p:spPr>
        <p:txBody>
          <a:bodyPr wrap="square" rtlCol="0">
            <a:spAutoFit/>
          </a:bodyPr>
          <a:lstStyle/>
          <a:p>
            <a:r>
              <a:rPr lang="en-US" sz="3200" dirty="0" smtClean="0">
                <a:solidFill>
                  <a:srgbClr val="C00000"/>
                </a:solidFill>
              </a:rPr>
              <a:t>Better features (use more computation)</a:t>
            </a:r>
            <a:endParaRPr lang="en-US" sz="3200" dirty="0">
              <a:solidFill>
                <a:srgbClr val="C00000"/>
              </a:solidFill>
            </a:endParaRPr>
          </a:p>
        </p:txBody>
      </p:sp>
    </p:spTree>
    <p:extLst>
      <p:ext uri="{BB962C8B-B14F-4D97-AF65-F5344CB8AC3E}">
        <p14:creationId xmlns:p14="http://schemas.microsoft.com/office/powerpoint/2010/main" val="23266000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6908"/>
            <a:ext cx="7886700" cy="1325563"/>
          </a:xfrm>
        </p:spPr>
        <p:txBody>
          <a:bodyPr/>
          <a:lstStyle/>
          <a:p>
            <a:r>
              <a:rPr lang="en-US" dirty="0" smtClean="0"/>
              <a:t>Goals</a:t>
            </a:r>
            <a:endParaRPr lang="en-US" dirty="0"/>
          </a:p>
        </p:txBody>
      </p:sp>
      <p:grpSp>
        <p:nvGrpSpPr>
          <p:cNvPr id="12" name="Group 11"/>
          <p:cNvGrpSpPr/>
          <p:nvPr/>
        </p:nvGrpSpPr>
        <p:grpSpPr>
          <a:xfrm>
            <a:off x="628650" y="3711539"/>
            <a:ext cx="7886700" cy="1248925"/>
            <a:chOff x="628650" y="2900084"/>
            <a:chExt cx="7886700" cy="1248925"/>
          </a:xfrm>
        </p:grpSpPr>
        <p:sp>
          <p:nvSpPr>
            <p:cNvPr id="6" name="TextBox 5"/>
            <p:cNvSpPr txBox="1"/>
            <p:nvPr/>
          </p:nvSpPr>
          <p:spPr>
            <a:xfrm>
              <a:off x="1289850" y="3668947"/>
              <a:ext cx="4238939" cy="400110"/>
            </a:xfrm>
            <a:prstGeom prst="rect">
              <a:avLst/>
            </a:prstGeom>
            <a:noFill/>
          </p:spPr>
          <p:txBody>
            <a:bodyPr wrap="square" rtlCol="0">
              <a:spAutoFit/>
            </a:bodyPr>
            <a:lstStyle/>
            <a:p>
              <a:r>
                <a:rPr lang="en-US" sz="2000" dirty="0" smtClean="0">
                  <a:solidFill>
                    <a:srgbClr val="C00000"/>
                  </a:solidFill>
                </a:rPr>
                <a:t>Will deep neural networks solve it all?</a:t>
              </a:r>
              <a:endParaRPr lang="en-US" sz="2000" dirty="0">
                <a:solidFill>
                  <a:srgbClr val="C00000"/>
                </a:solidFill>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2299" r="16624" b="21388"/>
            <a:stretch/>
          </p:blipFill>
          <p:spPr>
            <a:xfrm>
              <a:off x="6199295" y="2900084"/>
              <a:ext cx="2030646" cy="1248925"/>
            </a:xfrm>
            <a:prstGeom prst="rect">
              <a:avLst/>
            </a:prstGeom>
          </p:spPr>
        </p:pic>
        <p:sp>
          <p:nvSpPr>
            <p:cNvPr id="10" name="Content Placeholder 2"/>
            <p:cNvSpPr txBox="1">
              <a:spLocks/>
            </p:cNvSpPr>
            <p:nvPr/>
          </p:nvSpPr>
          <p:spPr>
            <a:xfrm>
              <a:off x="628650" y="3156145"/>
              <a:ext cx="7886700" cy="46574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15+ min: Current status</a:t>
              </a:r>
            </a:p>
          </p:txBody>
        </p:sp>
      </p:grpSp>
      <p:grpSp>
        <p:nvGrpSpPr>
          <p:cNvPr id="17" name="Group 16"/>
          <p:cNvGrpSpPr/>
          <p:nvPr/>
        </p:nvGrpSpPr>
        <p:grpSpPr>
          <a:xfrm>
            <a:off x="574150" y="1494288"/>
            <a:ext cx="7886700" cy="1593660"/>
            <a:chOff x="628650" y="1439787"/>
            <a:chExt cx="7886700" cy="159366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8900" y="1439787"/>
              <a:ext cx="2396481" cy="1593660"/>
            </a:xfrm>
            <a:prstGeom prst="rect">
              <a:avLst/>
            </a:prstGeom>
          </p:spPr>
        </p:pic>
        <p:sp>
          <p:nvSpPr>
            <p:cNvPr id="5" name="TextBox 4"/>
            <p:cNvSpPr txBox="1"/>
            <p:nvPr/>
          </p:nvSpPr>
          <p:spPr>
            <a:xfrm>
              <a:off x="1289850" y="2323588"/>
              <a:ext cx="2991479" cy="400110"/>
            </a:xfrm>
            <a:prstGeom prst="rect">
              <a:avLst/>
            </a:prstGeom>
            <a:noFill/>
          </p:spPr>
          <p:txBody>
            <a:bodyPr wrap="square" rtlCol="0">
              <a:spAutoFit/>
            </a:bodyPr>
            <a:lstStyle/>
            <a:p>
              <a:r>
                <a:rPr lang="en-US" sz="2000" dirty="0" smtClean="0">
                  <a:solidFill>
                    <a:srgbClr val="C00000"/>
                  </a:solidFill>
                </a:rPr>
                <a:t>Why it works, why it fails!</a:t>
              </a:r>
              <a:endParaRPr lang="en-US" sz="2000" dirty="0">
                <a:solidFill>
                  <a:srgbClr val="C00000"/>
                </a:solidFill>
              </a:endParaRPr>
            </a:p>
          </p:txBody>
        </p:sp>
        <p:sp>
          <p:nvSpPr>
            <p:cNvPr id="15" name="Content Placeholder 2"/>
            <p:cNvSpPr txBox="1">
              <a:spLocks/>
            </p:cNvSpPr>
            <p:nvPr/>
          </p:nvSpPr>
          <p:spPr>
            <a:xfrm>
              <a:off x="628650" y="1874965"/>
              <a:ext cx="7886700" cy="526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45 min: History object recognition</a:t>
              </a:r>
            </a:p>
          </p:txBody>
        </p:sp>
      </p:grpSp>
    </p:spTree>
    <p:extLst>
      <p:ext uri="{BB962C8B-B14F-4D97-AF65-F5344CB8AC3E}">
        <p14:creationId xmlns:p14="http://schemas.microsoft.com/office/powerpoint/2010/main" val="1479032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128" y="5115375"/>
            <a:ext cx="1918835" cy="143912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128" y="235365"/>
            <a:ext cx="1918835" cy="143912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4128" y="1862035"/>
            <a:ext cx="1918835" cy="143912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4128" y="3488705"/>
            <a:ext cx="1918835" cy="143912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6000" y="4370041"/>
            <a:ext cx="2165687" cy="1624265"/>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6000" y="793155"/>
            <a:ext cx="2165687" cy="1624265"/>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26000" y="2581598"/>
            <a:ext cx="2165687" cy="1624265"/>
          </a:xfrm>
          <a:prstGeom prst="rect">
            <a:avLst/>
          </a:prstGeom>
        </p:spPr>
      </p:pic>
      <p:grpSp>
        <p:nvGrpSpPr>
          <p:cNvPr id="36" name="Group 35"/>
          <p:cNvGrpSpPr/>
          <p:nvPr/>
        </p:nvGrpSpPr>
        <p:grpSpPr>
          <a:xfrm>
            <a:off x="3433153" y="1019670"/>
            <a:ext cx="1219345" cy="1271143"/>
            <a:chOff x="3433153" y="1019670"/>
            <a:chExt cx="1219345" cy="1271143"/>
          </a:xfrm>
        </p:grpSpPr>
        <p:cxnSp>
          <p:nvCxnSpPr>
            <p:cNvPr id="20" name="Straight Arrow Connector 19"/>
            <p:cNvCxnSpPr/>
            <p:nvPr/>
          </p:nvCxnSpPr>
          <p:spPr>
            <a:xfrm>
              <a:off x="3433153" y="1019670"/>
              <a:ext cx="356135" cy="4407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433153" y="1862035"/>
              <a:ext cx="356135" cy="4287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826039" y="1460405"/>
              <a:ext cx="336885" cy="336885"/>
              <a:chOff x="3826039" y="1460405"/>
              <a:chExt cx="336885" cy="336885"/>
            </a:xfrm>
          </p:grpSpPr>
          <p:sp>
            <p:nvSpPr>
              <p:cNvPr id="24" name="Oval 23"/>
              <p:cNvSpPr/>
              <p:nvPr/>
            </p:nvSpPr>
            <p:spPr>
              <a:xfrm>
                <a:off x="3826039" y="1460405"/>
                <a:ext cx="336885" cy="3368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p:cNvCxnSpPr/>
              <p:nvPr/>
            </p:nvCxnSpPr>
            <p:spPr>
              <a:xfrm>
                <a:off x="3893416" y="1631910"/>
                <a:ext cx="19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9" name="Straight Arrow Connector 28"/>
            <p:cNvCxnSpPr/>
            <p:nvPr/>
          </p:nvCxnSpPr>
          <p:spPr>
            <a:xfrm>
              <a:off x="4254361" y="1628848"/>
              <a:ext cx="398137"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3384809" y="2739076"/>
            <a:ext cx="1219345" cy="1271143"/>
            <a:chOff x="3433153" y="1019670"/>
            <a:chExt cx="1219345" cy="1271143"/>
          </a:xfrm>
        </p:grpSpPr>
        <p:cxnSp>
          <p:nvCxnSpPr>
            <p:cNvPr id="38" name="Straight Arrow Connector 37"/>
            <p:cNvCxnSpPr/>
            <p:nvPr/>
          </p:nvCxnSpPr>
          <p:spPr>
            <a:xfrm>
              <a:off x="3433153" y="1019670"/>
              <a:ext cx="356135" cy="4407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3433153" y="1862035"/>
              <a:ext cx="356135" cy="4287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3826039" y="1460405"/>
              <a:ext cx="336885" cy="336885"/>
              <a:chOff x="3826039" y="1460405"/>
              <a:chExt cx="336885" cy="336885"/>
            </a:xfrm>
          </p:grpSpPr>
          <p:sp>
            <p:nvSpPr>
              <p:cNvPr id="42" name="Oval 41"/>
              <p:cNvSpPr/>
              <p:nvPr/>
            </p:nvSpPr>
            <p:spPr>
              <a:xfrm>
                <a:off x="3826039" y="1460405"/>
                <a:ext cx="336885" cy="3368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p:cNvCxnSpPr/>
              <p:nvPr/>
            </p:nvCxnSpPr>
            <p:spPr>
              <a:xfrm>
                <a:off x="3893416" y="1631910"/>
                <a:ext cx="19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Arrow Connector 40"/>
            <p:cNvCxnSpPr/>
            <p:nvPr/>
          </p:nvCxnSpPr>
          <p:spPr>
            <a:xfrm>
              <a:off x="4254361" y="1628848"/>
              <a:ext cx="398137"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3381746" y="4481514"/>
            <a:ext cx="1219345" cy="1271143"/>
            <a:chOff x="3433153" y="1019670"/>
            <a:chExt cx="1219345" cy="1271143"/>
          </a:xfrm>
        </p:grpSpPr>
        <p:cxnSp>
          <p:nvCxnSpPr>
            <p:cNvPr id="45" name="Straight Arrow Connector 44"/>
            <p:cNvCxnSpPr/>
            <p:nvPr/>
          </p:nvCxnSpPr>
          <p:spPr>
            <a:xfrm>
              <a:off x="3433153" y="1019670"/>
              <a:ext cx="356135" cy="4407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3433153" y="1862035"/>
              <a:ext cx="356135" cy="4287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3826039" y="1460405"/>
              <a:ext cx="336885" cy="336885"/>
              <a:chOff x="3826039" y="1460405"/>
              <a:chExt cx="336885" cy="336885"/>
            </a:xfrm>
          </p:grpSpPr>
          <p:sp>
            <p:nvSpPr>
              <p:cNvPr id="49" name="Oval 48"/>
              <p:cNvSpPr/>
              <p:nvPr/>
            </p:nvSpPr>
            <p:spPr>
              <a:xfrm>
                <a:off x="3826039" y="1460405"/>
                <a:ext cx="336885" cy="33688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0" name="Straight Connector 49"/>
              <p:cNvCxnSpPr/>
              <p:nvPr/>
            </p:nvCxnSpPr>
            <p:spPr>
              <a:xfrm>
                <a:off x="3893416" y="1631910"/>
                <a:ext cx="196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8" name="Straight Arrow Connector 47"/>
            <p:cNvCxnSpPr/>
            <p:nvPr/>
          </p:nvCxnSpPr>
          <p:spPr>
            <a:xfrm>
              <a:off x="4254361" y="1628848"/>
              <a:ext cx="398137"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1" name="TextBox 50"/>
          <p:cNvSpPr txBox="1"/>
          <p:nvPr/>
        </p:nvSpPr>
        <p:spPr>
          <a:xfrm>
            <a:off x="134409" y="235365"/>
            <a:ext cx="1039529" cy="646331"/>
          </a:xfrm>
          <a:prstGeom prst="rect">
            <a:avLst/>
          </a:prstGeom>
          <a:noFill/>
        </p:spPr>
        <p:txBody>
          <a:bodyPr wrap="square" rtlCol="0">
            <a:spAutoFit/>
          </a:bodyPr>
          <a:lstStyle/>
          <a:p>
            <a:r>
              <a:rPr lang="en-US" dirty="0" smtClean="0">
                <a:latin typeface="Segoe UI" panose="020B0502040204020203" pitchFamily="34" charset="0"/>
                <a:cs typeface="Segoe UI" panose="020B0502040204020203" pitchFamily="34" charset="0"/>
              </a:rPr>
              <a:t>Less blur</a:t>
            </a:r>
            <a:endParaRPr lang="en-US" dirty="0">
              <a:latin typeface="Segoe UI" panose="020B0502040204020203" pitchFamily="34" charset="0"/>
              <a:cs typeface="Segoe UI" panose="020B0502040204020203" pitchFamily="34" charset="0"/>
            </a:endParaRPr>
          </a:p>
        </p:txBody>
      </p:sp>
      <p:sp>
        <p:nvSpPr>
          <p:cNvPr id="52" name="TextBox 51"/>
          <p:cNvSpPr txBox="1"/>
          <p:nvPr/>
        </p:nvSpPr>
        <p:spPr>
          <a:xfrm>
            <a:off x="185816" y="5994306"/>
            <a:ext cx="1039529" cy="646331"/>
          </a:xfrm>
          <a:prstGeom prst="rect">
            <a:avLst/>
          </a:prstGeom>
          <a:noFill/>
        </p:spPr>
        <p:txBody>
          <a:bodyPr wrap="square" rtlCol="0">
            <a:spAutoFit/>
          </a:bodyPr>
          <a:lstStyle/>
          <a:p>
            <a:r>
              <a:rPr lang="en-US" dirty="0" smtClean="0">
                <a:latin typeface="Segoe UI" panose="020B0502040204020203" pitchFamily="34" charset="0"/>
                <a:cs typeface="Segoe UI" panose="020B0502040204020203" pitchFamily="34" charset="0"/>
              </a:rPr>
              <a:t>More blur</a:t>
            </a:r>
            <a:endParaRPr lang="en-US" dirty="0">
              <a:latin typeface="Segoe UI" panose="020B0502040204020203" pitchFamily="34" charset="0"/>
              <a:cs typeface="Segoe UI" panose="020B0502040204020203" pitchFamily="34" charset="0"/>
            </a:endParaRPr>
          </a:p>
        </p:txBody>
      </p:sp>
      <p:sp>
        <p:nvSpPr>
          <p:cNvPr id="53" name="TextBox 52"/>
          <p:cNvSpPr txBox="1"/>
          <p:nvPr/>
        </p:nvSpPr>
        <p:spPr>
          <a:xfrm rot="1621561">
            <a:off x="5574656" y="971631"/>
            <a:ext cx="3372994" cy="584775"/>
          </a:xfrm>
          <a:prstGeom prst="rect">
            <a:avLst/>
          </a:prstGeom>
          <a:noFill/>
        </p:spPr>
        <p:txBody>
          <a:bodyPr wrap="square" rtlCol="0">
            <a:spAutoFit/>
          </a:bodyPr>
          <a:lstStyle/>
          <a:p>
            <a:r>
              <a:rPr lang="en-US" sz="3200" dirty="0" smtClean="0">
                <a:solidFill>
                  <a:srgbClr val="FF0000"/>
                </a:solidFill>
                <a:latin typeface="Segoe UI" panose="020B0502040204020203" pitchFamily="34" charset="0"/>
                <a:cs typeface="Segoe UI" panose="020B0502040204020203" pitchFamily="34" charset="0"/>
              </a:rPr>
              <a:t>Look for peaks!</a:t>
            </a:r>
            <a:endParaRPr lang="en-US" sz="3200" dirty="0">
              <a:solidFill>
                <a:srgbClr val="FF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7476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par>
                                <p:cTn id="21" presetID="10"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par>
                                <p:cTn id="24" presetID="10"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38" y="96253"/>
            <a:ext cx="8855241" cy="6641431"/>
          </a:xfrm>
          <a:prstGeom prst="rect">
            <a:avLst/>
          </a:prstGeom>
        </p:spPr>
      </p:pic>
    </p:spTree>
    <p:extLst>
      <p:ext uri="{BB962C8B-B14F-4D97-AF65-F5344CB8AC3E}">
        <p14:creationId xmlns:p14="http://schemas.microsoft.com/office/powerpoint/2010/main" val="3475973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1515" t="4337" r="31479" b="72138"/>
          <a:stretch/>
        </p:blipFill>
        <p:spPr>
          <a:xfrm>
            <a:off x="6339143" y="236272"/>
            <a:ext cx="1528011" cy="1585312"/>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51089" t="4620" r="31692" b="72138"/>
          <a:stretch/>
        </p:blipFill>
        <p:spPr>
          <a:xfrm>
            <a:off x="6339142" y="4428727"/>
            <a:ext cx="1547112" cy="1566214"/>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51302" t="4621" r="31692" b="72421"/>
          <a:stretch/>
        </p:blipFill>
        <p:spPr>
          <a:xfrm>
            <a:off x="6339142" y="1945580"/>
            <a:ext cx="1528011" cy="1547113"/>
          </a:xfrm>
          <a:prstGeom prst="rect">
            <a:avLst/>
          </a:prstGeom>
        </p:spPr>
      </p:pic>
      <p:sp>
        <p:nvSpPr>
          <p:cNvPr id="7" name="TextBox 6"/>
          <p:cNvSpPr txBox="1"/>
          <p:nvPr/>
        </p:nvSpPr>
        <p:spPr>
          <a:xfrm>
            <a:off x="962845" y="6199479"/>
            <a:ext cx="7449298" cy="369332"/>
          </a:xfrm>
          <a:prstGeom prst="rect">
            <a:avLst/>
          </a:prstGeom>
          <a:noFill/>
        </p:spPr>
        <p:txBody>
          <a:bodyPr wrap="square" rtlCol="0">
            <a:spAutoFit/>
          </a:bodyPr>
          <a:lstStyle/>
          <a:p>
            <a:r>
              <a:rPr lang="en-US" b="1" dirty="0"/>
              <a:t>Distinctive image features from scale-invariant </a:t>
            </a:r>
            <a:r>
              <a:rPr lang="en-US" b="1" dirty="0" err="1"/>
              <a:t>keypoints</a:t>
            </a:r>
            <a:r>
              <a:rPr lang="en-US" dirty="0" smtClean="0"/>
              <a:t>, Lowe, </a:t>
            </a:r>
            <a:r>
              <a:rPr lang="en-US" i="1" dirty="0" smtClean="0"/>
              <a:t>IJCV</a:t>
            </a:r>
            <a:r>
              <a:rPr lang="en-US" dirty="0" smtClean="0"/>
              <a:t> 2004</a:t>
            </a:r>
            <a:endParaRPr lang="en-US" dirty="0"/>
          </a:p>
        </p:txBody>
      </p:sp>
      <p:sp>
        <p:nvSpPr>
          <p:cNvPr id="8" name="TextBox 7"/>
          <p:cNvSpPr txBox="1"/>
          <p:nvPr/>
        </p:nvSpPr>
        <p:spPr>
          <a:xfrm>
            <a:off x="472338" y="507974"/>
            <a:ext cx="5521726" cy="646331"/>
          </a:xfrm>
          <a:prstGeom prst="rect">
            <a:avLst/>
          </a:prstGeom>
          <a:noFill/>
        </p:spPr>
        <p:txBody>
          <a:bodyPr wrap="square" rtlCol="0">
            <a:spAutoFit/>
          </a:bodyPr>
          <a:lstStyle/>
          <a:p>
            <a:r>
              <a:rPr lang="en-US" sz="3600" dirty="0" smtClean="0">
                <a:latin typeface="Segoe UI Semilight" panose="020B0402040204020203" pitchFamily="34" charset="0"/>
                <a:cs typeface="Segoe UI Semilight" panose="020B0402040204020203" pitchFamily="34" charset="0"/>
              </a:rPr>
              <a:t>Better descriptor:</a:t>
            </a:r>
            <a:endParaRPr lang="en-US" sz="3600" dirty="0">
              <a:latin typeface="Segoe UI Semilight" panose="020B0402040204020203" pitchFamily="34" charset="0"/>
              <a:cs typeface="Segoe UI Semilight" panose="020B0402040204020203" pitchFamily="34" charset="0"/>
            </a:endParaRPr>
          </a:p>
        </p:txBody>
      </p:sp>
      <p:grpSp>
        <p:nvGrpSpPr>
          <p:cNvPr id="13" name="Group 12"/>
          <p:cNvGrpSpPr/>
          <p:nvPr/>
        </p:nvGrpSpPr>
        <p:grpSpPr>
          <a:xfrm>
            <a:off x="625642" y="1821584"/>
            <a:ext cx="4379495" cy="3286956"/>
            <a:chOff x="637674" y="1849215"/>
            <a:chExt cx="4379495" cy="3286956"/>
          </a:xfrm>
        </p:grpSpPr>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75" t="86" r="21" b="144"/>
            <a:stretch/>
          </p:blipFill>
          <p:spPr>
            <a:xfrm>
              <a:off x="637674" y="1849215"/>
              <a:ext cx="4379495" cy="3286956"/>
            </a:xfrm>
            <a:prstGeom prst="rect">
              <a:avLst/>
            </a:prstGeom>
          </p:spPr>
        </p:pic>
        <p:sp>
          <p:nvSpPr>
            <p:cNvPr id="12" name="Rectangle 11"/>
            <p:cNvSpPr/>
            <p:nvPr/>
          </p:nvSpPr>
          <p:spPr>
            <a:xfrm>
              <a:off x="2839453" y="1981676"/>
              <a:ext cx="806116" cy="7735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079179" y="3697231"/>
            <a:ext cx="103674" cy="521933"/>
            <a:chOff x="8564544" y="1562574"/>
            <a:chExt cx="144190" cy="725906"/>
          </a:xfrm>
        </p:grpSpPr>
        <p:sp>
          <p:nvSpPr>
            <p:cNvPr id="15" name="Oval 14"/>
            <p:cNvSpPr/>
            <p:nvPr/>
          </p:nvSpPr>
          <p:spPr>
            <a:xfrm>
              <a:off x="8564544" y="1562574"/>
              <a:ext cx="144190" cy="1564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564544" y="1847322"/>
              <a:ext cx="144190" cy="1564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564544" y="2132069"/>
              <a:ext cx="144190" cy="15641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450589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62845" y="5946815"/>
            <a:ext cx="7449298" cy="369332"/>
          </a:xfrm>
          <a:prstGeom prst="rect">
            <a:avLst/>
          </a:prstGeom>
          <a:noFill/>
        </p:spPr>
        <p:txBody>
          <a:bodyPr wrap="square" rtlCol="0">
            <a:spAutoFit/>
          </a:bodyPr>
          <a:lstStyle/>
          <a:p>
            <a:r>
              <a:rPr lang="en-US" b="1" dirty="0"/>
              <a:t>Distinctive image features from scale-invariant </a:t>
            </a:r>
            <a:r>
              <a:rPr lang="en-US" b="1" dirty="0" err="1"/>
              <a:t>keypoints</a:t>
            </a:r>
            <a:r>
              <a:rPr lang="en-US" dirty="0" smtClean="0"/>
              <a:t>, Lowe, </a:t>
            </a:r>
            <a:r>
              <a:rPr lang="en-US" i="1" dirty="0" smtClean="0"/>
              <a:t>IJCV</a:t>
            </a:r>
            <a:r>
              <a:rPr lang="en-US" dirty="0" smtClean="0"/>
              <a:t> 2004</a:t>
            </a:r>
            <a:endParaRPr lang="en-US" dirty="0"/>
          </a:p>
        </p:txBody>
      </p:sp>
      <p:pic>
        <p:nvPicPr>
          <p:cNvPr id="4" name="Picture 3"/>
          <p:cNvPicPr>
            <a:picLocks noChangeAspect="1"/>
          </p:cNvPicPr>
          <p:nvPr/>
        </p:nvPicPr>
        <p:blipFill>
          <a:blip r:embed="rId2"/>
          <a:stretch>
            <a:fillRect/>
          </a:stretch>
        </p:blipFill>
        <p:spPr>
          <a:xfrm>
            <a:off x="962845" y="1788177"/>
            <a:ext cx="6975800" cy="3161239"/>
          </a:xfrm>
          <a:prstGeom prst="rect">
            <a:avLst/>
          </a:prstGeom>
        </p:spPr>
      </p:pic>
      <p:sp>
        <p:nvSpPr>
          <p:cNvPr id="8" name="TextBox 7"/>
          <p:cNvSpPr txBox="1"/>
          <p:nvPr/>
        </p:nvSpPr>
        <p:spPr>
          <a:xfrm>
            <a:off x="472338" y="507974"/>
            <a:ext cx="5521726" cy="646331"/>
          </a:xfrm>
          <a:prstGeom prst="rect">
            <a:avLst/>
          </a:prstGeom>
          <a:noFill/>
        </p:spPr>
        <p:txBody>
          <a:bodyPr wrap="square" rtlCol="0">
            <a:spAutoFit/>
          </a:bodyPr>
          <a:lstStyle/>
          <a:p>
            <a:r>
              <a:rPr lang="en-US" sz="3600" dirty="0" smtClean="0">
                <a:latin typeface="Segoe UI Semilight" panose="020B0402040204020203" pitchFamily="34" charset="0"/>
                <a:cs typeface="Segoe UI Semilight" panose="020B0402040204020203" pitchFamily="34" charset="0"/>
              </a:rPr>
              <a:t>Better descriptor:</a:t>
            </a:r>
            <a:endParaRPr lang="en-US" sz="36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8997157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472338" y="507974"/>
            <a:ext cx="5521726" cy="646331"/>
          </a:xfrm>
          <a:prstGeom prst="rect">
            <a:avLst/>
          </a:prstGeom>
          <a:noFill/>
        </p:spPr>
        <p:txBody>
          <a:bodyPr wrap="square" rtlCol="0">
            <a:spAutoFit/>
          </a:bodyPr>
          <a:lstStyle/>
          <a:p>
            <a:r>
              <a:rPr lang="en-US" sz="3600" dirty="0" smtClean="0">
                <a:latin typeface="Segoe UI Semilight" panose="020B0402040204020203" pitchFamily="34" charset="0"/>
                <a:cs typeface="Segoe UI Semilight" panose="020B0402040204020203" pitchFamily="34" charset="0"/>
              </a:rPr>
              <a:t>Truncated normalization</a:t>
            </a:r>
            <a:endParaRPr lang="en-US" sz="3600" dirty="0">
              <a:latin typeface="Segoe UI Semilight" panose="020B0402040204020203" pitchFamily="34" charset="0"/>
              <a:cs typeface="Segoe UI Semilight" panose="020B0402040204020203" pitchFamily="34" charset="0"/>
            </a:endParaRPr>
          </a:p>
        </p:txBody>
      </p:sp>
      <p:sp>
        <p:nvSpPr>
          <p:cNvPr id="5" name="Rectangle 4"/>
          <p:cNvSpPr/>
          <p:nvPr/>
        </p:nvSpPr>
        <p:spPr>
          <a:xfrm>
            <a:off x="720620" y="4267193"/>
            <a:ext cx="163502" cy="357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88441" y="4347935"/>
            <a:ext cx="163502" cy="27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56262" y="4571993"/>
            <a:ext cx="163502" cy="52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24083" y="4214711"/>
            <a:ext cx="163502" cy="409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91904" y="4426658"/>
            <a:ext cx="163502" cy="197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59725" y="4347935"/>
            <a:ext cx="163502" cy="27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727546" y="4426658"/>
            <a:ext cx="163502" cy="197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95367" y="4347935"/>
            <a:ext cx="163502" cy="27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063188" y="4571993"/>
            <a:ext cx="163502" cy="52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31009" y="4267193"/>
            <a:ext cx="163502" cy="357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398830" y="4517492"/>
            <a:ext cx="163502" cy="106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566651" y="2712915"/>
            <a:ext cx="163502" cy="1911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734472" y="3681817"/>
            <a:ext cx="163502" cy="942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902293" y="4347935"/>
            <a:ext cx="163502" cy="27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70114" y="4517492"/>
            <a:ext cx="163502" cy="106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237935" y="4166267"/>
            <a:ext cx="163502" cy="458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405756" y="4426658"/>
            <a:ext cx="163502" cy="197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573577" y="4517492"/>
            <a:ext cx="163502" cy="106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741398" y="4426658"/>
            <a:ext cx="163502" cy="197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909219" y="4214711"/>
            <a:ext cx="163502" cy="409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077032" y="4347935"/>
            <a:ext cx="163502" cy="27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5057463" y="2864312"/>
            <a:ext cx="3519914" cy="1760164"/>
            <a:chOff x="4573009" y="5396802"/>
            <a:chExt cx="3519914" cy="499364"/>
          </a:xfrm>
        </p:grpSpPr>
        <p:sp>
          <p:nvSpPr>
            <p:cNvPr id="47" name="Rectangle 46"/>
            <p:cNvSpPr/>
            <p:nvPr/>
          </p:nvSpPr>
          <p:spPr>
            <a:xfrm>
              <a:off x="4573009" y="5538882"/>
              <a:ext cx="163502" cy="3572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4740830" y="5619624"/>
              <a:ext cx="163502" cy="27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4908651" y="5843682"/>
              <a:ext cx="163502" cy="52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5076472" y="5486400"/>
              <a:ext cx="163502" cy="409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244293" y="5698347"/>
              <a:ext cx="163502" cy="197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5412114" y="5619624"/>
              <a:ext cx="163502" cy="27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5579935" y="5698347"/>
              <a:ext cx="163502" cy="197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5747756" y="5619624"/>
              <a:ext cx="163502" cy="27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5915577" y="5843682"/>
              <a:ext cx="163502" cy="524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083398" y="5538882"/>
              <a:ext cx="163502" cy="357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251219" y="5789181"/>
              <a:ext cx="163502" cy="106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419040" y="5396802"/>
              <a:ext cx="163502" cy="499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6586861" y="5396802"/>
              <a:ext cx="163502" cy="4993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6754682" y="5619624"/>
              <a:ext cx="163502" cy="27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6922503" y="5789181"/>
              <a:ext cx="163502" cy="106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7090324" y="5437956"/>
              <a:ext cx="163502" cy="458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7258145" y="5698347"/>
              <a:ext cx="163502" cy="197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7425966" y="5789181"/>
              <a:ext cx="163502" cy="106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7593787" y="5698347"/>
              <a:ext cx="163502" cy="197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7761608" y="5486400"/>
              <a:ext cx="163502" cy="409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7929421" y="5619624"/>
              <a:ext cx="163502" cy="27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286504" y="3927201"/>
            <a:ext cx="3954030" cy="369332"/>
            <a:chOff x="286504" y="3927201"/>
            <a:chExt cx="3954030" cy="369332"/>
          </a:xfrm>
        </p:grpSpPr>
        <p:cxnSp>
          <p:nvCxnSpPr>
            <p:cNvPr id="70" name="Straight Connector 69"/>
            <p:cNvCxnSpPr/>
            <p:nvPr/>
          </p:nvCxnSpPr>
          <p:spPr>
            <a:xfrm>
              <a:off x="720620" y="4137095"/>
              <a:ext cx="35199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86504" y="3927201"/>
              <a:ext cx="1256498" cy="369332"/>
            </a:xfrm>
            <a:prstGeom prst="rect">
              <a:avLst/>
            </a:prstGeom>
            <a:noFill/>
          </p:spPr>
          <p:txBody>
            <a:bodyPr wrap="square" rtlCol="0">
              <a:spAutoFit/>
            </a:bodyPr>
            <a:lstStyle/>
            <a:p>
              <a:r>
                <a:rPr lang="en-US" dirty="0" smtClean="0"/>
                <a:t>0.2</a:t>
              </a:r>
              <a:endParaRPr lang="en-US" dirty="0"/>
            </a:p>
          </p:txBody>
        </p:sp>
      </p:grpSp>
      <p:sp>
        <p:nvSpPr>
          <p:cNvPr id="73" name="Right Arrow 72"/>
          <p:cNvSpPr/>
          <p:nvPr/>
        </p:nvSpPr>
        <p:spPr>
          <a:xfrm>
            <a:off x="4435159" y="3759129"/>
            <a:ext cx="454173" cy="471330"/>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962845" y="5946815"/>
            <a:ext cx="7449298" cy="369332"/>
          </a:xfrm>
          <a:prstGeom prst="rect">
            <a:avLst/>
          </a:prstGeom>
          <a:noFill/>
        </p:spPr>
        <p:txBody>
          <a:bodyPr wrap="square" rtlCol="0">
            <a:spAutoFit/>
          </a:bodyPr>
          <a:lstStyle/>
          <a:p>
            <a:r>
              <a:rPr lang="en-US" b="1" dirty="0"/>
              <a:t>Distinctive image features from scale-invariant </a:t>
            </a:r>
            <a:r>
              <a:rPr lang="en-US" b="1" dirty="0" err="1"/>
              <a:t>keypoints</a:t>
            </a:r>
            <a:r>
              <a:rPr lang="en-US" dirty="0" smtClean="0"/>
              <a:t>, Lowe, </a:t>
            </a:r>
            <a:r>
              <a:rPr lang="en-US" i="1" dirty="0" smtClean="0"/>
              <a:t>IJCV</a:t>
            </a:r>
            <a:r>
              <a:rPr lang="en-US" dirty="0" smtClean="0"/>
              <a:t> 2004</a:t>
            </a:r>
            <a:endParaRPr lang="en-US" dirty="0"/>
          </a:p>
        </p:txBody>
      </p:sp>
      <p:sp>
        <p:nvSpPr>
          <p:cNvPr id="69" name="TextBox 68"/>
          <p:cNvSpPr txBox="1"/>
          <p:nvPr/>
        </p:nvSpPr>
        <p:spPr>
          <a:xfrm>
            <a:off x="623361" y="4624472"/>
            <a:ext cx="3378797" cy="369336"/>
          </a:xfrm>
          <a:prstGeom prst="rect">
            <a:avLst/>
          </a:prstGeom>
          <a:noFill/>
        </p:spPr>
        <p:txBody>
          <a:bodyPr wrap="square" rtlCol="0">
            <a:spAutoFit/>
          </a:bodyPr>
          <a:lstStyle/>
          <a:p>
            <a:r>
              <a:rPr lang="en-US" dirty="0" smtClean="0"/>
              <a:t>Histogram of pooled gradients</a:t>
            </a:r>
            <a:endParaRPr lang="en-US" dirty="0"/>
          </a:p>
        </p:txBody>
      </p:sp>
    </p:spTree>
    <p:extLst>
      <p:ext uri="{BB962C8B-B14F-4D97-AF65-F5344CB8AC3E}">
        <p14:creationId xmlns:p14="http://schemas.microsoft.com/office/powerpoint/2010/main" val="3408069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par>
                                <p:cTn id="13" presetID="10" presetClass="entr" presetSubtype="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273" y="884485"/>
            <a:ext cx="7886700" cy="1325563"/>
          </a:xfrm>
        </p:spPr>
        <p:txBody>
          <a:bodyPr>
            <a:normAutofit/>
          </a:bodyPr>
          <a:lstStyle/>
          <a:p>
            <a:r>
              <a:rPr lang="en-US" sz="2400" dirty="0" smtClean="0"/>
              <a:t>“Object instance” recognition (flat, textured objects)</a:t>
            </a:r>
            <a:endParaRPr lang="en-US" sz="2400" dirty="0"/>
          </a:p>
        </p:txBody>
      </p:sp>
      <p:pic>
        <p:nvPicPr>
          <p:cNvPr id="5" name="Picture 4"/>
          <p:cNvPicPr>
            <a:picLocks noChangeAspect="1"/>
          </p:cNvPicPr>
          <p:nvPr/>
        </p:nvPicPr>
        <p:blipFill>
          <a:blip r:embed="rId2"/>
          <a:stretch>
            <a:fillRect/>
          </a:stretch>
        </p:blipFill>
        <p:spPr>
          <a:xfrm>
            <a:off x="3521480" y="2110386"/>
            <a:ext cx="5090766" cy="3818075"/>
          </a:xfrm>
          <a:prstGeom prst="rect">
            <a:avLst/>
          </a:prstGeom>
        </p:spPr>
      </p:pic>
      <p:pic>
        <p:nvPicPr>
          <p:cNvPr id="6" name="Picture 5"/>
          <p:cNvPicPr>
            <a:picLocks noChangeAspect="1"/>
          </p:cNvPicPr>
          <p:nvPr/>
        </p:nvPicPr>
        <p:blipFill>
          <a:blip r:embed="rId3"/>
          <a:stretch>
            <a:fillRect/>
          </a:stretch>
        </p:blipFill>
        <p:spPr>
          <a:xfrm rot="5400000">
            <a:off x="94615" y="2597099"/>
            <a:ext cx="1936191" cy="1283721"/>
          </a:xfrm>
          <a:prstGeom prst="rect">
            <a:avLst/>
          </a:prstGeom>
        </p:spPr>
      </p:pic>
      <p:pic>
        <p:nvPicPr>
          <p:cNvPr id="7" name="Picture 6"/>
          <p:cNvPicPr>
            <a:picLocks noChangeAspect="1"/>
          </p:cNvPicPr>
          <p:nvPr/>
        </p:nvPicPr>
        <p:blipFill>
          <a:blip r:embed="rId4"/>
          <a:stretch>
            <a:fillRect/>
          </a:stretch>
        </p:blipFill>
        <p:spPr>
          <a:xfrm rot="5400000">
            <a:off x="1564356" y="2572227"/>
            <a:ext cx="1936191" cy="1333465"/>
          </a:xfrm>
          <a:prstGeom prst="rect">
            <a:avLst/>
          </a:prstGeom>
        </p:spPr>
      </p:pic>
      <p:pic>
        <p:nvPicPr>
          <p:cNvPr id="8" name="Picture 7"/>
          <p:cNvPicPr>
            <a:picLocks noChangeAspect="1"/>
          </p:cNvPicPr>
          <p:nvPr/>
        </p:nvPicPr>
        <p:blipFill>
          <a:blip r:embed="rId5"/>
          <a:stretch>
            <a:fillRect/>
          </a:stretch>
        </p:blipFill>
        <p:spPr>
          <a:xfrm rot="5400000">
            <a:off x="1123506" y="4575693"/>
            <a:ext cx="1522530" cy="1295359"/>
          </a:xfrm>
          <a:prstGeom prst="rect">
            <a:avLst/>
          </a:prstGeom>
        </p:spPr>
      </p:pic>
      <p:sp>
        <p:nvSpPr>
          <p:cNvPr id="9" name="Title 1"/>
          <p:cNvSpPr txBox="1">
            <a:spLocks/>
          </p:cNvSpPr>
          <p:nvPr/>
        </p:nvSpPr>
        <p:spPr>
          <a:xfrm>
            <a:off x="355273" y="7500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r>
              <a:rPr lang="en-US" smtClean="0"/>
              <a:t>What worked</a:t>
            </a:r>
            <a:endParaRPr lang="en-US" dirty="0"/>
          </a:p>
        </p:txBody>
      </p:sp>
    </p:spTree>
    <p:extLst>
      <p:ext uri="{BB962C8B-B14F-4D97-AF65-F5344CB8AC3E}">
        <p14:creationId xmlns:p14="http://schemas.microsoft.com/office/powerpoint/2010/main" val="21463102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273" y="75009"/>
            <a:ext cx="7886700" cy="1325563"/>
          </a:xfrm>
        </p:spPr>
        <p:txBody>
          <a:bodyPr/>
          <a:lstStyle/>
          <a:p>
            <a:r>
              <a:rPr lang="en-US" dirty="0" smtClean="0"/>
              <a:t>What worked</a:t>
            </a:r>
            <a:endParaRPr lang="en-US" dirty="0"/>
          </a:p>
        </p:txBody>
      </p:sp>
      <p:sp>
        <p:nvSpPr>
          <p:cNvPr id="3" name="Content Placeholder 2"/>
          <p:cNvSpPr>
            <a:spLocks noGrp="1"/>
          </p:cNvSpPr>
          <p:nvPr>
            <p:ph idx="1"/>
          </p:nvPr>
        </p:nvSpPr>
        <p:spPr>
          <a:xfrm>
            <a:off x="234953" y="1185694"/>
            <a:ext cx="3783594" cy="1304843"/>
          </a:xfrm>
        </p:spPr>
        <p:txBody>
          <a:bodyPr/>
          <a:lstStyle/>
          <a:p>
            <a:endParaRPr lang="en-US" dirty="0"/>
          </a:p>
          <a:p>
            <a:pPr marL="0" indent="0">
              <a:buNone/>
            </a:pPr>
            <a:r>
              <a:rPr lang="en-US" dirty="0" smtClean="0"/>
              <a:t>Panorama stitching</a:t>
            </a:r>
          </a:p>
          <a:p>
            <a:endParaRPr lang="en-US" dirty="0"/>
          </a:p>
          <a:p>
            <a:endParaRPr lang="en-US" dirty="0"/>
          </a:p>
        </p:txBody>
      </p:sp>
      <p:sp>
        <p:nvSpPr>
          <p:cNvPr id="6" name="Rectangle 5"/>
          <p:cNvSpPr/>
          <p:nvPr/>
        </p:nvSpPr>
        <p:spPr>
          <a:xfrm>
            <a:off x="1729819" y="5992297"/>
            <a:ext cx="5377992" cy="369332"/>
          </a:xfrm>
          <a:prstGeom prst="rect">
            <a:avLst/>
          </a:prstGeom>
        </p:spPr>
        <p:txBody>
          <a:bodyPr wrap="square">
            <a:spAutoFit/>
          </a:bodyPr>
          <a:lstStyle/>
          <a:p>
            <a:r>
              <a:rPr lang="en-US" b="1" dirty="0" smtClean="0"/>
              <a:t>Recognizing panoramas</a:t>
            </a:r>
            <a:r>
              <a:rPr lang="en-US" dirty="0" smtClean="0"/>
              <a:t>, Brown and Lowe, </a:t>
            </a:r>
            <a:r>
              <a:rPr lang="en-US" i="1" dirty="0" smtClean="0"/>
              <a:t>ICCV</a:t>
            </a:r>
            <a:r>
              <a:rPr lang="en-US" dirty="0" smtClean="0"/>
              <a:t> 2003</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73" y="2187239"/>
            <a:ext cx="8463998" cy="3671397"/>
          </a:xfrm>
          <a:prstGeom prst="rect">
            <a:avLst/>
          </a:prstGeom>
        </p:spPr>
      </p:pic>
    </p:spTree>
    <p:extLst>
      <p:ext uri="{BB962C8B-B14F-4D97-AF65-F5344CB8AC3E}">
        <p14:creationId xmlns:p14="http://schemas.microsoft.com/office/powerpoint/2010/main" val="1525089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721" y="1626161"/>
            <a:ext cx="7886700" cy="1325563"/>
          </a:xfrm>
        </p:spPr>
        <p:txBody>
          <a:bodyPr/>
          <a:lstStyle/>
          <a:p>
            <a:r>
              <a:rPr lang="en-US" dirty="0" smtClean="0"/>
              <a:t>What failed…</a:t>
            </a:r>
            <a:endParaRPr lang="en-US" dirty="0"/>
          </a:p>
        </p:txBody>
      </p:sp>
    </p:spTree>
    <p:extLst>
      <p:ext uri="{BB962C8B-B14F-4D97-AF65-F5344CB8AC3E}">
        <p14:creationId xmlns:p14="http://schemas.microsoft.com/office/powerpoint/2010/main" val="39101486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2003</a:t>
            </a:r>
            <a:endParaRPr lang="en-US" dirty="0"/>
          </a:p>
        </p:txBody>
      </p:sp>
      <p:sp>
        <p:nvSpPr>
          <p:cNvPr id="3" name="Content Placeholder 2"/>
          <p:cNvSpPr>
            <a:spLocks noGrp="1"/>
          </p:cNvSpPr>
          <p:nvPr>
            <p:ph idx="1"/>
          </p:nvPr>
        </p:nvSpPr>
        <p:spPr>
          <a:xfrm>
            <a:off x="2293947" y="674990"/>
            <a:ext cx="6221403" cy="705693"/>
          </a:xfrm>
        </p:spPr>
        <p:txBody>
          <a:bodyPr>
            <a:noAutofit/>
          </a:bodyPr>
          <a:lstStyle/>
          <a:p>
            <a:pPr marL="0" indent="0">
              <a:buNone/>
            </a:pPr>
            <a:r>
              <a:rPr lang="en-US" sz="3600" dirty="0" smtClean="0">
                <a:latin typeface="Segoe UI Semilight" panose="020B0402040204020203" pitchFamily="34" charset="0"/>
                <a:cs typeface="Segoe UI Semilight" panose="020B0402040204020203" pitchFamily="34" charset="0"/>
              </a:rPr>
              <a:t>Constellation model (</a:t>
            </a:r>
            <a:r>
              <a:rPr lang="en-US" sz="3600" dirty="0" err="1" smtClean="0">
                <a:latin typeface="Segoe UI Semilight" panose="020B0402040204020203" pitchFamily="34" charset="0"/>
                <a:cs typeface="Segoe UI Semilight" panose="020B0402040204020203" pitchFamily="34" charset="0"/>
              </a:rPr>
              <a:t>redux</a:t>
            </a:r>
            <a:r>
              <a:rPr lang="en-US" sz="3600" dirty="0" smtClean="0">
                <a:latin typeface="Segoe UI Semilight" panose="020B0402040204020203" pitchFamily="34" charset="0"/>
                <a:cs typeface="Segoe UI Semilight" panose="020B0402040204020203" pitchFamily="34" charset="0"/>
              </a:rPr>
              <a:t>)</a:t>
            </a:r>
          </a:p>
          <a:p>
            <a:endParaRPr lang="en-US" sz="3600" dirty="0">
              <a:latin typeface="Segoe UI Semilight" panose="020B0402040204020203" pitchFamily="34" charset="0"/>
              <a:cs typeface="Segoe UI Semilight" panose="020B0402040204020203" pitchFamily="34" charset="0"/>
            </a:endParaRPr>
          </a:p>
          <a:p>
            <a:endParaRPr lang="en-US" sz="3600" dirty="0">
              <a:latin typeface="Segoe UI Semilight" panose="020B0402040204020203" pitchFamily="34" charset="0"/>
              <a:cs typeface="Segoe UI Semilight" panose="020B0402040204020203"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181" y="2661065"/>
            <a:ext cx="3818680" cy="2386675"/>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8418"/>
          <a:stretch/>
        </p:blipFill>
        <p:spPr>
          <a:xfrm flipH="1">
            <a:off x="4033048" y="1668320"/>
            <a:ext cx="4747613" cy="3260957"/>
          </a:xfrm>
          <a:prstGeom prst="rect">
            <a:avLst/>
          </a:prstGeom>
        </p:spPr>
      </p:pic>
      <p:grpSp>
        <p:nvGrpSpPr>
          <p:cNvPr id="33" name="Group 32"/>
          <p:cNvGrpSpPr/>
          <p:nvPr/>
        </p:nvGrpSpPr>
        <p:grpSpPr>
          <a:xfrm>
            <a:off x="781177" y="2284895"/>
            <a:ext cx="7403006" cy="2929003"/>
            <a:chOff x="781177" y="2854129"/>
            <a:chExt cx="7403006" cy="2929003"/>
          </a:xfrm>
        </p:grpSpPr>
        <p:sp>
          <p:nvSpPr>
            <p:cNvPr id="12" name="Freeform 11"/>
            <p:cNvSpPr/>
            <p:nvPr/>
          </p:nvSpPr>
          <p:spPr>
            <a:xfrm>
              <a:off x="3500154" y="4765780"/>
              <a:ext cx="4632556" cy="1005821"/>
            </a:xfrm>
            <a:custGeom>
              <a:avLst/>
              <a:gdLst>
                <a:gd name="connsiteX0" fmla="*/ 0 w 4632556"/>
                <a:gd name="connsiteY0" fmla="*/ 115057 h 1005821"/>
                <a:gd name="connsiteX1" fmla="*/ 2567586 w 4632556"/>
                <a:gd name="connsiteY1" fmla="*/ 1005235 h 1005821"/>
                <a:gd name="connsiteX2" fmla="*/ 4632556 w 4632556"/>
                <a:gd name="connsiteY2" fmla="*/ 0 h 1005821"/>
              </a:gdLst>
              <a:ahLst/>
              <a:cxnLst>
                <a:cxn ang="0">
                  <a:pos x="connsiteX0" y="connsiteY0"/>
                </a:cxn>
                <a:cxn ang="0">
                  <a:pos x="connsiteX1" y="connsiteY1"/>
                </a:cxn>
                <a:cxn ang="0">
                  <a:pos x="connsiteX2" y="connsiteY2"/>
                </a:cxn>
              </a:cxnLst>
              <a:rect l="l" t="t" r="r" b="b"/>
              <a:pathLst>
                <a:path w="4632556" h="1005821">
                  <a:moveTo>
                    <a:pt x="0" y="115057"/>
                  </a:moveTo>
                  <a:cubicBezTo>
                    <a:pt x="897746" y="569734"/>
                    <a:pt x="1795493" y="1024411"/>
                    <a:pt x="2567586" y="1005235"/>
                  </a:cubicBezTo>
                  <a:cubicBezTo>
                    <a:pt x="3339679" y="986059"/>
                    <a:pt x="3986117" y="493029"/>
                    <a:pt x="4632556" y="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053679" y="4832392"/>
              <a:ext cx="4075439" cy="950740"/>
            </a:xfrm>
            <a:custGeom>
              <a:avLst/>
              <a:gdLst>
                <a:gd name="connsiteX0" fmla="*/ 0 w 4075439"/>
                <a:gd name="connsiteY0" fmla="*/ 0 h 950740"/>
                <a:gd name="connsiteX1" fmla="*/ 2161860 w 4075439"/>
                <a:gd name="connsiteY1" fmla="*/ 950734 h 950740"/>
                <a:gd name="connsiteX2" fmla="*/ 4075439 w 4075439"/>
                <a:gd name="connsiteY2" fmla="*/ 12111 h 950740"/>
              </a:gdLst>
              <a:ahLst/>
              <a:cxnLst>
                <a:cxn ang="0">
                  <a:pos x="connsiteX0" y="connsiteY0"/>
                </a:cxn>
                <a:cxn ang="0">
                  <a:pos x="connsiteX1" y="connsiteY1"/>
                </a:cxn>
                <a:cxn ang="0">
                  <a:pos x="connsiteX2" y="connsiteY2"/>
                </a:cxn>
              </a:cxnLst>
              <a:rect l="l" t="t" r="r" b="b"/>
              <a:pathLst>
                <a:path w="4075439" h="950740">
                  <a:moveTo>
                    <a:pt x="0" y="0"/>
                  </a:moveTo>
                  <a:cubicBezTo>
                    <a:pt x="741310" y="474358"/>
                    <a:pt x="1482620" y="948716"/>
                    <a:pt x="2161860" y="950734"/>
                  </a:cubicBezTo>
                  <a:cubicBezTo>
                    <a:pt x="2841100" y="952752"/>
                    <a:pt x="3458269" y="482431"/>
                    <a:pt x="4075439" y="12111"/>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227650" y="3253253"/>
              <a:ext cx="4057272" cy="785852"/>
            </a:xfrm>
            <a:custGeom>
              <a:avLst/>
              <a:gdLst>
                <a:gd name="connsiteX0" fmla="*/ 0 w 4057272"/>
                <a:gd name="connsiteY0" fmla="*/ 785852 h 785852"/>
                <a:gd name="connsiteX1" fmla="*/ 2004414 w 4057272"/>
                <a:gd name="connsiteY1" fmla="*/ 4675 h 785852"/>
                <a:gd name="connsiteX2" fmla="*/ 4057272 w 4057272"/>
                <a:gd name="connsiteY2" fmla="*/ 519404 h 785852"/>
              </a:gdLst>
              <a:ahLst/>
              <a:cxnLst>
                <a:cxn ang="0">
                  <a:pos x="connsiteX0" y="connsiteY0"/>
                </a:cxn>
                <a:cxn ang="0">
                  <a:pos x="connsiteX1" y="connsiteY1"/>
                </a:cxn>
                <a:cxn ang="0">
                  <a:pos x="connsiteX2" y="connsiteY2"/>
                </a:cxn>
              </a:cxnLst>
              <a:rect l="l" t="t" r="r" b="b"/>
              <a:pathLst>
                <a:path w="4057272" h="785852">
                  <a:moveTo>
                    <a:pt x="0" y="785852"/>
                  </a:moveTo>
                  <a:cubicBezTo>
                    <a:pt x="664101" y="417467"/>
                    <a:pt x="1328202" y="49083"/>
                    <a:pt x="2004414" y="4675"/>
                  </a:cubicBezTo>
                  <a:cubicBezTo>
                    <a:pt x="2680626" y="-39733"/>
                    <a:pt x="3368949" y="239835"/>
                    <a:pt x="4057272" y="519404"/>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2821923" y="2854129"/>
              <a:ext cx="3403264" cy="906417"/>
            </a:xfrm>
            <a:custGeom>
              <a:avLst/>
              <a:gdLst>
                <a:gd name="connsiteX0" fmla="*/ 0 w 3403264"/>
                <a:gd name="connsiteY0" fmla="*/ 906417 h 906417"/>
                <a:gd name="connsiteX1" fmla="*/ 1798522 w 3403264"/>
                <a:gd name="connsiteY1" fmla="*/ 34406 h 906417"/>
                <a:gd name="connsiteX2" fmla="*/ 3403264 w 3403264"/>
                <a:gd name="connsiteY2" fmla="*/ 258464 h 906417"/>
              </a:gdLst>
              <a:ahLst/>
              <a:cxnLst>
                <a:cxn ang="0">
                  <a:pos x="connsiteX0" y="connsiteY0"/>
                </a:cxn>
                <a:cxn ang="0">
                  <a:pos x="connsiteX1" y="connsiteY1"/>
                </a:cxn>
                <a:cxn ang="0">
                  <a:pos x="connsiteX2" y="connsiteY2"/>
                </a:cxn>
              </a:cxnLst>
              <a:rect l="l" t="t" r="r" b="b"/>
              <a:pathLst>
                <a:path w="3403264" h="906417">
                  <a:moveTo>
                    <a:pt x="0" y="906417"/>
                  </a:moveTo>
                  <a:cubicBezTo>
                    <a:pt x="615655" y="524407"/>
                    <a:pt x="1231311" y="142398"/>
                    <a:pt x="1798522" y="34406"/>
                  </a:cubicBezTo>
                  <a:cubicBezTo>
                    <a:pt x="2365733" y="-73586"/>
                    <a:pt x="2884498" y="92439"/>
                    <a:pt x="3403264" y="258464"/>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689521" y="3396142"/>
              <a:ext cx="3936158" cy="836743"/>
            </a:xfrm>
            <a:custGeom>
              <a:avLst/>
              <a:gdLst>
                <a:gd name="connsiteX0" fmla="*/ 0 w 3936158"/>
                <a:gd name="connsiteY0" fmla="*/ 697463 h 836743"/>
                <a:gd name="connsiteX1" fmla="*/ 2367751 w 3936158"/>
                <a:gd name="connsiteY1" fmla="*/ 1066 h 836743"/>
                <a:gd name="connsiteX2" fmla="*/ 3936158 w 3936158"/>
                <a:gd name="connsiteY2" fmla="*/ 836743 h 836743"/>
              </a:gdLst>
              <a:ahLst/>
              <a:cxnLst>
                <a:cxn ang="0">
                  <a:pos x="connsiteX0" y="connsiteY0"/>
                </a:cxn>
                <a:cxn ang="0">
                  <a:pos x="connsiteX1" y="connsiteY1"/>
                </a:cxn>
                <a:cxn ang="0">
                  <a:pos x="connsiteX2" y="connsiteY2"/>
                </a:cxn>
              </a:cxnLst>
              <a:rect l="l" t="t" r="r" b="b"/>
              <a:pathLst>
                <a:path w="3936158" h="836743">
                  <a:moveTo>
                    <a:pt x="0" y="697463"/>
                  </a:moveTo>
                  <a:cubicBezTo>
                    <a:pt x="855862" y="337658"/>
                    <a:pt x="1711725" y="-22147"/>
                    <a:pt x="2367751" y="1066"/>
                  </a:cubicBezTo>
                  <a:cubicBezTo>
                    <a:pt x="3023777" y="24279"/>
                    <a:pt x="3479967" y="430511"/>
                    <a:pt x="3936158" y="836743"/>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53844" y="3274809"/>
              <a:ext cx="3645488" cy="891464"/>
            </a:xfrm>
            <a:custGeom>
              <a:avLst/>
              <a:gdLst>
                <a:gd name="connsiteX0" fmla="*/ 0 w 3645488"/>
                <a:gd name="connsiteY0" fmla="*/ 891464 h 891464"/>
                <a:gd name="connsiteX1" fmla="*/ 2101303 w 3645488"/>
                <a:gd name="connsiteY1" fmla="*/ 1286 h 891464"/>
                <a:gd name="connsiteX2" fmla="*/ 3645488 w 3645488"/>
                <a:gd name="connsiteY2" fmla="*/ 734017 h 891464"/>
              </a:gdLst>
              <a:ahLst/>
              <a:cxnLst>
                <a:cxn ang="0">
                  <a:pos x="connsiteX0" y="connsiteY0"/>
                </a:cxn>
                <a:cxn ang="0">
                  <a:pos x="connsiteX1" y="connsiteY1"/>
                </a:cxn>
                <a:cxn ang="0">
                  <a:pos x="connsiteX2" y="connsiteY2"/>
                </a:cxn>
              </a:cxnLst>
              <a:rect l="l" t="t" r="r" b="b"/>
              <a:pathLst>
                <a:path w="3645488" h="891464">
                  <a:moveTo>
                    <a:pt x="0" y="891464"/>
                  </a:moveTo>
                  <a:cubicBezTo>
                    <a:pt x="746861" y="459495"/>
                    <a:pt x="1493722" y="27527"/>
                    <a:pt x="2101303" y="1286"/>
                  </a:cubicBezTo>
                  <a:cubicBezTo>
                    <a:pt x="2708884" y="-24955"/>
                    <a:pt x="3177186" y="354531"/>
                    <a:pt x="3645488" y="734017"/>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616032" y="3815046"/>
              <a:ext cx="3917992" cy="750601"/>
            </a:xfrm>
            <a:custGeom>
              <a:avLst/>
              <a:gdLst>
                <a:gd name="connsiteX0" fmla="*/ 0 w 3917992"/>
                <a:gd name="connsiteY0" fmla="*/ 284615 h 750601"/>
                <a:gd name="connsiteX1" fmla="*/ 2319306 w 3917992"/>
                <a:gd name="connsiteY1" fmla="*/ 744843 h 750601"/>
                <a:gd name="connsiteX2" fmla="*/ 3917992 w 3917992"/>
                <a:gd name="connsiteY2" fmla="*/ 0 h 750601"/>
              </a:gdLst>
              <a:ahLst/>
              <a:cxnLst>
                <a:cxn ang="0">
                  <a:pos x="connsiteX0" y="connsiteY0"/>
                </a:cxn>
                <a:cxn ang="0">
                  <a:pos x="connsiteX1" y="connsiteY1"/>
                </a:cxn>
                <a:cxn ang="0">
                  <a:pos x="connsiteX2" y="connsiteY2"/>
                </a:cxn>
              </a:cxnLst>
              <a:rect l="l" t="t" r="r" b="b"/>
              <a:pathLst>
                <a:path w="3917992" h="750601">
                  <a:moveTo>
                    <a:pt x="0" y="284615"/>
                  </a:moveTo>
                  <a:cubicBezTo>
                    <a:pt x="833153" y="538447"/>
                    <a:pt x="1666307" y="792279"/>
                    <a:pt x="2319306" y="744843"/>
                  </a:cubicBezTo>
                  <a:cubicBezTo>
                    <a:pt x="2972305" y="697407"/>
                    <a:pt x="3445148" y="348703"/>
                    <a:pt x="3917992" y="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81177" y="4104016"/>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978600" y="4759724"/>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613432" y="4025584"/>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524804" y="4025584"/>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740788" y="3702720"/>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412963" y="4804134"/>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547350" y="4182739"/>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421225" y="3948270"/>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159978" y="3036951"/>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218310" y="3722697"/>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032792" y="4687056"/>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066937" y="4778651"/>
              <a:ext cx="151391" cy="145335"/>
            </a:xfrm>
            <a:prstGeom prst="ellipse">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a:off x="1129375" y="5765911"/>
            <a:ext cx="7036641" cy="646331"/>
          </a:xfrm>
          <a:prstGeom prst="rect">
            <a:avLst/>
          </a:prstGeom>
          <a:noFill/>
        </p:spPr>
        <p:txBody>
          <a:bodyPr wrap="square" rtlCol="0">
            <a:spAutoFit/>
          </a:bodyPr>
          <a:lstStyle/>
          <a:p>
            <a:r>
              <a:rPr lang="en-US" b="1" dirty="0" smtClean="0"/>
              <a:t>Object Class Recognition by Unsupervised Scale-Invariant Learning</a:t>
            </a:r>
            <a:r>
              <a:rPr lang="en-US" dirty="0" smtClean="0"/>
              <a:t>, Fergus et al., </a:t>
            </a:r>
            <a:r>
              <a:rPr lang="en-US" i="1" dirty="0" smtClean="0"/>
              <a:t>CVPR</a:t>
            </a:r>
            <a:r>
              <a:rPr lang="en-US" dirty="0" smtClean="0"/>
              <a:t> 2003.</a:t>
            </a:r>
            <a:endParaRPr lang="en-US" dirty="0"/>
          </a:p>
        </p:txBody>
      </p:sp>
    </p:spTree>
    <p:extLst>
      <p:ext uri="{BB962C8B-B14F-4D97-AF65-F5344CB8AC3E}">
        <p14:creationId xmlns:p14="http://schemas.microsoft.com/office/powerpoint/2010/main" val="121414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2003</a:t>
            </a:r>
            <a:endParaRPr lang="en-US" dirty="0"/>
          </a:p>
        </p:txBody>
      </p:sp>
      <p:sp>
        <p:nvSpPr>
          <p:cNvPr id="3" name="Content Placeholder 2"/>
          <p:cNvSpPr>
            <a:spLocks noGrp="1"/>
          </p:cNvSpPr>
          <p:nvPr>
            <p:ph idx="1"/>
          </p:nvPr>
        </p:nvSpPr>
        <p:spPr>
          <a:xfrm>
            <a:off x="2293947" y="850668"/>
            <a:ext cx="4718471" cy="530015"/>
          </a:xfrm>
        </p:spPr>
        <p:txBody>
          <a:bodyPr>
            <a:normAutofit/>
          </a:bodyPr>
          <a:lstStyle/>
          <a:p>
            <a:pPr marL="0" indent="0">
              <a:buNone/>
            </a:pPr>
            <a:r>
              <a:rPr lang="en-US" dirty="0" smtClean="0">
                <a:latin typeface="Segoe UI Semilight" panose="020B0402040204020203" pitchFamily="34" charset="0"/>
                <a:cs typeface="Segoe UI Semilight" panose="020B0402040204020203" pitchFamily="34" charset="0"/>
              </a:rPr>
              <a:t>Constellation model (</a:t>
            </a:r>
            <a:r>
              <a:rPr lang="en-US" dirty="0" err="1" smtClean="0">
                <a:latin typeface="Segoe UI Semilight" panose="020B0402040204020203" pitchFamily="34" charset="0"/>
                <a:cs typeface="Segoe UI Semilight" panose="020B0402040204020203" pitchFamily="34" charset="0"/>
              </a:rPr>
              <a:t>redux</a:t>
            </a:r>
            <a:r>
              <a:rPr lang="en-US" dirty="0" smtClean="0">
                <a:latin typeface="Segoe UI Semilight" panose="020B0402040204020203" pitchFamily="34" charset="0"/>
                <a:cs typeface="Segoe UI Semilight" panose="020B0402040204020203" pitchFamily="34" charset="0"/>
              </a:rPr>
              <a:t>)</a:t>
            </a:r>
          </a:p>
          <a:p>
            <a:endParaRPr lang="en-US" dirty="0">
              <a:latin typeface="Segoe UI Semilight" panose="020B0402040204020203" pitchFamily="34" charset="0"/>
              <a:cs typeface="Segoe UI Semilight" panose="020B0402040204020203" pitchFamily="34" charset="0"/>
            </a:endParaRPr>
          </a:p>
          <a:p>
            <a:endParaRPr lang="en-US" dirty="0">
              <a:latin typeface="Segoe UI Semilight" panose="020B0402040204020203" pitchFamily="34" charset="0"/>
              <a:cs typeface="Segoe UI Semilight" panose="020B0402040204020203" pitchFamily="34" charset="0"/>
            </a:endParaRPr>
          </a:p>
        </p:txBody>
      </p:sp>
      <p:pic>
        <p:nvPicPr>
          <p:cNvPr id="5" name="Picture 4"/>
          <p:cNvPicPr>
            <a:picLocks noChangeAspect="1"/>
          </p:cNvPicPr>
          <p:nvPr/>
        </p:nvPicPr>
        <p:blipFill>
          <a:blip r:embed="rId2"/>
          <a:stretch>
            <a:fillRect/>
          </a:stretch>
        </p:blipFill>
        <p:spPr>
          <a:xfrm>
            <a:off x="369972" y="1812887"/>
            <a:ext cx="5054149" cy="3753081"/>
          </a:xfrm>
          <a:prstGeom prst="rect">
            <a:avLst/>
          </a:prstGeom>
        </p:spPr>
      </p:pic>
      <p:pic>
        <p:nvPicPr>
          <p:cNvPr id="7" name="Picture 6"/>
          <p:cNvPicPr>
            <a:picLocks noChangeAspect="1"/>
          </p:cNvPicPr>
          <p:nvPr/>
        </p:nvPicPr>
        <p:blipFill rotWithShape="1">
          <a:blip r:embed="rId3"/>
          <a:srcRect r="39392"/>
          <a:stretch/>
        </p:blipFill>
        <p:spPr>
          <a:xfrm>
            <a:off x="5686235" y="1812887"/>
            <a:ext cx="3076081" cy="3299359"/>
          </a:xfrm>
          <a:prstGeom prst="rect">
            <a:avLst/>
          </a:prstGeom>
        </p:spPr>
      </p:pic>
      <p:sp>
        <p:nvSpPr>
          <p:cNvPr id="34" name="TextBox 33"/>
          <p:cNvSpPr txBox="1"/>
          <p:nvPr/>
        </p:nvSpPr>
        <p:spPr>
          <a:xfrm>
            <a:off x="1822519" y="5616890"/>
            <a:ext cx="2405677" cy="375269"/>
          </a:xfrm>
          <a:prstGeom prst="rect">
            <a:avLst/>
          </a:prstGeom>
          <a:noFill/>
        </p:spPr>
        <p:txBody>
          <a:bodyPr wrap="square" rtlCol="0">
            <a:spAutoFit/>
          </a:bodyPr>
          <a:lstStyle/>
          <a:p>
            <a:r>
              <a:rPr lang="en-US" dirty="0" smtClean="0"/>
              <a:t>Joint Gaussian density</a:t>
            </a:r>
            <a:endParaRPr lang="en-US" dirty="0"/>
          </a:p>
        </p:txBody>
      </p:sp>
      <p:pic>
        <p:nvPicPr>
          <p:cNvPr id="35" name="Picture 34"/>
          <p:cNvPicPr>
            <a:picLocks noChangeAspect="1"/>
          </p:cNvPicPr>
          <p:nvPr/>
        </p:nvPicPr>
        <p:blipFill>
          <a:blip r:embed="rId4"/>
          <a:stretch>
            <a:fillRect/>
          </a:stretch>
        </p:blipFill>
        <p:spPr>
          <a:xfrm>
            <a:off x="5408274" y="2174586"/>
            <a:ext cx="3523967" cy="2686589"/>
          </a:xfrm>
          <a:prstGeom prst="rect">
            <a:avLst/>
          </a:prstGeom>
        </p:spPr>
      </p:pic>
      <p:sp>
        <p:nvSpPr>
          <p:cNvPr id="83" name="Content Placeholder 2"/>
          <p:cNvSpPr txBox="1">
            <a:spLocks/>
          </p:cNvSpPr>
          <p:nvPr/>
        </p:nvSpPr>
        <p:spPr>
          <a:xfrm>
            <a:off x="5424121" y="4963759"/>
            <a:ext cx="3544992" cy="9290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smtClean="0"/>
              <a:t>The representation and matching of pictorial structures, Fischler and Elschlager, 1973 </a:t>
            </a:r>
          </a:p>
          <a:p>
            <a:pPr marL="0" indent="0">
              <a:buFont typeface="Arial" panose="020B0604020202020204" pitchFamily="34" charset="0"/>
              <a:buNone/>
            </a:pPr>
            <a:endParaRPr lang="en-US" sz="1400" dirty="0"/>
          </a:p>
        </p:txBody>
      </p:sp>
      <p:grpSp>
        <p:nvGrpSpPr>
          <p:cNvPr id="110" name="Group 109"/>
          <p:cNvGrpSpPr/>
          <p:nvPr/>
        </p:nvGrpSpPr>
        <p:grpSpPr>
          <a:xfrm>
            <a:off x="879095" y="3324735"/>
            <a:ext cx="4099892" cy="1013010"/>
            <a:chOff x="879095" y="3324735"/>
            <a:chExt cx="4099892" cy="1013010"/>
          </a:xfrm>
        </p:grpSpPr>
        <p:sp>
          <p:nvSpPr>
            <p:cNvPr id="40" name="Freeform 39"/>
            <p:cNvSpPr/>
            <p:nvPr/>
          </p:nvSpPr>
          <p:spPr>
            <a:xfrm rot="20679864">
              <a:off x="2799194" y="3684506"/>
              <a:ext cx="1041120" cy="156156"/>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rot="18963795">
              <a:off x="2262102" y="3534205"/>
              <a:ext cx="1045069" cy="173382"/>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p:cNvCxnSpPr>
              <a:endCxn id="40" idx="27"/>
            </p:cNvCxnSpPr>
            <p:nvPr/>
          </p:nvCxnSpPr>
          <p:spPr>
            <a:xfrm flipH="1">
              <a:off x="3823004" y="3520141"/>
              <a:ext cx="306737" cy="1092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p:cNvGrpSpPr/>
            <p:nvPr/>
          </p:nvGrpSpPr>
          <p:grpSpPr>
            <a:xfrm rot="795886">
              <a:off x="3106536" y="3422528"/>
              <a:ext cx="1872451" cy="677697"/>
              <a:chOff x="2815877" y="3570385"/>
              <a:chExt cx="1872451" cy="677697"/>
            </a:xfrm>
          </p:grpSpPr>
          <p:sp>
            <p:nvSpPr>
              <p:cNvPr id="43" name="Freeform 42"/>
              <p:cNvSpPr/>
              <p:nvPr/>
            </p:nvSpPr>
            <p:spPr>
              <a:xfrm rot="11813623">
                <a:off x="3314553" y="3870718"/>
                <a:ext cx="954347" cy="178795"/>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a:endCxn id="43" idx="0"/>
              </p:cNvCxnSpPr>
              <p:nvPr/>
            </p:nvCxnSpPr>
            <p:spPr>
              <a:xfrm rot="20804114" flipH="1" flipV="1">
                <a:off x="4272803" y="4031227"/>
                <a:ext cx="415525" cy="2168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endCxn id="43" idx="27"/>
              </p:cNvCxnSpPr>
              <p:nvPr/>
            </p:nvCxnSpPr>
            <p:spPr>
              <a:xfrm rot="20804114">
                <a:off x="2815877" y="3570385"/>
                <a:ext cx="492206" cy="3065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7" name="Straight Connector 66"/>
            <p:cNvCxnSpPr>
              <a:endCxn id="40" idx="0"/>
            </p:cNvCxnSpPr>
            <p:nvPr/>
          </p:nvCxnSpPr>
          <p:spPr>
            <a:xfrm flipV="1">
              <a:off x="2414494" y="3915213"/>
              <a:ext cx="407337" cy="890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rot="21130515">
              <a:off x="879095" y="3388662"/>
              <a:ext cx="2288666" cy="178795"/>
              <a:chOff x="894522" y="3556488"/>
              <a:chExt cx="1887081" cy="178795"/>
            </a:xfrm>
          </p:grpSpPr>
          <p:sp>
            <p:nvSpPr>
              <p:cNvPr id="71" name="Freeform 70"/>
              <p:cNvSpPr/>
              <p:nvPr/>
            </p:nvSpPr>
            <p:spPr>
              <a:xfrm rot="10653215">
                <a:off x="1492397" y="3556488"/>
                <a:ext cx="954347" cy="178795"/>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p:cNvCxnSpPr>
                <a:endCxn id="71" idx="0"/>
              </p:cNvCxnSpPr>
              <p:nvPr/>
            </p:nvCxnSpPr>
            <p:spPr>
              <a:xfrm flipH="1">
                <a:off x="2445551" y="3600604"/>
                <a:ext cx="336052" cy="71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71" idx="27"/>
              </p:cNvCxnSpPr>
              <p:nvPr/>
            </p:nvCxnSpPr>
            <p:spPr>
              <a:xfrm>
                <a:off x="894522" y="3657600"/>
                <a:ext cx="598084" cy="33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rot="633879">
              <a:off x="1105126" y="3899703"/>
              <a:ext cx="1280926" cy="438042"/>
              <a:chOff x="1475393" y="3629497"/>
              <a:chExt cx="1280926" cy="438042"/>
            </a:xfrm>
          </p:grpSpPr>
          <p:sp>
            <p:nvSpPr>
              <p:cNvPr id="75" name="Freeform 74"/>
              <p:cNvSpPr/>
              <p:nvPr/>
            </p:nvSpPr>
            <p:spPr>
              <a:xfrm rot="9532480">
                <a:off x="1665566" y="3770689"/>
                <a:ext cx="954347" cy="178795"/>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a:endCxn id="75" idx="0"/>
              </p:cNvCxnSpPr>
              <p:nvPr/>
            </p:nvCxnSpPr>
            <p:spPr>
              <a:xfrm rot="20966121" flipH="1">
                <a:off x="2577557" y="3629497"/>
                <a:ext cx="178762" cy="258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75" idx="27"/>
              </p:cNvCxnSpPr>
              <p:nvPr/>
            </p:nvCxnSpPr>
            <p:spPr>
              <a:xfrm rot="20966121" flipV="1">
                <a:off x="1475393" y="4047488"/>
                <a:ext cx="224068" cy="20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7" name="Freeform 96"/>
            <p:cNvSpPr/>
            <p:nvPr/>
          </p:nvSpPr>
          <p:spPr>
            <a:xfrm rot="15298094">
              <a:off x="655879" y="3850183"/>
              <a:ext cx="621585" cy="173382"/>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rot="11718859">
              <a:off x="3159124" y="3324735"/>
              <a:ext cx="990847" cy="173382"/>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367196">
              <a:off x="3181718" y="4057289"/>
              <a:ext cx="1041120" cy="156156"/>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Connector 99"/>
            <p:cNvCxnSpPr>
              <a:endCxn id="99" idx="27"/>
            </p:cNvCxnSpPr>
            <p:nvPr/>
          </p:nvCxnSpPr>
          <p:spPr>
            <a:xfrm flipH="1" flipV="1">
              <a:off x="4219377" y="4195470"/>
              <a:ext cx="687304" cy="637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99" idx="0"/>
            </p:cNvCxnSpPr>
            <p:nvPr/>
          </p:nvCxnSpPr>
          <p:spPr>
            <a:xfrm>
              <a:off x="2420471" y="4010212"/>
              <a:ext cx="762561" cy="850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905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par>
                          <p:cTn id="12" fill="hold">
                            <p:stCondLst>
                              <p:cond delay="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6220" y="3209625"/>
            <a:ext cx="2172843" cy="2215309"/>
          </a:xfrm>
          <a:prstGeom prst="rect">
            <a:avLst/>
          </a:prstGeom>
        </p:spPr>
      </p:pic>
      <p:sp>
        <p:nvSpPr>
          <p:cNvPr id="7" name="Oval Callout 6"/>
          <p:cNvSpPr/>
          <p:nvPr/>
        </p:nvSpPr>
        <p:spPr>
          <a:xfrm>
            <a:off x="2676525" y="1257299"/>
            <a:ext cx="4572000" cy="2009775"/>
          </a:xfrm>
          <a:prstGeom prst="wedgeEllipseCallout">
            <a:avLst>
              <a:gd name="adj1" fmla="val -25833"/>
              <a:gd name="adj2" fmla="val 70083"/>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92642" y="1800521"/>
            <a:ext cx="3761874" cy="923330"/>
          </a:xfrm>
          <a:prstGeom prst="rect">
            <a:avLst/>
          </a:prstGeom>
          <a:noFill/>
        </p:spPr>
        <p:txBody>
          <a:bodyPr wrap="square" rtlCol="0">
            <a:spAutoFit/>
          </a:bodyPr>
          <a:lstStyle/>
          <a:p>
            <a:r>
              <a:rPr lang="en-US" dirty="0" smtClean="0">
                <a:latin typeface="Arial" pitchFamily="34" charset="0"/>
                <a:cs typeface="Arial" pitchFamily="34" charset="0"/>
              </a:rPr>
              <a:t>“Connect a television camera to a computer and get the machine to describe what it sees.”</a:t>
            </a:r>
            <a:endParaRPr lang="en-US" dirty="0"/>
          </a:p>
        </p:txBody>
      </p:sp>
      <p:sp>
        <p:nvSpPr>
          <p:cNvPr id="8" name="TextBox 7"/>
          <p:cNvSpPr txBox="1"/>
          <p:nvPr/>
        </p:nvSpPr>
        <p:spPr>
          <a:xfrm>
            <a:off x="2216317" y="5353050"/>
            <a:ext cx="2003258" cy="307777"/>
          </a:xfrm>
          <a:prstGeom prst="rect">
            <a:avLst/>
          </a:prstGeom>
          <a:noFill/>
        </p:spPr>
        <p:txBody>
          <a:bodyPr wrap="square" rtlCol="0">
            <a:spAutoFit/>
          </a:bodyPr>
          <a:lstStyle/>
          <a:p>
            <a:r>
              <a:rPr lang="en-US" sz="1400" dirty="0" smtClean="0">
                <a:latin typeface="Arial" pitchFamily="34" charset="0"/>
                <a:cs typeface="Arial" pitchFamily="34" charset="0"/>
              </a:rPr>
              <a:t>Marvin Minsky</a:t>
            </a:r>
            <a:endParaRPr lang="en-US" sz="1400" dirty="0"/>
          </a:p>
        </p:txBody>
      </p:sp>
      <p:sp>
        <p:nvSpPr>
          <p:cNvPr id="6" name="Title 1"/>
          <p:cNvSpPr>
            <a:spLocks noGrp="1"/>
          </p:cNvSpPr>
          <p:nvPr>
            <p:ph type="title"/>
          </p:nvPr>
        </p:nvSpPr>
        <p:spPr>
          <a:xfrm>
            <a:off x="435713" y="94752"/>
            <a:ext cx="7886700" cy="1325563"/>
          </a:xfrm>
        </p:spPr>
        <p:txBody>
          <a:bodyPr/>
          <a:lstStyle/>
          <a:p>
            <a:r>
              <a:rPr lang="en-US" dirty="0" smtClean="0"/>
              <a:t>1966</a:t>
            </a:r>
            <a:endParaRPr lang="en-US" dirty="0"/>
          </a:p>
        </p:txBody>
      </p:sp>
    </p:spTree>
    <p:extLst>
      <p:ext uri="{BB962C8B-B14F-4D97-AF65-F5344CB8AC3E}">
        <p14:creationId xmlns:p14="http://schemas.microsoft.com/office/powerpoint/2010/main" val="2104694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664" y="0"/>
            <a:ext cx="7886700" cy="1325563"/>
          </a:xfrm>
        </p:spPr>
        <p:txBody>
          <a:bodyPr>
            <a:normAutofit/>
          </a:bodyPr>
          <a:lstStyle/>
          <a:p>
            <a:r>
              <a:rPr lang="en-US" sz="3200" dirty="0" smtClean="0"/>
              <a:t>Interest points used to find parts:</a:t>
            </a:r>
            <a:endParaRPr lang="en-US" sz="3200" dirty="0"/>
          </a:p>
        </p:txBody>
      </p:sp>
      <p:pic>
        <p:nvPicPr>
          <p:cNvPr id="4" name="Picture 3"/>
          <p:cNvPicPr>
            <a:picLocks noChangeAspect="1"/>
          </p:cNvPicPr>
          <p:nvPr/>
        </p:nvPicPr>
        <p:blipFill>
          <a:blip r:embed="rId2"/>
          <a:stretch>
            <a:fillRect/>
          </a:stretch>
        </p:blipFill>
        <p:spPr>
          <a:xfrm>
            <a:off x="2007900" y="1438218"/>
            <a:ext cx="4796228" cy="3052802"/>
          </a:xfrm>
          <a:prstGeom prst="rect">
            <a:avLst/>
          </a:prstGeom>
        </p:spPr>
      </p:pic>
      <p:sp>
        <p:nvSpPr>
          <p:cNvPr id="5" name="Title 1"/>
          <p:cNvSpPr txBox="1">
            <a:spLocks/>
          </p:cNvSpPr>
          <p:nvPr/>
        </p:nvSpPr>
        <p:spPr>
          <a:xfrm>
            <a:off x="1915962" y="4260693"/>
            <a:ext cx="512586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r>
              <a:rPr lang="en-US" sz="1800" dirty="0" smtClean="0">
                <a:latin typeface="Segoe UI" panose="020B0502040204020203" pitchFamily="34" charset="0"/>
                <a:cs typeface="Segoe UI" panose="020B0502040204020203" pitchFamily="34" charset="0"/>
              </a:rPr>
              <a:t>Smaller number of candidate parts allows for more complex spatial models.</a:t>
            </a:r>
            <a:endParaRPr lang="en-US" sz="18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536397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815" y="1805455"/>
            <a:ext cx="7886700" cy="1325563"/>
          </a:xfrm>
        </p:spPr>
        <p:txBody>
          <a:bodyPr/>
          <a:lstStyle/>
          <a:p>
            <a:r>
              <a:rPr lang="en-US" dirty="0" smtClean="0"/>
              <a:t>Why does it fail?</a:t>
            </a:r>
            <a:endParaRPr lang="en-US" dirty="0"/>
          </a:p>
        </p:txBody>
      </p:sp>
    </p:spTree>
    <p:extLst>
      <p:ext uri="{BB962C8B-B14F-4D97-AF65-F5344CB8AC3E}">
        <p14:creationId xmlns:p14="http://schemas.microsoft.com/office/powerpoint/2010/main" val="20283148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 fails</a:t>
            </a:r>
            <a:endParaRPr lang="en-US" dirty="0"/>
          </a:p>
        </p:txBody>
      </p:sp>
      <p:sp>
        <p:nvSpPr>
          <p:cNvPr id="3" name="Content Placeholder 2"/>
          <p:cNvSpPr>
            <a:spLocks noGrp="1"/>
          </p:cNvSpPr>
          <p:nvPr>
            <p:ph idx="1"/>
          </p:nvPr>
        </p:nvSpPr>
        <p:spPr>
          <a:xfrm>
            <a:off x="406792" y="2186573"/>
            <a:ext cx="7886700" cy="4351338"/>
          </a:xfrm>
        </p:spPr>
        <p:txBody>
          <a:bodyPr/>
          <a:lstStyle/>
          <a:p>
            <a:pPr marL="0" indent="0">
              <a:buNone/>
            </a:pPr>
            <a:r>
              <a:rPr lang="en-US" dirty="0" smtClean="0">
                <a:solidFill>
                  <a:srgbClr val="C00000"/>
                </a:solidFill>
              </a:rPr>
              <a:t>Interest points don’t work for category recognition</a:t>
            </a:r>
            <a:endParaRPr lang="en-US" dirty="0">
              <a:solidFill>
                <a:srgbClr val="C00000"/>
              </a:solidFill>
            </a:endParaRPr>
          </a:p>
        </p:txBody>
      </p:sp>
      <p:pic>
        <p:nvPicPr>
          <p:cNvPr id="4" name="Picture 3"/>
          <p:cNvPicPr>
            <a:picLocks noChangeAspect="1"/>
          </p:cNvPicPr>
          <p:nvPr/>
        </p:nvPicPr>
        <p:blipFill>
          <a:blip r:embed="rId2"/>
          <a:stretch>
            <a:fillRect/>
          </a:stretch>
        </p:blipFill>
        <p:spPr>
          <a:xfrm>
            <a:off x="411428" y="2799105"/>
            <a:ext cx="3938714" cy="2506994"/>
          </a:xfrm>
          <a:prstGeom prst="rect">
            <a:avLst/>
          </a:prstGeom>
        </p:spPr>
      </p:pic>
      <p:pic>
        <p:nvPicPr>
          <p:cNvPr id="5" name="Picture 4"/>
          <p:cNvPicPr>
            <a:picLocks noChangeAspect="1"/>
          </p:cNvPicPr>
          <p:nvPr/>
        </p:nvPicPr>
        <p:blipFill>
          <a:blip r:embed="rId3"/>
          <a:stretch>
            <a:fillRect/>
          </a:stretch>
        </p:blipFill>
        <p:spPr>
          <a:xfrm>
            <a:off x="4715135" y="2799105"/>
            <a:ext cx="3956880" cy="2518557"/>
          </a:xfrm>
          <a:prstGeom prst="rect">
            <a:avLst/>
          </a:prstGeom>
        </p:spPr>
      </p:pic>
    </p:spTree>
    <p:extLst>
      <p:ext uri="{BB962C8B-B14F-4D97-AF65-F5344CB8AC3E}">
        <p14:creationId xmlns:p14="http://schemas.microsoft.com/office/powerpoint/2010/main" val="2558140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 many springs…</a:t>
            </a:r>
            <a:endParaRPr lang="en-US" dirty="0"/>
          </a:p>
        </p:txBody>
      </p:sp>
      <p:grpSp>
        <p:nvGrpSpPr>
          <p:cNvPr id="41" name="Group 40"/>
          <p:cNvGrpSpPr/>
          <p:nvPr/>
        </p:nvGrpSpPr>
        <p:grpSpPr>
          <a:xfrm>
            <a:off x="1705116" y="1871358"/>
            <a:ext cx="5733768" cy="4257749"/>
            <a:chOff x="2035270" y="2158058"/>
            <a:chExt cx="5054149" cy="3753081"/>
          </a:xfrm>
        </p:grpSpPr>
        <p:pic>
          <p:nvPicPr>
            <p:cNvPr id="4" name="Picture 3"/>
            <p:cNvPicPr>
              <a:picLocks noChangeAspect="1"/>
            </p:cNvPicPr>
            <p:nvPr/>
          </p:nvPicPr>
          <p:blipFill>
            <a:blip r:embed="rId2"/>
            <a:stretch>
              <a:fillRect/>
            </a:stretch>
          </p:blipFill>
          <p:spPr>
            <a:xfrm>
              <a:off x="2035270" y="2158058"/>
              <a:ext cx="5054149" cy="3753081"/>
            </a:xfrm>
            <a:prstGeom prst="rect">
              <a:avLst/>
            </a:prstGeom>
          </p:spPr>
        </p:pic>
        <p:grpSp>
          <p:nvGrpSpPr>
            <p:cNvPr id="5" name="Group 4"/>
            <p:cNvGrpSpPr/>
            <p:nvPr/>
          </p:nvGrpSpPr>
          <p:grpSpPr>
            <a:xfrm>
              <a:off x="2544393" y="3669906"/>
              <a:ext cx="4099892" cy="1013010"/>
              <a:chOff x="879095" y="3324735"/>
              <a:chExt cx="4099892" cy="1013010"/>
            </a:xfrm>
          </p:grpSpPr>
          <p:sp>
            <p:nvSpPr>
              <p:cNvPr id="6" name="Freeform 5"/>
              <p:cNvSpPr/>
              <p:nvPr/>
            </p:nvSpPr>
            <p:spPr>
              <a:xfrm rot="20679864">
                <a:off x="2799194" y="3684506"/>
                <a:ext cx="1041120" cy="156156"/>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rot="18963795">
                <a:off x="2262102" y="3534205"/>
                <a:ext cx="1045069" cy="173382"/>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endCxn id="6" idx="27"/>
              </p:cNvCxnSpPr>
              <p:nvPr/>
            </p:nvCxnSpPr>
            <p:spPr>
              <a:xfrm flipH="1">
                <a:off x="3823004" y="3520141"/>
                <a:ext cx="306737" cy="1092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rot="795886">
                <a:off x="3106536" y="3422528"/>
                <a:ext cx="1872451" cy="677697"/>
                <a:chOff x="2815877" y="3570385"/>
                <a:chExt cx="1872451" cy="677697"/>
              </a:xfrm>
            </p:grpSpPr>
            <p:sp>
              <p:nvSpPr>
                <p:cNvPr id="24" name="Freeform 23"/>
                <p:cNvSpPr/>
                <p:nvPr/>
              </p:nvSpPr>
              <p:spPr>
                <a:xfrm rot="11813623">
                  <a:off x="3314553" y="3870718"/>
                  <a:ext cx="954347" cy="178795"/>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a:endCxn id="24" idx="0"/>
                </p:cNvCxnSpPr>
                <p:nvPr/>
              </p:nvCxnSpPr>
              <p:spPr>
                <a:xfrm rot="20804114" flipH="1" flipV="1">
                  <a:off x="4272803" y="4031227"/>
                  <a:ext cx="415525" cy="2168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24" idx="27"/>
                </p:cNvCxnSpPr>
                <p:nvPr/>
              </p:nvCxnSpPr>
              <p:spPr>
                <a:xfrm rot="20804114">
                  <a:off x="2815877" y="3570385"/>
                  <a:ext cx="492206" cy="3065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a:endCxn id="6" idx="0"/>
              </p:cNvCxnSpPr>
              <p:nvPr/>
            </p:nvCxnSpPr>
            <p:spPr>
              <a:xfrm flipV="1">
                <a:off x="2414494" y="3915213"/>
                <a:ext cx="407337" cy="890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rot="21130515">
                <a:off x="879095" y="3388662"/>
                <a:ext cx="2288666" cy="178795"/>
                <a:chOff x="894522" y="3556488"/>
                <a:chExt cx="1887081" cy="178795"/>
              </a:xfrm>
            </p:grpSpPr>
            <p:sp>
              <p:nvSpPr>
                <p:cNvPr id="21" name="Freeform 20"/>
                <p:cNvSpPr/>
                <p:nvPr/>
              </p:nvSpPr>
              <p:spPr>
                <a:xfrm rot="10653215">
                  <a:off x="1492397" y="3556488"/>
                  <a:ext cx="954347" cy="178795"/>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a:endCxn id="21" idx="0"/>
                </p:cNvCxnSpPr>
                <p:nvPr/>
              </p:nvCxnSpPr>
              <p:spPr>
                <a:xfrm flipH="1">
                  <a:off x="2445551" y="3600604"/>
                  <a:ext cx="336052" cy="71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21" idx="27"/>
                </p:cNvCxnSpPr>
                <p:nvPr/>
              </p:nvCxnSpPr>
              <p:spPr>
                <a:xfrm>
                  <a:off x="894522" y="3657600"/>
                  <a:ext cx="598084" cy="33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633879">
                <a:off x="1105126" y="3899703"/>
                <a:ext cx="1280926" cy="438042"/>
                <a:chOff x="1475393" y="3629497"/>
                <a:chExt cx="1280926" cy="438042"/>
              </a:xfrm>
            </p:grpSpPr>
            <p:sp>
              <p:nvSpPr>
                <p:cNvPr id="18" name="Freeform 17"/>
                <p:cNvSpPr/>
                <p:nvPr/>
              </p:nvSpPr>
              <p:spPr>
                <a:xfrm rot="9532480">
                  <a:off x="1665566" y="3770689"/>
                  <a:ext cx="954347" cy="178795"/>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a:endCxn id="18" idx="0"/>
                </p:cNvCxnSpPr>
                <p:nvPr/>
              </p:nvCxnSpPr>
              <p:spPr>
                <a:xfrm rot="20966121" flipH="1">
                  <a:off x="2577557" y="3629497"/>
                  <a:ext cx="178762" cy="258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8" idx="27"/>
                </p:cNvCxnSpPr>
                <p:nvPr/>
              </p:nvCxnSpPr>
              <p:spPr>
                <a:xfrm rot="20966121" flipV="1">
                  <a:off x="1475393" y="4047488"/>
                  <a:ext cx="224068" cy="20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Freeform 12"/>
              <p:cNvSpPr/>
              <p:nvPr/>
            </p:nvSpPr>
            <p:spPr>
              <a:xfrm rot="15298094">
                <a:off x="655879" y="3850183"/>
                <a:ext cx="621585" cy="173382"/>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rot="11718859">
                <a:off x="3159124" y="3324735"/>
                <a:ext cx="990847" cy="173382"/>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367196">
                <a:off x="3181718" y="4057289"/>
                <a:ext cx="1041120" cy="156156"/>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endCxn id="15" idx="27"/>
              </p:cNvCxnSpPr>
              <p:nvPr/>
            </p:nvCxnSpPr>
            <p:spPr>
              <a:xfrm flipH="1" flipV="1">
                <a:off x="4219377" y="4195470"/>
                <a:ext cx="687304" cy="637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5" idx="0"/>
              </p:cNvCxnSpPr>
              <p:nvPr/>
            </p:nvCxnSpPr>
            <p:spPr>
              <a:xfrm>
                <a:off x="2420471" y="4010212"/>
                <a:ext cx="762561" cy="850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Freeform 26"/>
            <p:cNvSpPr/>
            <p:nvPr/>
          </p:nvSpPr>
          <p:spPr>
            <a:xfrm rot="11600778">
              <a:off x="2540586" y="4100496"/>
              <a:ext cx="1519343" cy="178795"/>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rot="13425320">
              <a:off x="5634855" y="4147227"/>
              <a:ext cx="1076294" cy="173382"/>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3907233" y="4501290"/>
              <a:ext cx="1606083" cy="156156"/>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a:endCxn id="29" idx="27"/>
            </p:cNvCxnSpPr>
            <p:nvPr/>
          </p:nvCxnSpPr>
          <p:spPr>
            <a:xfrm flipH="1" flipV="1">
              <a:off x="5513316" y="4584000"/>
              <a:ext cx="1059044" cy="15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9" idx="0"/>
            </p:cNvCxnSpPr>
            <p:nvPr/>
          </p:nvCxnSpPr>
          <p:spPr>
            <a:xfrm>
              <a:off x="2728940" y="4579378"/>
              <a:ext cx="1178293" cy="154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rot="19723052">
              <a:off x="2638435" y="3981142"/>
              <a:ext cx="2269308" cy="249004"/>
              <a:chOff x="4238169" y="4507783"/>
              <a:chExt cx="2486210" cy="249004"/>
            </a:xfrm>
          </p:grpSpPr>
          <p:sp>
            <p:nvSpPr>
              <p:cNvPr id="37" name="Freeform 36"/>
              <p:cNvSpPr/>
              <p:nvPr/>
            </p:nvSpPr>
            <p:spPr>
              <a:xfrm rot="367196">
                <a:off x="4999416" y="4554860"/>
                <a:ext cx="1041120" cy="156156"/>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a:endCxn id="37" idx="27"/>
              </p:cNvCxnSpPr>
              <p:nvPr/>
            </p:nvCxnSpPr>
            <p:spPr>
              <a:xfrm flipH="1" flipV="1">
                <a:off x="6037075" y="4693041"/>
                <a:ext cx="687304" cy="637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37" idx="0"/>
              </p:cNvCxnSpPr>
              <p:nvPr/>
            </p:nvCxnSpPr>
            <p:spPr>
              <a:xfrm>
                <a:off x="4238169" y="4507783"/>
                <a:ext cx="762561" cy="850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930725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 worked</a:t>
            </a:r>
            <a:endParaRPr lang="en-US" dirty="0"/>
          </a:p>
        </p:txBody>
      </p:sp>
      <p:pic>
        <p:nvPicPr>
          <p:cNvPr id="4" name="Picture 3"/>
          <p:cNvPicPr>
            <a:picLocks noChangeAspect="1"/>
          </p:cNvPicPr>
          <p:nvPr/>
        </p:nvPicPr>
        <p:blipFill rotWithShape="1">
          <a:blip r:embed="rId3"/>
          <a:srcRect b="19285"/>
          <a:stretch/>
        </p:blipFill>
        <p:spPr>
          <a:xfrm>
            <a:off x="1077907" y="1748773"/>
            <a:ext cx="5234586" cy="4824780"/>
          </a:xfrm>
          <a:prstGeom prst="rect">
            <a:avLst/>
          </a:prstGeom>
        </p:spPr>
      </p:pic>
      <p:pic>
        <p:nvPicPr>
          <p:cNvPr id="5" name="Picture 4"/>
          <p:cNvPicPr>
            <a:picLocks noChangeAspect="1"/>
          </p:cNvPicPr>
          <p:nvPr/>
        </p:nvPicPr>
        <p:blipFill>
          <a:blip r:embed="rId4"/>
          <a:stretch>
            <a:fillRect/>
          </a:stretch>
        </p:blipFill>
        <p:spPr>
          <a:xfrm>
            <a:off x="6498117" y="1748773"/>
            <a:ext cx="1622485" cy="468717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743" y="4284876"/>
            <a:ext cx="1610196" cy="89728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127" y="1792940"/>
            <a:ext cx="1584812" cy="93914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003" y="5448719"/>
            <a:ext cx="1701676" cy="987232"/>
          </a:xfrm>
          <a:prstGeom prst="rect">
            <a:avLst/>
          </a:prstGeom>
        </p:spPr>
      </p:pic>
    </p:spTree>
    <p:extLst>
      <p:ext uri="{BB962C8B-B14F-4D97-AF65-F5344CB8AC3E}">
        <p14:creationId xmlns:p14="http://schemas.microsoft.com/office/powerpoint/2010/main" val="23538529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2005 HOG </a:t>
            </a:r>
            <a:r>
              <a:rPr lang="en-US" sz="2400" dirty="0" smtClean="0"/>
              <a:t>(histograms of oriented gradients)</a:t>
            </a:r>
            <a:endParaRPr lang="en-US" sz="2400" dirty="0"/>
          </a:p>
        </p:txBody>
      </p:sp>
      <p:sp>
        <p:nvSpPr>
          <p:cNvPr id="3" name="Content Placeholder 2"/>
          <p:cNvSpPr>
            <a:spLocks noGrp="1"/>
          </p:cNvSpPr>
          <p:nvPr>
            <p:ph idx="1"/>
          </p:nvPr>
        </p:nvSpPr>
        <p:spPr/>
        <p:txBody>
          <a:bodyPr/>
          <a:lstStyle/>
          <a:p>
            <a:endParaRPr lang="en-US" dirty="0" smtClean="0"/>
          </a:p>
          <a:p>
            <a:endParaRPr lang="en-US" dirty="0"/>
          </a:p>
          <a:p>
            <a:endParaRPr lang="en-US" dirty="0"/>
          </a:p>
        </p:txBody>
      </p:sp>
      <p:grpSp>
        <p:nvGrpSpPr>
          <p:cNvPr id="11" name="Group 10"/>
          <p:cNvGrpSpPr/>
          <p:nvPr/>
        </p:nvGrpSpPr>
        <p:grpSpPr>
          <a:xfrm>
            <a:off x="1187712" y="1465689"/>
            <a:ext cx="6679150" cy="4451536"/>
            <a:chOff x="1081914" y="1465689"/>
            <a:chExt cx="6679150" cy="4451536"/>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212" y="1465689"/>
              <a:ext cx="6672852" cy="4451536"/>
            </a:xfrm>
            <a:prstGeom prst="rect">
              <a:avLst/>
            </a:prstGeom>
          </p:spPr>
        </p:pic>
        <p:sp>
          <p:nvSpPr>
            <p:cNvPr id="6" name="Rectangle 5"/>
            <p:cNvSpPr/>
            <p:nvPr/>
          </p:nvSpPr>
          <p:spPr>
            <a:xfrm>
              <a:off x="3355319" y="1791016"/>
              <a:ext cx="1299808" cy="39976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81914" y="1791016"/>
              <a:ext cx="1299808" cy="39069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16344" y="2017726"/>
              <a:ext cx="1299808" cy="37709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716889" y="1881700"/>
              <a:ext cx="1515184" cy="39069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1966714" y="6109326"/>
            <a:ext cx="5588422" cy="646331"/>
          </a:xfrm>
          <a:prstGeom prst="rect">
            <a:avLst/>
          </a:prstGeom>
        </p:spPr>
        <p:txBody>
          <a:bodyPr wrap="square">
            <a:spAutoFit/>
          </a:bodyPr>
          <a:lstStyle/>
          <a:p>
            <a:r>
              <a:rPr lang="en-US" b="1" dirty="0"/>
              <a:t>Histograms of oriented gradients for human </a:t>
            </a:r>
            <a:r>
              <a:rPr lang="en-US" b="1" dirty="0" smtClean="0"/>
              <a:t>detection</a:t>
            </a:r>
            <a:r>
              <a:rPr lang="en-US" dirty="0" smtClean="0"/>
              <a:t>, </a:t>
            </a:r>
            <a:r>
              <a:rPr lang="en-US" dirty="0" err="1" smtClean="0"/>
              <a:t>Dalal</a:t>
            </a:r>
            <a:r>
              <a:rPr lang="en-US" dirty="0" smtClean="0"/>
              <a:t> and </a:t>
            </a:r>
            <a:r>
              <a:rPr lang="en-US" dirty="0" err="1" smtClean="0"/>
              <a:t>Triggs</a:t>
            </a:r>
            <a:r>
              <a:rPr lang="en-US" dirty="0" smtClean="0"/>
              <a:t>, CVPR 2005.</a:t>
            </a:r>
            <a:endParaRPr lang="en-US" dirty="0"/>
          </a:p>
        </p:txBody>
      </p:sp>
    </p:spTree>
    <p:extLst>
      <p:ext uri="{BB962C8B-B14F-4D97-AF65-F5344CB8AC3E}">
        <p14:creationId xmlns:p14="http://schemas.microsoft.com/office/powerpoint/2010/main" val="37699362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Pedestrians</a:t>
            </a:r>
            <a:endParaRPr lang="en-US" dirty="0"/>
          </a:p>
        </p:txBody>
      </p:sp>
      <p:sp>
        <p:nvSpPr>
          <p:cNvPr id="3" name="Content Placeholder 2"/>
          <p:cNvSpPr>
            <a:spLocks noGrp="1"/>
          </p:cNvSpPr>
          <p:nvPr>
            <p:ph idx="1"/>
          </p:nvPr>
        </p:nvSpPr>
        <p:spPr/>
        <p:txBody>
          <a:bodyPr/>
          <a:lstStyle/>
          <a:p>
            <a:r>
              <a:rPr lang="en-US" dirty="0" smtClean="0"/>
              <a:t>Defined by their contours</a:t>
            </a:r>
          </a:p>
          <a:p>
            <a:endParaRPr lang="en-US" dirty="0"/>
          </a:p>
          <a:p>
            <a:r>
              <a:rPr lang="en-US" dirty="0" smtClean="0"/>
              <a:t>Cluttered backgrounds</a:t>
            </a:r>
          </a:p>
          <a:p>
            <a:endParaRPr lang="en-US" dirty="0"/>
          </a:p>
          <a:p>
            <a:r>
              <a:rPr lang="en-US" dirty="0" smtClean="0"/>
              <a:t>Significant variance in texture</a:t>
            </a:r>
          </a:p>
          <a:p>
            <a:endParaRPr lang="en-US" dirty="0"/>
          </a:p>
          <a:p>
            <a:endParaRPr lang="en-US" dirty="0" smtClean="0"/>
          </a:p>
          <a:p>
            <a:endParaRPr lang="en-US" dirty="0"/>
          </a:p>
          <a:p>
            <a:endParaRPr lang="en-US" dirty="0"/>
          </a:p>
        </p:txBody>
      </p:sp>
      <p:sp>
        <p:nvSpPr>
          <p:cNvPr id="4" name="TextBox 3"/>
          <p:cNvSpPr txBox="1"/>
          <p:nvPr/>
        </p:nvSpPr>
        <p:spPr>
          <a:xfrm>
            <a:off x="1224238" y="5116106"/>
            <a:ext cx="5501514" cy="584775"/>
          </a:xfrm>
          <a:prstGeom prst="rect">
            <a:avLst/>
          </a:prstGeom>
          <a:noFill/>
        </p:spPr>
        <p:txBody>
          <a:bodyPr wrap="square" rtlCol="0">
            <a:spAutoFit/>
          </a:bodyPr>
          <a:lstStyle/>
          <a:p>
            <a:r>
              <a:rPr lang="en-US" sz="3200" dirty="0" smtClean="0">
                <a:solidFill>
                  <a:srgbClr val="FF0000"/>
                </a:solidFill>
              </a:rPr>
              <a:t>Interest points won’t work…</a:t>
            </a:r>
            <a:endParaRPr lang="en-US" sz="3200" dirty="0">
              <a:solidFill>
                <a:srgbClr val="FF0000"/>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0465" t="4932" r="45300"/>
          <a:stretch/>
        </p:blipFill>
        <p:spPr>
          <a:xfrm>
            <a:off x="6038062" y="491206"/>
            <a:ext cx="1617205" cy="4232007"/>
          </a:xfrm>
          <a:prstGeom prst="rect">
            <a:avLst/>
          </a:prstGeom>
        </p:spPr>
      </p:pic>
      <p:sp>
        <p:nvSpPr>
          <p:cNvPr id="6" name="TextBox 5"/>
          <p:cNvSpPr txBox="1"/>
          <p:nvPr/>
        </p:nvSpPr>
        <p:spPr>
          <a:xfrm>
            <a:off x="3287305" y="5727124"/>
            <a:ext cx="5501514" cy="584775"/>
          </a:xfrm>
          <a:prstGeom prst="rect">
            <a:avLst/>
          </a:prstGeom>
          <a:noFill/>
        </p:spPr>
        <p:txBody>
          <a:bodyPr wrap="square" rtlCol="0">
            <a:spAutoFit/>
          </a:bodyPr>
          <a:lstStyle/>
          <a:p>
            <a:r>
              <a:rPr lang="en-US" sz="3200" dirty="0" smtClean="0">
                <a:solidFill>
                  <a:srgbClr val="FF0000"/>
                </a:solidFill>
              </a:rPr>
              <a:t>…back to sliding window.</a:t>
            </a:r>
            <a:endParaRPr lang="en-US" sz="3200" dirty="0">
              <a:solidFill>
                <a:srgbClr val="FF0000"/>
              </a:solidFill>
            </a:endParaRPr>
          </a:p>
        </p:txBody>
      </p:sp>
    </p:spTree>
    <p:extLst>
      <p:ext uri="{BB962C8B-B14F-4D97-AF65-F5344CB8AC3E}">
        <p14:creationId xmlns:p14="http://schemas.microsoft.com/office/powerpoint/2010/main" val="10026410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212" y="1775526"/>
            <a:ext cx="6672852" cy="4451536"/>
          </a:xfrm>
          <a:prstGeom prst="rect">
            <a:avLst/>
          </a:prstGeom>
        </p:spPr>
      </p:pic>
      <p:sp>
        <p:nvSpPr>
          <p:cNvPr id="2" name="Title 1"/>
          <p:cNvSpPr>
            <a:spLocks noGrp="1"/>
          </p:cNvSpPr>
          <p:nvPr>
            <p:ph type="title"/>
          </p:nvPr>
        </p:nvSpPr>
        <p:spPr/>
        <p:txBody>
          <a:bodyPr/>
          <a:lstStyle/>
          <a:p>
            <a:r>
              <a:rPr lang="en-US" dirty="0" smtClean="0"/>
              <a:t>2005 HOG </a:t>
            </a:r>
            <a:r>
              <a:rPr lang="en-US" sz="2400" dirty="0" smtClean="0"/>
              <a:t>(histograms of oriented gradients)</a:t>
            </a:r>
            <a:endParaRPr lang="en-US" sz="2400" dirty="0"/>
          </a:p>
        </p:txBody>
      </p:sp>
      <p:sp>
        <p:nvSpPr>
          <p:cNvPr id="3" name="Content Placeholder 2"/>
          <p:cNvSpPr>
            <a:spLocks noGrp="1"/>
          </p:cNvSpPr>
          <p:nvPr>
            <p:ph idx="1"/>
          </p:nvPr>
        </p:nvSpPr>
        <p:spPr/>
        <p:txBody>
          <a:bodyPr/>
          <a:lstStyle/>
          <a:p>
            <a:endParaRPr lang="en-US" dirty="0" smtClean="0"/>
          </a:p>
          <a:p>
            <a:endParaRPr lang="en-US" dirty="0"/>
          </a:p>
          <a:p>
            <a:endParaRPr lang="en-US" dirty="0"/>
          </a:p>
        </p:txBody>
      </p:sp>
      <p:sp>
        <p:nvSpPr>
          <p:cNvPr id="33" name="Rectangle 32"/>
          <p:cNvSpPr/>
          <p:nvPr/>
        </p:nvSpPr>
        <p:spPr>
          <a:xfrm>
            <a:off x="3355319" y="2100853"/>
            <a:ext cx="1352706" cy="39976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6890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212" y="1775526"/>
            <a:ext cx="6672852" cy="4451536"/>
          </a:xfrm>
          <a:prstGeom prst="rect">
            <a:avLst/>
          </a:prstGeom>
        </p:spPr>
      </p:pic>
      <p:sp>
        <p:nvSpPr>
          <p:cNvPr id="2" name="Title 1"/>
          <p:cNvSpPr>
            <a:spLocks noGrp="1"/>
          </p:cNvSpPr>
          <p:nvPr>
            <p:ph type="title"/>
          </p:nvPr>
        </p:nvSpPr>
        <p:spPr/>
        <p:txBody>
          <a:bodyPr/>
          <a:lstStyle/>
          <a:p>
            <a:r>
              <a:rPr lang="en-US" dirty="0" smtClean="0"/>
              <a:t>2005 HOG </a:t>
            </a:r>
            <a:r>
              <a:rPr lang="en-US" sz="2400" dirty="0" smtClean="0"/>
              <a:t>(histograms of oriented gradients)</a:t>
            </a:r>
            <a:endParaRPr lang="en-US" sz="2400" dirty="0"/>
          </a:p>
        </p:txBody>
      </p:sp>
      <p:sp>
        <p:nvSpPr>
          <p:cNvPr id="3" name="Content Placeholder 2"/>
          <p:cNvSpPr>
            <a:spLocks noGrp="1"/>
          </p:cNvSpPr>
          <p:nvPr>
            <p:ph idx="1"/>
          </p:nvPr>
        </p:nvSpPr>
        <p:spPr/>
        <p:txBody>
          <a:bodyPr/>
          <a:lstStyle/>
          <a:p>
            <a:endParaRPr lang="en-US" dirty="0" smtClean="0"/>
          </a:p>
          <a:p>
            <a:endParaRPr lang="en-US" dirty="0"/>
          </a:p>
          <a:p>
            <a:endParaRPr lang="en-US" dirty="0"/>
          </a:p>
        </p:txBody>
      </p:sp>
      <p:sp>
        <p:nvSpPr>
          <p:cNvPr id="33" name="Rectangle 32"/>
          <p:cNvSpPr/>
          <p:nvPr/>
        </p:nvSpPr>
        <p:spPr>
          <a:xfrm>
            <a:off x="3355319" y="2100853"/>
            <a:ext cx="1352706" cy="39976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3"/>
          <a:stretch>
            <a:fillRect/>
          </a:stretch>
        </p:blipFill>
        <p:spPr>
          <a:xfrm>
            <a:off x="692066" y="2191537"/>
            <a:ext cx="7341718" cy="3327063"/>
          </a:xfrm>
          <a:prstGeom prst="rect">
            <a:avLst/>
          </a:prstGeom>
          <a:ln w="12700">
            <a:solidFill>
              <a:srgbClr val="000000"/>
            </a:solidFill>
          </a:ln>
          <a:effectLst>
            <a:outerShdw blurRad="50800" dist="38100" dir="2700000" algn="tl" rotWithShape="0">
              <a:prstClr val="black">
                <a:alpha val="40000"/>
              </a:prstClr>
            </a:outerShdw>
          </a:effectLst>
        </p:spPr>
      </p:pic>
      <p:sp>
        <p:nvSpPr>
          <p:cNvPr id="4" name="TextBox 3"/>
          <p:cNvSpPr txBox="1"/>
          <p:nvPr/>
        </p:nvSpPr>
        <p:spPr>
          <a:xfrm>
            <a:off x="3836344" y="2191537"/>
            <a:ext cx="1141009" cy="707886"/>
          </a:xfrm>
          <a:prstGeom prst="rect">
            <a:avLst/>
          </a:prstGeom>
          <a:noFill/>
          <a:ln>
            <a:noFill/>
          </a:ln>
        </p:spPr>
        <p:txBody>
          <a:bodyPr wrap="square" rtlCol="0">
            <a:spAutoFit/>
          </a:bodyPr>
          <a:lstStyle/>
          <a:p>
            <a:r>
              <a:rPr lang="en-US" sz="4000" dirty="0" smtClean="0"/>
              <a:t>SIFT</a:t>
            </a:r>
            <a:endParaRPr lang="en-US" sz="4000" dirty="0"/>
          </a:p>
        </p:txBody>
      </p:sp>
    </p:spTree>
    <p:extLst>
      <p:ext uri="{BB962C8B-B14F-4D97-AF65-F5344CB8AC3E}">
        <p14:creationId xmlns:p14="http://schemas.microsoft.com/office/powerpoint/2010/main" val="21637583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2005 HOG </a:t>
            </a:r>
            <a:r>
              <a:rPr lang="en-US" sz="2400" dirty="0" smtClean="0"/>
              <a:t>(histograms of oriented gradients)</a:t>
            </a:r>
            <a:endParaRPr lang="en-US" sz="2400" dirty="0"/>
          </a:p>
        </p:txBody>
      </p:sp>
      <p:grpSp>
        <p:nvGrpSpPr>
          <p:cNvPr id="6" name="Group 5"/>
          <p:cNvGrpSpPr/>
          <p:nvPr/>
        </p:nvGrpSpPr>
        <p:grpSpPr>
          <a:xfrm>
            <a:off x="1088212" y="1488360"/>
            <a:ext cx="6672852" cy="4451536"/>
            <a:chOff x="1088212" y="1775526"/>
            <a:chExt cx="6672852" cy="4451536"/>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212" y="1775526"/>
              <a:ext cx="6672852" cy="4451536"/>
            </a:xfrm>
            <a:prstGeom prst="rect">
              <a:avLst/>
            </a:prstGeom>
          </p:spPr>
        </p:pic>
        <p:grpSp>
          <p:nvGrpSpPr>
            <p:cNvPr id="27" name="Group 26"/>
            <p:cNvGrpSpPr/>
            <p:nvPr/>
          </p:nvGrpSpPr>
          <p:grpSpPr>
            <a:xfrm>
              <a:off x="3374678" y="2096931"/>
              <a:ext cx="1333347" cy="4005509"/>
              <a:chOff x="5211036" y="1391710"/>
              <a:chExt cx="1333347" cy="4005509"/>
            </a:xfrm>
          </p:grpSpPr>
          <p:grpSp>
            <p:nvGrpSpPr>
              <p:cNvPr id="12" name="Group 11"/>
              <p:cNvGrpSpPr/>
              <p:nvPr/>
            </p:nvGrpSpPr>
            <p:grpSpPr>
              <a:xfrm>
                <a:off x="5211037" y="4063873"/>
                <a:ext cx="1333346" cy="1333346"/>
                <a:chOff x="5211037" y="4063873"/>
                <a:chExt cx="1333346" cy="1333346"/>
              </a:xfrm>
            </p:grpSpPr>
            <p:pic>
              <p:nvPicPr>
                <p:cNvPr id="7" name="Picture 6"/>
                <p:cNvPicPr>
                  <a:picLocks noChangeAspect="1"/>
                </p:cNvPicPr>
                <p:nvPr/>
              </p:nvPicPr>
              <p:blipFill rotWithShape="1">
                <a:blip r:embed="rId3"/>
                <a:srcRect l="62896" t="9652" r="3196" b="15524"/>
                <a:stretch/>
              </p:blipFill>
              <p:spPr>
                <a:xfrm>
                  <a:off x="5877710" y="4063873"/>
                  <a:ext cx="666673" cy="666673"/>
                </a:xfrm>
                <a:prstGeom prst="rect">
                  <a:avLst/>
                </a:prstGeom>
              </p:spPr>
            </p:pic>
            <p:pic>
              <p:nvPicPr>
                <p:cNvPr id="8" name="Picture 7"/>
                <p:cNvPicPr>
                  <a:picLocks noChangeAspect="1"/>
                </p:cNvPicPr>
                <p:nvPr/>
              </p:nvPicPr>
              <p:blipFill rotWithShape="1">
                <a:blip r:embed="rId3"/>
                <a:srcRect l="62896" t="9652" r="3196" b="15524"/>
                <a:stretch/>
              </p:blipFill>
              <p:spPr>
                <a:xfrm>
                  <a:off x="5211037" y="4063873"/>
                  <a:ext cx="666673" cy="666673"/>
                </a:xfrm>
                <a:prstGeom prst="rect">
                  <a:avLst/>
                </a:prstGeom>
              </p:spPr>
            </p:pic>
            <p:pic>
              <p:nvPicPr>
                <p:cNvPr id="9" name="Picture 8"/>
                <p:cNvPicPr>
                  <a:picLocks noChangeAspect="1"/>
                </p:cNvPicPr>
                <p:nvPr/>
              </p:nvPicPr>
              <p:blipFill rotWithShape="1">
                <a:blip r:embed="rId3"/>
                <a:srcRect l="62896" t="9652" r="3196" b="15524"/>
                <a:stretch/>
              </p:blipFill>
              <p:spPr>
                <a:xfrm>
                  <a:off x="5211037" y="4730546"/>
                  <a:ext cx="666673" cy="666673"/>
                </a:xfrm>
                <a:prstGeom prst="rect">
                  <a:avLst/>
                </a:prstGeom>
              </p:spPr>
            </p:pic>
            <p:pic>
              <p:nvPicPr>
                <p:cNvPr id="10" name="Picture 9"/>
                <p:cNvPicPr>
                  <a:picLocks noChangeAspect="1"/>
                </p:cNvPicPr>
                <p:nvPr/>
              </p:nvPicPr>
              <p:blipFill rotWithShape="1">
                <a:blip r:embed="rId3"/>
                <a:srcRect l="62896" t="9652" r="3196" b="15524"/>
                <a:stretch/>
              </p:blipFill>
              <p:spPr>
                <a:xfrm>
                  <a:off x="5877710" y="4730545"/>
                  <a:ext cx="666673" cy="666673"/>
                </a:xfrm>
                <a:prstGeom prst="rect">
                  <a:avLst/>
                </a:prstGeom>
              </p:spPr>
            </p:pic>
          </p:grpSp>
          <p:grpSp>
            <p:nvGrpSpPr>
              <p:cNvPr id="13" name="Group 12"/>
              <p:cNvGrpSpPr/>
              <p:nvPr/>
            </p:nvGrpSpPr>
            <p:grpSpPr>
              <a:xfrm>
                <a:off x="5211036" y="2730528"/>
                <a:ext cx="1333346" cy="1333346"/>
                <a:chOff x="5211037" y="4063873"/>
                <a:chExt cx="1333346" cy="1333346"/>
              </a:xfrm>
            </p:grpSpPr>
            <p:pic>
              <p:nvPicPr>
                <p:cNvPr id="15" name="Picture 14"/>
                <p:cNvPicPr>
                  <a:picLocks noChangeAspect="1"/>
                </p:cNvPicPr>
                <p:nvPr/>
              </p:nvPicPr>
              <p:blipFill rotWithShape="1">
                <a:blip r:embed="rId3"/>
                <a:srcRect l="62896" t="9652" r="3196" b="15524"/>
                <a:stretch/>
              </p:blipFill>
              <p:spPr>
                <a:xfrm>
                  <a:off x="5877710" y="4063873"/>
                  <a:ext cx="666673" cy="666673"/>
                </a:xfrm>
                <a:prstGeom prst="rect">
                  <a:avLst/>
                </a:prstGeom>
              </p:spPr>
            </p:pic>
            <p:pic>
              <p:nvPicPr>
                <p:cNvPr id="16" name="Picture 15"/>
                <p:cNvPicPr>
                  <a:picLocks noChangeAspect="1"/>
                </p:cNvPicPr>
                <p:nvPr/>
              </p:nvPicPr>
              <p:blipFill rotWithShape="1">
                <a:blip r:embed="rId3"/>
                <a:srcRect l="62896" t="9652" r="3196" b="15524"/>
                <a:stretch/>
              </p:blipFill>
              <p:spPr>
                <a:xfrm>
                  <a:off x="5211037" y="4063873"/>
                  <a:ext cx="666673" cy="666673"/>
                </a:xfrm>
                <a:prstGeom prst="rect">
                  <a:avLst/>
                </a:prstGeom>
              </p:spPr>
            </p:pic>
            <p:pic>
              <p:nvPicPr>
                <p:cNvPr id="17" name="Picture 16"/>
                <p:cNvPicPr>
                  <a:picLocks noChangeAspect="1"/>
                </p:cNvPicPr>
                <p:nvPr/>
              </p:nvPicPr>
              <p:blipFill rotWithShape="1">
                <a:blip r:embed="rId3"/>
                <a:srcRect l="62896" t="9652" r="3196" b="15524"/>
                <a:stretch/>
              </p:blipFill>
              <p:spPr>
                <a:xfrm>
                  <a:off x="5211037" y="4730546"/>
                  <a:ext cx="666673" cy="666673"/>
                </a:xfrm>
                <a:prstGeom prst="rect">
                  <a:avLst/>
                </a:prstGeom>
              </p:spPr>
            </p:pic>
            <p:pic>
              <p:nvPicPr>
                <p:cNvPr id="18" name="Picture 17"/>
                <p:cNvPicPr>
                  <a:picLocks noChangeAspect="1"/>
                </p:cNvPicPr>
                <p:nvPr/>
              </p:nvPicPr>
              <p:blipFill rotWithShape="1">
                <a:blip r:embed="rId3"/>
                <a:srcRect l="62896" t="9652" r="3196" b="15524"/>
                <a:stretch/>
              </p:blipFill>
              <p:spPr>
                <a:xfrm>
                  <a:off x="5877710" y="4730545"/>
                  <a:ext cx="666673" cy="666673"/>
                </a:xfrm>
                <a:prstGeom prst="rect">
                  <a:avLst/>
                </a:prstGeom>
              </p:spPr>
            </p:pic>
          </p:grpSp>
          <p:grpSp>
            <p:nvGrpSpPr>
              <p:cNvPr id="20" name="Group 19"/>
              <p:cNvGrpSpPr/>
              <p:nvPr/>
            </p:nvGrpSpPr>
            <p:grpSpPr>
              <a:xfrm>
                <a:off x="5211036" y="1391710"/>
                <a:ext cx="1333346" cy="1333346"/>
                <a:chOff x="5211037" y="4063873"/>
                <a:chExt cx="1333346" cy="1333346"/>
              </a:xfrm>
            </p:grpSpPr>
            <p:pic>
              <p:nvPicPr>
                <p:cNvPr id="22" name="Picture 21"/>
                <p:cNvPicPr>
                  <a:picLocks noChangeAspect="1"/>
                </p:cNvPicPr>
                <p:nvPr/>
              </p:nvPicPr>
              <p:blipFill rotWithShape="1">
                <a:blip r:embed="rId3"/>
                <a:srcRect l="62896" t="9652" r="3196" b="15524"/>
                <a:stretch/>
              </p:blipFill>
              <p:spPr>
                <a:xfrm>
                  <a:off x="5877710" y="4063873"/>
                  <a:ext cx="666673" cy="666673"/>
                </a:xfrm>
                <a:prstGeom prst="rect">
                  <a:avLst/>
                </a:prstGeom>
              </p:spPr>
            </p:pic>
            <p:pic>
              <p:nvPicPr>
                <p:cNvPr id="23" name="Picture 22"/>
                <p:cNvPicPr>
                  <a:picLocks noChangeAspect="1"/>
                </p:cNvPicPr>
                <p:nvPr/>
              </p:nvPicPr>
              <p:blipFill rotWithShape="1">
                <a:blip r:embed="rId3"/>
                <a:srcRect l="62896" t="9652" r="3196" b="15524"/>
                <a:stretch/>
              </p:blipFill>
              <p:spPr>
                <a:xfrm>
                  <a:off x="5211037" y="4063873"/>
                  <a:ext cx="666673" cy="666673"/>
                </a:xfrm>
                <a:prstGeom prst="rect">
                  <a:avLst/>
                </a:prstGeom>
              </p:spPr>
            </p:pic>
            <p:pic>
              <p:nvPicPr>
                <p:cNvPr id="24" name="Picture 23"/>
                <p:cNvPicPr>
                  <a:picLocks noChangeAspect="1"/>
                </p:cNvPicPr>
                <p:nvPr/>
              </p:nvPicPr>
              <p:blipFill rotWithShape="1">
                <a:blip r:embed="rId3"/>
                <a:srcRect l="62896" t="9652" r="3196" b="15524"/>
                <a:stretch/>
              </p:blipFill>
              <p:spPr>
                <a:xfrm>
                  <a:off x="5211037" y="4730546"/>
                  <a:ext cx="666673" cy="666673"/>
                </a:xfrm>
                <a:prstGeom prst="rect">
                  <a:avLst/>
                </a:prstGeom>
              </p:spPr>
            </p:pic>
            <p:pic>
              <p:nvPicPr>
                <p:cNvPr id="25" name="Picture 24"/>
                <p:cNvPicPr>
                  <a:picLocks noChangeAspect="1"/>
                </p:cNvPicPr>
                <p:nvPr/>
              </p:nvPicPr>
              <p:blipFill rotWithShape="1">
                <a:blip r:embed="rId3"/>
                <a:srcRect l="62896" t="9652" r="3196" b="15524"/>
                <a:stretch/>
              </p:blipFill>
              <p:spPr>
                <a:xfrm>
                  <a:off x="5877710" y="4730545"/>
                  <a:ext cx="666673" cy="666673"/>
                </a:xfrm>
                <a:prstGeom prst="rect">
                  <a:avLst/>
                </a:prstGeom>
              </p:spPr>
            </p:pic>
          </p:grpSp>
        </p:grpSp>
        <p:sp>
          <p:nvSpPr>
            <p:cNvPr id="33" name="Rectangle 32"/>
            <p:cNvSpPr/>
            <p:nvPr/>
          </p:nvSpPr>
          <p:spPr>
            <a:xfrm>
              <a:off x="3355319" y="2100853"/>
              <a:ext cx="1352706" cy="39976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p:cNvSpPr/>
          <p:nvPr/>
        </p:nvSpPr>
        <p:spPr>
          <a:xfrm>
            <a:off x="1966714" y="6109326"/>
            <a:ext cx="5588422" cy="646331"/>
          </a:xfrm>
          <a:prstGeom prst="rect">
            <a:avLst/>
          </a:prstGeom>
        </p:spPr>
        <p:txBody>
          <a:bodyPr wrap="square">
            <a:spAutoFit/>
          </a:bodyPr>
          <a:lstStyle/>
          <a:p>
            <a:r>
              <a:rPr lang="en-US" b="1" dirty="0"/>
              <a:t>Histograms of oriented gradients for human </a:t>
            </a:r>
            <a:r>
              <a:rPr lang="en-US" b="1" dirty="0" smtClean="0"/>
              <a:t>detection</a:t>
            </a:r>
            <a:r>
              <a:rPr lang="en-US" dirty="0" smtClean="0"/>
              <a:t>, </a:t>
            </a:r>
            <a:r>
              <a:rPr lang="en-US" dirty="0" err="1" smtClean="0"/>
              <a:t>Dalal</a:t>
            </a:r>
            <a:r>
              <a:rPr lang="en-US" dirty="0" smtClean="0"/>
              <a:t> and </a:t>
            </a:r>
            <a:r>
              <a:rPr lang="en-US" dirty="0" err="1" smtClean="0"/>
              <a:t>Triggs</a:t>
            </a:r>
            <a:r>
              <a:rPr lang="en-US" dirty="0" smtClean="0"/>
              <a:t>, </a:t>
            </a:r>
            <a:r>
              <a:rPr lang="en-US" i="1" dirty="0" smtClean="0"/>
              <a:t>CVPR</a:t>
            </a:r>
            <a:r>
              <a:rPr lang="en-US" dirty="0" smtClean="0"/>
              <a:t> 2005.</a:t>
            </a:r>
            <a:endParaRPr lang="en-US" dirty="0"/>
          </a:p>
        </p:txBody>
      </p:sp>
    </p:spTree>
    <p:extLst>
      <p:ext uri="{BB962C8B-B14F-4D97-AF65-F5344CB8AC3E}">
        <p14:creationId xmlns:p14="http://schemas.microsoft.com/office/powerpoint/2010/main" val="33741069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41053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2005 HOG </a:t>
            </a:r>
            <a:r>
              <a:rPr lang="en-US" sz="2400" dirty="0" smtClean="0"/>
              <a:t>(histograms of oriented gradients)</a:t>
            </a:r>
            <a:endParaRPr lang="en-US" sz="2400" dirty="0"/>
          </a:p>
        </p:txBody>
      </p:sp>
      <p:grpSp>
        <p:nvGrpSpPr>
          <p:cNvPr id="6" name="Group 5"/>
          <p:cNvGrpSpPr/>
          <p:nvPr/>
        </p:nvGrpSpPr>
        <p:grpSpPr>
          <a:xfrm>
            <a:off x="2505621" y="2291280"/>
            <a:ext cx="3955636" cy="3948008"/>
            <a:chOff x="3374678" y="2112044"/>
            <a:chExt cx="2000019" cy="1996162"/>
          </a:xfrm>
        </p:grpSpPr>
        <p:pic>
          <p:nvPicPr>
            <p:cNvPr id="15" name="Picture 14"/>
            <p:cNvPicPr>
              <a:picLocks noChangeAspect="1"/>
            </p:cNvPicPr>
            <p:nvPr/>
          </p:nvPicPr>
          <p:blipFill rotWithShape="1">
            <a:blip r:embed="rId2"/>
            <a:srcRect l="62896" t="9652" r="3196" b="15524"/>
            <a:stretch/>
          </p:blipFill>
          <p:spPr>
            <a:xfrm>
              <a:off x="4041351" y="3441533"/>
              <a:ext cx="666673" cy="666673"/>
            </a:xfrm>
            <a:prstGeom prst="rect">
              <a:avLst/>
            </a:prstGeom>
          </p:spPr>
        </p:pic>
        <p:pic>
          <p:nvPicPr>
            <p:cNvPr id="16" name="Picture 15"/>
            <p:cNvPicPr>
              <a:picLocks noChangeAspect="1"/>
            </p:cNvPicPr>
            <p:nvPr/>
          </p:nvPicPr>
          <p:blipFill rotWithShape="1">
            <a:blip r:embed="rId2"/>
            <a:srcRect l="62896" t="9652" r="3196" b="15524"/>
            <a:stretch/>
          </p:blipFill>
          <p:spPr>
            <a:xfrm>
              <a:off x="3374678" y="3441533"/>
              <a:ext cx="666673" cy="666673"/>
            </a:xfrm>
            <a:prstGeom prst="rect">
              <a:avLst/>
            </a:prstGeom>
          </p:spPr>
        </p:pic>
        <p:pic>
          <p:nvPicPr>
            <p:cNvPr id="22" name="Picture 21"/>
            <p:cNvPicPr>
              <a:picLocks noChangeAspect="1"/>
            </p:cNvPicPr>
            <p:nvPr/>
          </p:nvPicPr>
          <p:blipFill rotWithShape="1">
            <a:blip r:embed="rId2"/>
            <a:srcRect l="62896" t="9652" r="3196" b="15524"/>
            <a:stretch/>
          </p:blipFill>
          <p:spPr>
            <a:xfrm>
              <a:off x="4041351" y="2112045"/>
              <a:ext cx="666673" cy="666673"/>
            </a:xfrm>
            <a:prstGeom prst="rect">
              <a:avLst/>
            </a:prstGeom>
          </p:spPr>
        </p:pic>
        <p:pic>
          <p:nvPicPr>
            <p:cNvPr id="23" name="Picture 22"/>
            <p:cNvPicPr>
              <a:picLocks noChangeAspect="1"/>
            </p:cNvPicPr>
            <p:nvPr/>
          </p:nvPicPr>
          <p:blipFill rotWithShape="1">
            <a:blip r:embed="rId2"/>
            <a:srcRect l="62896" t="9652" r="3196" b="15524"/>
            <a:stretch/>
          </p:blipFill>
          <p:spPr>
            <a:xfrm>
              <a:off x="3374678" y="2112045"/>
              <a:ext cx="666673" cy="666673"/>
            </a:xfrm>
            <a:prstGeom prst="rect">
              <a:avLst/>
            </a:prstGeom>
          </p:spPr>
        </p:pic>
        <p:pic>
          <p:nvPicPr>
            <p:cNvPr id="24" name="Picture 23"/>
            <p:cNvPicPr>
              <a:picLocks noChangeAspect="1"/>
            </p:cNvPicPr>
            <p:nvPr/>
          </p:nvPicPr>
          <p:blipFill rotWithShape="1">
            <a:blip r:embed="rId2"/>
            <a:srcRect l="62896" t="9652" r="3196" b="15524"/>
            <a:stretch/>
          </p:blipFill>
          <p:spPr>
            <a:xfrm>
              <a:off x="3374678" y="2776789"/>
              <a:ext cx="666673" cy="666673"/>
            </a:xfrm>
            <a:prstGeom prst="rect">
              <a:avLst/>
            </a:prstGeom>
          </p:spPr>
        </p:pic>
        <p:pic>
          <p:nvPicPr>
            <p:cNvPr id="25" name="Picture 24"/>
            <p:cNvPicPr>
              <a:picLocks noChangeAspect="1"/>
            </p:cNvPicPr>
            <p:nvPr/>
          </p:nvPicPr>
          <p:blipFill rotWithShape="1">
            <a:blip r:embed="rId2"/>
            <a:srcRect l="62896" t="9652" r="3196" b="15524"/>
            <a:stretch/>
          </p:blipFill>
          <p:spPr>
            <a:xfrm>
              <a:off x="4041351" y="2776789"/>
              <a:ext cx="666673" cy="666673"/>
            </a:xfrm>
            <a:prstGeom prst="rect">
              <a:avLst/>
            </a:prstGeom>
          </p:spPr>
        </p:pic>
        <p:pic>
          <p:nvPicPr>
            <p:cNvPr id="37" name="Picture 36"/>
            <p:cNvPicPr>
              <a:picLocks noChangeAspect="1"/>
            </p:cNvPicPr>
            <p:nvPr/>
          </p:nvPicPr>
          <p:blipFill rotWithShape="1">
            <a:blip r:embed="rId2"/>
            <a:srcRect l="62896" t="9652" r="3196" b="15524"/>
            <a:stretch/>
          </p:blipFill>
          <p:spPr>
            <a:xfrm>
              <a:off x="4708024" y="3441532"/>
              <a:ext cx="666673" cy="666673"/>
            </a:xfrm>
            <a:prstGeom prst="rect">
              <a:avLst/>
            </a:prstGeom>
          </p:spPr>
        </p:pic>
        <p:pic>
          <p:nvPicPr>
            <p:cNvPr id="32" name="Picture 31"/>
            <p:cNvPicPr>
              <a:picLocks noChangeAspect="1"/>
            </p:cNvPicPr>
            <p:nvPr/>
          </p:nvPicPr>
          <p:blipFill rotWithShape="1">
            <a:blip r:embed="rId2"/>
            <a:srcRect l="62896" t="9652" r="3196" b="15524"/>
            <a:stretch/>
          </p:blipFill>
          <p:spPr>
            <a:xfrm>
              <a:off x="4708024" y="2112044"/>
              <a:ext cx="666673" cy="666673"/>
            </a:xfrm>
            <a:prstGeom prst="rect">
              <a:avLst/>
            </a:prstGeom>
          </p:spPr>
        </p:pic>
        <p:pic>
          <p:nvPicPr>
            <p:cNvPr id="34" name="Picture 33"/>
            <p:cNvPicPr>
              <a:picLocks noChangeAspect="1"/>
            </p:cNvPicPr>
            <p:nvPr/>
          </p:nvPicPr>
          <p:blipFill rotWithShape="1">
            <a:blip r:embed="rId2"/>
            <a:srcRect l="62896" t="9652" r="3196" b="15524"/>
            <a:stretch/>
          </p:blipFill>
          <p:spPr>
            <a:xfrm>
              <a:off x="4708024" y="2776788"/>
              <a:ext cx="666673" cy="666673"/>
            </a:xfrm>
            <a:prstGeom prst="rect">
              <a:avLst/>
            </a:prstGeom>
          </p:spPr>
        </p:pic>
      </p:grpSp>
      <p:sp>
        <p:nvSpPr>
          <p:cNvPr id="11" name="TextBox 10"/>
          <p:cNvSpPr txBox="1"/>
          <p:nvPr/>
        </p:nvSpPr>
        <p:spPr>
          <a:xfrm>
            <a:off x="1080809" y="1653648"/>
            <a:ext cx="7685495" cy="461665"/>
          </a:xfrm>
          <a:prstGeom prst="rect">
            <a:avLst/>
          </a:prstGeom>
          <a:noFill/>
        </p:spPr>
        <p:txBody>
          <a:bodyPr wrap="square" rtlCol="0">
            <a:spAutoFit/>
          </a:bodyPr>
          <a:lstStyle/>
          <a:p>
            <a:r>
              <a:rPr lang="en-US" sz="2400" dirty="0" smtClean="0">
                <a:solidFill>
                  <a:srgbClr val="FF0000"/>
                </a:solidFill>
              </a:rPr>
              <a:t>Normalize locally not globally</a:t>
            </a:r>
            <a:endParaRPr lang="en-US" sz="2400" dirty="0">
              <a:solidFill>
                <a:srgbClr val="FF0000"/>
              </a:solidFill>
            </a:endParaRPr>
          </a:p>
        </p:txBody>
      </p:sp>
      <p:sp>
        <p:nvSpPr>
          <p:cNvPr id="14" name="Rectangle 13"/>
          <p:cNvSpPr/>
          <p:nvPr/>
        </p:nvSpPr>
        <p:spPr>
          <a:xfrm>
            <a:off x="3824166" y="3606008"/>
            <a:ext cx="659272" cy="659274"/>
          </a:xfrm>
          <a:prstGeom prst="rect">
            <a:avLst/>
          </a:prstGeom>
          <a:solidFill>
            <a:srgbClr val="FF0000">
              <a:alpha val="3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164892" y="2960350"/>
            <a:ext cx="1318545" cy="1304932"/>
          </a:xfrm>
          <a:prstGeom prst="rect">
            <a:avLst/>
          </a:prstGeom>
          <a:solidFill>
            <a:srgbClr val="FF0000">
              <a:alpha val="3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3824164" y="2960350"/>
            <a:ext cx="1318545" cy="1304932"/>
          </a:xfrm>
          <a:prstGeom prst="rect">
            <a:avLst/>
          </a:prstGeom>
          <a:solidFill>
            <a:srgbClr val="FF0000">
              <a:alpha val="3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824162" y="3612816"/>
            <a:ext cx="1318545" cy="1304932"/>
          </a:xfrm>
          <a:prstGeom prst="rect">
            <a:avLst/>
          </a:prstGeom>
          <a:solidFill>
            <a:srgbClr val="FF0000">
              <a:alpha val="3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164885" y="3606008"/>
            <a:ext cx="1318545" cy="1304932"/>
          </a:xfrm>
          <a:prstGeom prst="rect">
            <a:avLst/>
          </a:prstGeom>
          <a:solidFill>
            <a:srgbClr val="FF0000">
              <a:alpha val="3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2513166" y="2304888"/>
            <a:ext cx="3948091" cy="3934397"/>
          </a:xfrm>
          <a:prstGeom prst="rect">
            <a:avLst/>
          </a:prstGeom>
          <a:solidFill>
            <a:srgbClr val="FF0000">
              <a:alpha val="30196"/>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97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44"/>
                                        </p:tgtEl>
                                      </p:cBhvr>
                                    </p:animEffect>
                                    <p:set>
                                      <p:cBhvr>
                                        <p:cTn id="24" dur="1" fill="hold">
                                          <p:stCondLst>
                                            <p:cond delay="499"/>
                                          </p:stCondLst>
                                        </p:cTn>
                                        <p:tgtEl>
                                          <p:spTgt spid="44"/>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1"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45"/>
                                        </p:tgtEl>
                                      </p:cBhvr>
                                    </p:animEffect>
                                    <p:set>
                                      <p:cBhvr>
                                        <p:cTn id="33" dur="1" fill="hold">
                                          <p:stCondLst>
                                            <p:cond delay="499"/>
                                          </p:stCondLst>
                                        </p:cTn>
                                        <p:tgtEl>
                                          <p:spTgt spid="45"/>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1"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6"/>
                                        </p:tgtEl>
                                      </p:cBhvr>
                                    </p:animEffect>
                                    <p:set>
                                      <p:cBhvr>
                                        <p:cTn id="42" dur="1" fill="hold">
                                          <p:stCondLst>
                                            <p:cond delay="499"/>
                                          </p:stCondLst>
                                        </p:cTn>
                                        <p:tgtEl>
                                          <p:spTgt spid="46"/>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grpId="1"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4" grpId="0" animBg="1"/>
      <p:bldP spid="44" grpId="1" animBg="1"/>
      <p:bldP spid="45" grpId="0" animBg="1"/>
      <p:bldP spid="45" grpId="1" animBg="1"/>
      <p:bldP spid="46" grpId="0" animBg="1"/>
      <p:bldP spid="46" grpId="1" animBg="1"/>
      <p:bldP spid="47" grpId="1" animBg="1"/>
      <p:bldP spid="48" grpId="0" animBg="1"/>
      <p:bldP spid="48"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2005 HOG </a:t>
            </a:r>
            <a:r>
              <a:rPr lang="en-US" sz="2400" dirty="0" smtClean="0"/>
              <a:t>(histograms of oriented gradients)</a:t>
            </a:r>
            <a:endParaRPr lang="en-US" sz="2400" dirty="0"/>
          </a:p>
        </p:txBody>
      </p:sp>
      <p:pic>
        <p:nvPicPr>
          <p:cNvPr id="4" name="Picture 3"/>
          <p:cNvPicPr>
            <a:picLocks noChangeAspect="1"/>
          </p:cNvPicPr>
          <p:nvPr/>
        </p:nvPicPr>
        <p:blipFill>
          <a:blip r:embed="rId2"/>
          <a:stretch>
            <a:fillRect/>
          </a:stretch>
        </p:blipFill>
        <p:spPr>
          <a:xfrm>
            <a:off x="523875" y="2461505"/>
            <a:ext cx="8096250" cy="3895725"/>
          </a:xfrm>
          <a:prstGeom prst="rect">
            <a:avLst/>
          </a:prstGeom>
        </p:spPr>
      </p:pic>
      <p:sp>
        <p:nvSpPr>
          <p:cNvPr id="5" name="TextBox 4"/>
          <p:cNvSpPr txBox="1"/>
          <p:nvPr/>
        </p:nvSpPr>
        <p:spPr>
          <a:xfrm>
            <a:off x="2957946" y="1814487"/>
            <a:ext cx="4181993" cy="523220"/>
          </a:xfrm>
          <a:prstGeom prst="rect">
            <a:avLst/>
          </a:prstGeom>
          <a:noFill/>
        </p:spPr>
        <p:txBody>
          <a:bodyPr wrap="square" rtlCol="0">
            <a:spAutoFit/>
          </a:bodyPr>
          <a:lstStyle/>
          <a:p>
            <a:r>
              <a:rPr lang="en-US" sz="2800" dirty="0" smtClean="0">
                <a:solidFill>
                  <a:srgbClr val="C00000"/>
                </a:solidFill>
              </a:rPr>
              <a:t>Presence  &gt;  Magnitude</a:t>
            </a:r>
            <a:endParaRPr lang="en-US" sz="2800" dirty="0">
              <a:solidFill>
                <a:srgbClr val="C00000"/>
              </a:solidFill>
            </a:endParaRPr>
          </a:p>
        </p:txBody>
      </p:sp>
    </p:spTree>
    <p:extLst>
      <p:ext uri="{BB962C8B-B14F-4D97-AF65-F5344CB8AC3E}">
        <p14:creationId xmlns:p14="http://schemas.microsoft.com/office/powerpoint/2010/main" val="32024710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528361" y="1979941"/>
            <a:ext cx="5514109" cy="3377991"/>
          </a:xfrm>
          <a:prstGeom prst="roundRect">
            <a:avLst>
              <a:gd name="adj" fmla="val 7271"/>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2005 HOG </a:t>
            </a:r>
            <a:r>
              <a:rPr lang="en-US" sz="2400" dirty="0" smtClean="0"/>
              <a:t>(histograms of oriented gradients)</a:t>
            </a:r>
            <a:endParaRPr lang="en-US" sz="2400" dirty="0"/>
          </a:p>
        </p:txBody>
      </p:sp>
      <p:sp>
        <p:nvSpPr>
          <p:cNvPr id="5" name="TextBox 4"/>
          <p:cNvSpPr txBox="1"/>
          <p:nvPr/>
        </p:nvSpPr>
        <p:spPr>
          <a:xfrm>
            <a:off x="6782430" y="4073716"/>
            <a:ext cx="2063068" cy="369332"/>
          </a:xfrm>
          <a:prstGeom prst="rect">
            <a:avLst/>
          </a:prstGeom>
          <a:noFill/>
        </p:spPr>
        <p:txBody>
          <a:bodyPr wrap="square" rtlCol="0">
            <a:spAutoFit/>
          </a:bodyPr>
          <a:lstStyle/>
          <a:p>
            <a:r>
              <a:rPr lang="en-US" dirty="0" smtClean="0"/>
              <a:t>NMS</a:t>
            </a:r>
            <a:endParaRPr lang="en-US" dirty="0"/>
          </a:p>
        </p:txBody>
      </p:sp>
      <p:grpSp>
        <p:nvGrpSpPr>
          <p:cNvPr id="11" name="Group 10"/>
          <p:cNvGrpSpPr/>
          <p:nvPr/>
        </p:nvGrpSpPr>
        <p:grpSpPr>
          <a:xfrm>
            <a:off x="3562506" y="2900855"/>
            <a:ext cx="2051732" cy="2125609"/>
            <a:chOff x="3349021" y="3195578"/>
            <a:chExt cx="2051732" cy="2125609"/>
          </a:xfrm>
        </p:grpSpPr>
        <p:sp>
          <p:nvSpPr>
            <p:cNvPr id="10" name="Rounded Rectangle 9"/>
            <p:cNvSpPr/>
            <p:nvPr/>
          </p:nvSpPr>
          <p:spPr>
            <a:xfrm>
              <a:off x="3349021" y="3195578"/>
              <a:ext cx="2051732" cy="212560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66285" y="3857803"/>
              <a:ext cx="1512665" cy="646331"/>
            </a:xfrm>
            <a:prstGeom prst="rect">
              <a:avLst/>
            </a:prstGeom>
            <a:noFill/>
          </p:spPr>
          <p:txBody>
            <a:bodyPr wrap="square" rtlCol="0">
              <a:spAutoFit/>
            </a:bodyPr>
            <a:lstStyle/>
            <a:p>
              <a:pPr algn="ctr"/>
              <a:r>
                <a:rPr lang="en-US" dirty="0" smtClean="0">
                  <a:solidFill>
                    <a:schemeClr val="bg1"/>
                  </a:solidFill>
                </a:rPr>
                <a:t>Linear SVM</a:t>
              </a:r>
            </a:p>
            <a:p>
              <a:pPr algn="ctr"/>
              <a:r>
                <a:rPr lang="en-US" dirty="0" smtClean="0">
                  <a:solidFill>
                    <a:schemeClr val="bg1"/>
                  </a:solidFill>
                </a:rPr>
                <a:t>classifier</a:t>
              </a:r>
              <a:endParaRPr lang="en-US" dirty="0">
                <a:solidFill>
                  <a:schemeClr val="bg1"/>
                </a:solidFill>
              </a:endParaRPr>
            </a:p>
          </p:txBody>
        </p:sp>
      </p:grpSp>
      <p:sp>
        <p:nvSpPr>
          <p:cNvPr id="8" name="TextBox 7"/>
          <p:cNvSpPr txBox="1"/>
          <p:nvPr/>
        </p:nvSpPr>
        <p:spPr>
          <a:xfrm>
            <a:off x="628650" y="2083802"/>
            <a:ext cx="3693968" cy="369332"/>
          </a:xfrm>
          <a:prstGeom prst="rect">
            <a:avLst/>
          </a:prstGeom>
          <a:noFill/>
        </p:spPr>
        <p:txBody>
          <a:bodyPr wrap="square" rtlCol="0">
            <a:spAutoFit/>
          </a:bodyPr>
          <a:lstStyle/>
          <a:p>
            <a:r>
              <a:rPr lang="en-US" dirty="0" smtClean="0"/>
              <a:t>For every candidate bounding box</a:t>
            </a:r>
            <a:endParaRPr lang="en-US" dirty="0"/>
          </a:p>
        </p:txBody>
      </p:sp>
      <p:grpSp>
        <p:nvGrpSpPr>
          <p:cNvPr id="12" name="Group 11"/>
          <p:cNvGrpSpPr/>
          <p:nvPr/>
        </p:nvGrpSpPr>
        <p:grpSpPr>
          <a:xfrm>
            <a:off x="831272" y="2900855"/>
            <a:ext cx="2063068" cy="2125609"/>
            <a:chOff x="861500" y="3195578"/>
            <a:chExt cx="2063068" cy="2125609"/>
          </a:xfrm>
        </p:grpSpPr>
        <p:sp>
          <p:nvSpPr>
            <p:cNvPr id="9" name="Rounded Rectangle 8"/>
            <p:cNvSpPr/>
            <p:nvPr/>
          </p:nvSpPr>
          <p:spPr>
            <a:xfrm>
              <a:off x="872836" y="3195578"/>
              <a:ext cx="2051732" cy="212560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61500" y="3857804"/>
              <a:ext cx="2063068" cy="646331"/>
            </a:xfrm>
            <a:prstGeom prst="rect">
              <a:avLst/>
            </a:prstGeom>
            <a:noFill/>
          </p:spPr>
          <p:txBody>
            <a:bodyPr wrap="square" rtlCol="0">
              <a:spAutoFit/>
            </a:bodyPr>
            <a:lstStyle/>
            <a:p>
              <a:pPr algn="ctr"/>
              <a:r>
                <a:rPr lang="en-US" dirty="0" smtClean="0">
                  <a:solidFill>
                    <a:schemeClr val="bg1"/>
                  </a:solidFill>
                </a:rPr>
                <a:t>Compute HOG features</a:t>
              </a:r>
              <a:endParaRPr lang="en-US" dirty="0">
                <a:solidFill>
                  <a:schemeClr val="bg1"/>
                </a:solidFill>
              </a:endParaRPr>
            </a:p>
          </p:txBody>
        </p:sp>
      </p:grpSp>
      <p:grpSp>
        <p:nvGrpSpPr>
          <p:cNvPr id="13" name="Group 12"/>
          <p:cNvGrpSpPr/>
          <p:nvPr/>
        </p:nvGrpSpPr>
        <p:grpSpPr>
          <a:xfrm>
            <a:off x="6364274" y="2900855"/>
            <a:ext cx="2051732" cy="2125609"/>
            <a:chOff x="3349021" y="3195578"/>
            <a:chExt cx="2051732" cy="2125609"/>
          </a:xfrm>
        </p:grpSpPr>
        <p:sp>
          <p:nvSpPr>
            <p:cNvPr id="14" name="Rounded Rectangle 13"/>
            <p:cNvSpPr/>
            <p:nvPr/>
          </p:nvSpPr>
          <p:spPr>
            <a:xfrm>
              <a:off x="3349021" y="3195578"/>
              <a:ext cx="2051732" cy="212560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566285" y="3857803"/>
              <a:ext cx="1512665" cy="646331"/>
            </a:xfrm>
            <a:prstGeom prst="rect">
              <a:avLst/>
            </a:prstGeom>
            <a:noFill/>
          </p:spPr>
          <p:txBody>
            <a:bodyPr wrap="square" rtlCol="0">
              <a:spAutoFit/>
            </a:bodyPr>
            <a:lstStyle/>
            <a:p>
              <a:pPr algn="ctr"/>
              <a:r>
                <a:rPr lang="en-US" dirty="0" smtClean="0">
                  <a:solidFill>
                    <a:schemeClr val="bg1"/>
                  </a:solidFill>
                </a:rPr>
                <a:t>Non-maximal suppression</a:t>
              </a:r>
              <a:endParaRPr lang="en-US" dirty="0">
                <a:solidFill>
                  <a:schemeClr val="bg1"/>
                </a:solidFill>
              </a:endParaRPr>
            </a:p>
          </p:txBody>
        </p:sp>
      </p:grpSp>
      <p:sp>
        <p:nvSpPr>
          <p:cNvPr id="16" name="Right Arrow 15"/>
          <p:cNvSpPr/>
          <p:nvPr/>
        </p:nvSpPr>
        <p:spPr>
          <a:xfrm>
            <a:off x="5747431" y="3695384"/>
            <a:ext cx="483650" cy="585245"/>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2987699" y="3695384"/>
            <a:ext cx="483650" cy="585245"/>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8797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 worked</a:t>
            </a:r>
            <a:endParaRPr lang="en-US" dirty="0"/>
          </a:p>
        </p:txBody>
      </p:sp>
      <p:sp>
        <p:nvSpPr>
          <p:cNvPr id="3" name="TextBox 2"/>
          <p:cNvSpPr txBox="1"/>
          <p:nvPr/>
        </p:nvSpPr>
        <p:spPr>
          <a:xfrm>
            <a:off x="1330036" y="2131081"/>
            <a:ext cx="5750895" cy="954107"/>
          </a:xfrm>
          <a:prstGeom prst="rect">
            <a:avLst/>
          </a:prstGeom>
          <a:noFill/>
        </p:spPr>
        <p:txBody>
          <a:bodyPr wrap="square" rtlCol="0">
            <a:spAutoFit/>
          </a:bodyPr>
          <a:lstStyle/>
          <a:p>
            <a:r>
              <a:rPr lang="en-US" sz="2800" dirty="0" smtClean="0"/>
              <a:t>We can finally detect object boundaries in a reliable manner!</a:t>
            </a:r>
            <a:endParaRPr lang="en-US" sz="2800" dirty="0"/>
          </a:p>
        </p:txBody>
      </p:sp>
      <p:sp>
        <p:nvSpPr>
          <p:cNvPr id="9" name="TextBox 8"/>
          <p:cNvSpPr txBox="1"/>
          <p:nvPr/>
        </p:nvSpPr>
        <p:spPr>
          <a:xfrm>
            <a:off x="1330033" y="4216541"/>
            <a:ext cx="5750895" cy="523220"/>
          </a:xfrm>
          <a:prstGeom prst="rect">
            <a:avLst/>
          </a:prstGeom>
          <a:noFill/>
        </p:spPr>
        <p:txBody>
          <a:bodyPr wrap="square" rtlCol="0">
            <a:spAutoFit/>
          </a:bodyPr>
          <a:lstStyle/>
          <a:p>
            <a:r>
              <a:rPr lang="en-US" sz="2800" dirty="0" smtClean="0"/>
              <a:t>Computers are fast enough.</a:t>
            </a:r>
            <a:endParaRPr lang="en-US" sz="2800" dirty="0"/>
          </a:p>
        </p:txBody>
      </p:sp>
      <p:sp>
        <p:nvSpPr>
          <p:cNvPr id="5" name="TextBox 4"/>
          <p:cNvSpPr txBox="1"/>
          <p:nvPr/>
        </p:nvSpPr>
        <p:spPr>
          <a:xfrm>
            <a:off x="1330032" y="3389254"/>
            <a:ext cx="5750895" cy="523220"/>
          </a:xfrm>
          <a:prstGeom prst="rect">
            <a:avLst/>
          </a:prstGeom>
          <a:noFill/>
        </p:spPr>
        <p:txBody>
          <a:bodyPr wrap="square" rtlCol="0">
            <a:spAutoFit/>
          </a:bodyPr>
          <a:lstStyle/>
          <a:p>
            <a:r>
              <a:rPr lang="en-US" sz="2800" dirty="0" smtClean="0"/>
              <a:t>Hard negative mining</a:t>
            </a:r>
            <a:endParaRPr lang="en-US" sz="2800" dirty="0"/>
          </a:p>
        </p:txBody>
      </p:sp>
    </p:spTree>
    <p:extLst>
      <p:ext uri="{BB962C8B-B14F-4D97-AF65-F5344CB8AC3E}">
        <p14:creationId xmlns:p14="http://schemas.microsoft.com/office/powerpoint/2010/main" val="37041543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15" y="1751"/>
            <a:ext cx="7886700" cy="1325563"/>
          </a:xfrm>
        </p:spPr>
        <p:txBody>
          <a:bodyPr/>
          <a:lstStyle/>
          <a:p>
            <a:r>
              <a:rPr lang="en-US" dirty="0" smtClean="0"/>
              <a:t>Why it failed</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8716" y="3698173"/>
            <a:ext cx="1702356" cy="209134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9458" y="1327314"/>
            <a:ext cx="2974449" cy="198823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7949" y="3962253"/>
            <a:ext cx="2557468" cy="191810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0221" y="1667911"/>
            <a:ext cx="2537033" cy="1689664"/>
          </a:xfrm>
          <a:prstGeom prst="rect">
            <a:avLst/>
          </a:prstGeom>
        </p:spPr>
      </p:pic>
      <p:pic>
        <p:nvPicPr>
          <p:cNvPr id="7" name="Picture 6"/>
          <p:cNvPicPr>
            <a:picLocks noChangeAspect="1"/>
          </p:cNvPicPr>
          <p:nvPr/>
        </p:nvPicPr>
        <p:blipFill>
          <a:blip r:embed="rId7"/>
          <a:stretch>
            <a:fillRect/>
          </a:stretch>
        </p:blipFill>
        <p:spPr>
          <a:xfrm>
            <a:off x="828909" y="1745275"/>
            <a:ext cx="2029108" cy="3905795"/>
          </a:xfrm>
          <a:prstGeom prst="rect">
            <a:avLst/>
          </a:prstGeom>
        </p:spPr>
      </p:pic>
    </p:spTree>
    <p:extLst>
      <p:ext uri="{BB962C8B-B14F-4D97-AF65-F5344CB8AC3E}">
        <p14:creationId xmlns:p14="http://schemas.microsoft.com/office/powerpoint/2010/main" val="410479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2480" y="0"/>
            <a:ext cx="7886700" cy="1325563"/>
          </a:xfrm>
        </p:spPr>
        <p:txBody>
          <a:bodyPr/>
          <a:lstStyle/>
          <a:p>
            <a:r>
              <a:rPr lang="en-US" dirty="0" smtClean="0"/>
              <a:t>2006 Context</a:t>
            </a:r>
            <a:endParaRPr lang="en-US" dirty="0"/>
          </a:p>
        </p:txBody>
      </p:sp>
      <p:sp>
        <p:nvSpPr>
          <p:cNvPr id="3" name="Content Placeholder 2"/>
          <p:cNvSpPr>
            <a:spLocks noGrp="1"/>
          </p:cNvSpPr>
          <p:nvPr>
            <p:ph idx="1"/>
          </p:nvPr>
        </p:nvSpPr>
        <p:spPr>
          <a:xfrm>
            <a:off x="707374" y="1247384"/>
            <a:ext cx="7886700" cy="4351338"/>
          </a:xfrm>
        </p:spPr>
        <p:txBody>
          <a:bodyPr/>
          <a:lstStyle/>
          <a:p>
            <a:pPr marL="0" indent="0">
              <a:buNone/>
            </a:pPr>
            <a:r>
              <a:rPr lang="en-US" dirty="0" smtClean="0"/>
              <a:t>People don’t walk in the sky…</a:t>
            </a:r>
            <a:endParaRPr lang="en-US" dirty="0"/>
          </a:p>
        </p:txBody>
      </p:sp>
      <p:sp>
        <p:nvSpPr>
          <p:cNvPr id="4" name="Rectangle 3"/>
          <p:cNvSpPr/>
          <p:nvPr/>
        </p:nvSpPr>
        <p:spPr>
          <a:xfrm>
            <a:off x="1330725" y="6032500"/>
            <a:ext cx="6639997" cy="369332"/>
          </a:xfrm>
          <a:prstGeom prst="rect">
            <a:avLst/>
          </a:prstGeom>
        </p:spPr>
        <p:txBody>
          <a:bodyPr wrap="square">
            <a:spAutoFit/>
          </a:bodyPr>
          <a:lstStyle/>
          <a:p>
            <a:r>
              <a:rPr lang="en-US" b="1" dirty="0"/>
              <a:t>Putting Objects in </a:t>
            </a:r>
            <a:r>
              <a:rPr lang="en-US" b="1" dirty="0" smtClean="0"/>
              <a:t>Perspective</a:t>
            </a:r>
            <a:r>
              <a:rPr lang="en-US" dirty="0" smtClean="0"/>
              <a:t>, Hoiem</a:t>
            </a:r>
            <a:r>
              <a:rPr lang="en-US" dirty="0"/>
              <a:t>, </a:t>
            </a:r>
            <a:r>
              <a:rPr lang="en-US" dirty="0" smtClean="0"/>
              <a:t>Efros</a:t>
            </a:r>
            <a:r>
              <a:rPr lang="en-US" dirty="0"/>
              <a:t>, and </a:t>
            </a:r>
            <a:r>
              <a:rPr lang="en-US" dirty="0" smtClean="0"/>
              <a:t>Hebert, </a:t>
            </a:r>
            <a:r>
              <a:rPr lang="en-US" i="1" dirty="0" smtClean="0"/>
              <a:t>CVPR</a:t>
            </a:r>
            <a:r>
              <a:rPr lang="en-US" dirty="0" smtClean="0"/>
              <a:t> </a:t>
            </a:r>
            <a:r>
              <a:rPr lang="en-US" dirty="0"/>
              <a:t>2006.</a:t>
            </a:r>
          </a:p>
        </p:txBody>
      </p:sp>
      <p:pic>
        <p:nvPicPr>
          <p:cNvPr id="5" name="Picture 4"/>
          <p:cNvPicPr>
            <a:picLocks noChangeAspect="1"/>
          </p:cNvPicPr>
          <p:nvPr/>
        </p:nvPicPr>
        <p:blipFill>
          <a:blip r:embed="rId2"/>
          <a:stretch>
            <a:fillRect/>
          </a:stretch>
        </p:blipFill>
        <p:spPr>
          <a:xfrm>
            <a:off x="1895412" y="1821160"/>
            <a:ext cx="5383233" cy="4085075"/>
          </a:xfrm>
          <a:prstGeom prst="rect">
            <a:avLst/>
          </a:prstGeom>
        </p:spPr>
      </p:pic>
      <p:pic>
        <p:nvPicPr>
          <p:cNvPr id="6" name="Picture 5"/>
          <p:cNvPicPr>
            <a:picLocks noChangeAspect="1"/>
          </p:cNvPicPr>
          <p:nvPr/>
        </p:nvPicPr>
        <p:blipFill>
          <a:blip r:embed="rId3"/>
          <a:stretch>
            <a:fillRect/>
          </a:stretch>
        </p:blipFill>
        <p:spPr>
          <a:xfrm>
            <a:off x="1895412" y="1821160"/>
            <a:ext cx="5388384" cy="4085075"/>
          </a:xfrm>
          <a:prstGeom prst="rect">
            <a:avLst/>
          </a:prstGeom>
        </p:spPr>
      </p:pic>
    </p:spTree>
    <p:extLst>
      <p:ext uri="{BB962C8B-B14F-4D97-AF65-F5344CB8AC3E}">
        <p14:creationId xmlns:p14="http://schemas.microsoft.com/office/powerpoint/2010/main" val="2017052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 worked</a:t>
            </a:r>
            <a:endParaRPr lang="en-US" dirty="0"/>
          </a:p>
        </p:txBody>
      </p:sp>
      <p:sp>
        <p:nvSpPr>
          <p:cNvPr id="3" name="Content Placeholder 2"/>
          <p:cNvSpPr>
            <a:spLocks noGrp="1"/>
          </p:cNvSpPr>
          <p:nvPr>
            <p:ph idx="1"/>
          </p:nvPr>
        </p:nvSpPr>
        <p:spPr>
          <a:xfrm>
            <a:off x="943543" y="1946738"/>
            <a:ext cx="7886700" cy="4351338"/>
          </a:xfrm>
        </p:spPr>
        <p:txBody>
          <a:bodyPr/>
          <a:lstStyle/>
          <a:p>
            <a:pPr marL="0" indent="0">
              <a:buNone/>
            </a:pPr>
            <a:r>
              <a:rPr lang="en-US" dirty="0" smtClean="0"/>
              <a:t>Our world is not random</a:t>
            </a:r>
            <a:endParaRPr lang="en-US" dirty="0"/>
          </a:p>
          <a:p>
            <a:pPr marL="0" indent="0">
              <a:buNone/>
            </a:pPr>
            <a:endParaRPr lang="en-US" dirty="0" smtClean="0"/>
          </a:p>
          <a:p>
            <a:pPr marL="0" indent="0">
              <a:buNone/>
            </a:pPr>
            <a:r>
              <a:rPr lang="en-US" dirty="0" smtClean="0"/>
              <a:t>Some contextual cues may be reliably found</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698127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 failed</a:t>
            </a:r>
            <a:endParaRPr lang="en-US" dirty="0"/>
          </a:p>
        </p:txBody>
      </p:sp>
      <p:sp>
        <p:nvSpPr>
          <p:cNvPr id="3" name="Content Placeholder 2"/>
          <p:cNvSpPr>
            <a:spLocks noGrp="1"/>
          </p:cNvSpPr>
          <p:nvPr>
            <p:ph idx="1"/>
          </p:nvPr>
        </p:nvSpPr>
        <p:spPr/>
        <p:txBody>
          <a:bodyPr/>
          <a:lstStyle/>
          <a:p>
            <a:pPr marL="0" indent="0">
              <a:buNone/>
            </a:pPr>
            <a:r>
              <a:rPr lang="en-US" dirty="0" smtClean="0"/>
              <a:t>Many contextual cues are hard to detect</a:t>
            </a:r>
          </a:p>
          <a:p>
            <a:pPr marL="0" indent="0">
              <a:buNone/>
            </a:pPr>
            <a:endParaRPr lang="en-US" dirty="0"/>
          </a:p>
          <a:p>
            <a:pPr marL="0" indent="0">
              <a:buNone/>
            </a:pPr>
            <a:r>
              <a:rPr lang="en-US" dirty="0" smtClean="0"/>
              <a:t>We need more data</a:t>
            </a:r>
          </a:p>
          <a:p>
            <a:pPr marL="0" indent="0">
              <a:buNone/>
            </a:pPr>
            <a:endParaRPr lang="en-US" dirty="0"/>
          </a:p>
          <a:p>
            <a:pPr marL="0" indent="0">
              <a:buNone/>
            </a:pPr>
            <a:r>
              <a:rPr lang="en-US" dirty="0" smtClean="0"/>
              <a:t>Doesn’t help with false negatives</a:t>
            </a:r>
            <a:endParaRPr lang="en-US" dirty="0"/>
          </a:p>
        </p:txBody>
      </p:sp>
    </p:spTree>
    <p:extLst>
      <p:ext uri="{BB962C8B-B14F-4D97-AF65-F5344CB8AC3E}">
        <p14:creationId xmlns:p14="http://schemas.microsoft.com/office/powerpoint/2010/main" val="1241495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908" y="161677"/>
            <a:ext cx="7886700" cy="1325563"/>
          </a:xfrm>
        </p:spPr>
        <p:txBody>
          <a:bodyPr/>
          <a:lstStyle/>
          <a:p>
            <a:r>
              <a:rPr lang="en-US" dirty="0" smtClean="0"/>
              <a:t>2004-2006 Caltech 101 and 256</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0601" y="3860800"/>
            <a:ext cx="1056133" cy="70808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3769" y="3860800"/>
            <a:ext cx="792099" cy="12001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407" y="3070159"/>
            <a:ext cx="1588199" cy="61607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3618" y="2685676"/>
            <a:ext cx="1200151" cy="105213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6953" y="5340768"/>
            <a:ext cx="1200150" cy="81610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0309" y="5001577"/>
            <a:ext cx="1180148" cy="120015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75889" y="4081462"/>
            <a:ext cx="884111" cy="120015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00451" y="2878135"/>
            <a:ext cx="1200150" cy="808101"/>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2000" y="1423418"/>
            <a:ext cx="1200150" cy="944118"/>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45024" y="4361497"/>
            <a:ext cx="1200150" cy="640080"/>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95706" y="1665663"/>
            <a:ext cx="1180148" cy="1200150"/>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4949" y="1499720"/>
            <a:ext cx="1200150" cy="1200150"/>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7014" y="5467110"/>
            <a:ext cx="1296020" cy="889934"/>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14549" y="1402631"/>
            <a:ext cx="1119942" cy="1119942"/>
          </a:xfrm>
          <a:prstGeom prst="rect">
            <a:avLst/>
          </a:prstGeom>
        </p:spPr>
      </p:pic>
    </p:spTree>
    <p:extLst>
      <p:ext uri="{BB962C8B-B14F-4D97-AF65-F5344CB8AC3E}">
        <p14:creationId xmlns:p14="http://schemas.microsoft.com/office/powerpoint/2010/main" val="34232910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908" y="161677"/>
            <a:ext cx="7886700" cy="1325563"/>
          </a:xfrm>
        </p:spPr>
        <p:txBody>
          <a:bodyPr/>
          <a:lstStyle/>
          <a:p>
            <a:r>
              <a:rPr lang="en-US" dirty="0" smtClean="0"/>
              <a:t>2006</a:t>
            </a:r>
            <a:endParaRPr lang="en-US" dirty="0"/>
          </a:p>
        </p:txBody>
      </p:sp>
      <p:sp>
        <p:nvSpPr>
          <p:cNvPr id="3" name="TextBox 2"/>
          <p:cNvSpPr txBox="1"/>
          <p:nvPr/>
        </p:nvSpPr>
        <p:spPr>
          <a:xfrm>
            <a:off x="621552" y="1344263"/>
            <a:ext cx="6598024" cy="461665"/>
          </a:xfrm>
          <a:prstGeom prst="rect">
            <a:avLst/>
          </a:prstGeom>
          <a:noFill/>
        </p:spPr>
        <p:txBody>
          <a:bodyPr wrap="square" rtlCol="0">
            <a:spAutoFit/>
          </a:bodyPr>
          <a:lstStyle/>
          <a:p>
            <a:r>
              <a:rPr lang="en-US" sz="2400" dirty="0" smtClean="0"/>
              <a:t>15-30 training images, up to ~70% accuracy.</a:t>
            </a:r>
            <a:endParaRPr lang="en-US" sz="2400"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0635" y="1938574"/>
            <a:ext cx="5215416" cy="4414414"/>
          </a:xfrm>
          <a:prstGeom prst="rect">
            <a:avLst/>
          </a:prstGeom>
        </p:spPr>
      </p:pic>
      <p:sp>
        <p:nvSpPr>
          <p:cNvPr id="5" name="TextBox 4"/>
          <p:cNvSpPr txBox="1"/>
          <p:nvPr/>
        </p:nvSpPr>
        <p:spPr>
          <a:xfrm>
            <a:off x="5393087" y="6352988"/>
            <a:ext cx="2318039" cy="369332"/>
          </a:xfrm>
          <a:prstGeom prst="rect">
            <a:avLst/>
          </a:prstGeom>
          <a:noFill/>
        </p:spPr>
        <p:txBody>
          <a:bodyPr wrap="square" rtlCol="0">
            <a:spAutoFit/>
          </a:bodyPr>
          <a:lstStyle/>
          <a:p>
            <a:r>
              <a:rPr lang="en-US" dirty="0" smtClean="0"/>
              <a:t>Antonio Torralba</a:t>
            </a:r>
            <a:endParaRPr lang="en-US" dirty="0"/>
          </a:p>
        </p:txBody>
      </p:sp>
    </p:spTree>
    <p:extLst>
      <p:ext uri="{BB962C8B-B14F-4D97-AF65-F5344CB8AC3E}">
        <p14:creationId xmlns:p14="http://schemas.microsoft.com/office/powerpoint/2010/main" val="9630967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43960" y="1027907"/>
            <a:ext cx="5393600" cy="4111952"/>
          </a:xfrm>
          <a:prstGeom prst="rect">
            <a:avLst/>
          </a:prstGeom>
        </p:spPr>
      </p:pic>
      <p:sp>
        <p:nvSpPr>
          <p:cNvPr id="2" name="Title 1"/>
          <p:cNvSpPr>
            <a:spLocks noGrp="1"/>
          </p:cNvSpPr>
          <p:nvPr>
            <p:ph type="title"/>
          </p:nvPr>
        </p:nvSpPr>
        <p:spPr/>
        <p:txBody>
          <a:bodyPr/>
          <a:lstStyle/>
          <a:p>
            <a:r>
              <a:rPr lang="en-US" dirty="0" smtClean="0"/>
              <a:t>1973</a:t>
            </a:r>
            <a:endParaRPr lang="en-US" dirty="0"/>
          </a:p>
        </p:txBody>
      </p:sp>
      <p:sp>
        <p:nvSpPr>
          <p:cNvPr id="3" name="Content Placeholder 2"/>
          <p:cNvSpPr>
            <a:spLocks noGrp="1"/>
          </p:cNvSpPr>
          <p:nvPr>
            <p:ph idx="1"/>
          </p:nvPr>
        </p:nvSpPr>
        <p:spPr>
          <a:xfrm>
            <a:off x="1508330" y="5802640"/>
            <a:ext cx="6487070" cy="929042"/>
          </a:xfrm>
        </p:spPr>
        <p:txBody>
          <a:bodyPr>
            <a:normAutofit/>
          </a:bodyPr>
          <a:lstStyle/>
          <a:p>
            <a:pPr marL="0" indent="0">
              <a:buNone/>
            </a:pPr>
            <a:r>
              <a:rPr lang="en-US" sz="2000" b="1" dirty="0"/>
              <a:t>The representation and matching of pictorial </a:t>
            </a:r>
            <a:r>
              <a:rPr lang="en-US" sz="2000" b="1" dirty="0" smtClean="0"/>
              <a:t>structures</a:t>
            </a:r>
            <a:r>
              <a:rPr lang="en-US" sz="2000" dirty="0"/>
              <a:t>, </a:t>
            </a:r>
            <a:r>
              <a:rPr lang="en-US" sz="2000" dirty="0" err="1" smtClean="0"/>
              <a:t>Fischler</a:t>
            </a:r>
            <a:r>
              <a:rPr lang="en-US" sz="2000" dirty="0" smtClean="0"/>
              <a:t> and </a:t>
            </a:r>
            <a:r>
              <a:rPr lang="en-US" sz="2000" dirty="0" err="1" smtClean="0"/>
              <a:t>Elschlager</a:t>
            </a:r>
            <a:r>
              <a:rPr lang="en-US" sz="2000" dirty="0" smtClean="0"/>
              <a:t>, 1973 </a:t>
            </a:r>
            <a:endParaRPr lang="en-US" sz="2000" dirty="0"/>
          </a:p>
          <a:p>
            <a:pPr marL="0" indent="0">
              <a:buNone/>
            </a:pPr>
            <a:endParaRPr lang="en-US" sz="2000" dirty="0"/>
          </a:p>
        </p:txBody>
      </p:sp>
      <p:sp>
        <p:nvSpPr>
          <p:cNvPr id="5" name="TextBox 4"/>
          <p:cNvSpPr txBox="1"/>
          <p:nvPr/>
        </p:nvSpPr>
        <p:spPr>
          <a:xfrm>
            <a:off x="5474288" y="4138283"/>
            <a:ext cx="2985425" cy="400110"/>
          </a:xfrm>
          <a:prstGeom prst="rect">
            <a:avLst/>
          </a:prstGeom>
          <a:noFill/>
        </p:spPr>
        <p:txBody>
          <a:bodyPr wrap="square" rtlCol="0">
            <a:spAutoFit/>
          </a:bodyPr>
          <a:lstStyle/>
          <a:p>
            <a:r>
              <a:rPr lang="en-US" sz="2000" dirty="0" smtClean="0">
                <a:solidFill>
                  <a:srgbClr val="C00000"/>
                </a:solidFill>
              </a:rPr>
              <a:t>a.k.a. </a:t>
            </a:r>
            <a:r>
              <a:rPr lang="en-US" sz="2000" dirty="0">
                <a:solidFill>
                  <a:srgbClr val="C00000"/>
                </a:solidFill>
              </a:rPr>
              <a:t>c</a:t>
            </a:r>
            <a:r>
              <a:rPr lang="en-US" sz="2000" dirty="0" smtClean="0">
                <a:solidFill>
                  <a:srgbClr val="C00000"/>
                </a:solidFill>
              </a:rPr>
              <a:t>onstellation model</a:t>
            </a:r>
            <a:endParaRPr lang="en-US" sz="2000" dirty="0">
              <a:solidFill>
                <a:srgbClr val="C00000"/>
              </a:solidFill>
            </a:endParaRPr>
          </a:p>
        </p:txBody>
      </p:sp>
    </p:spTree>
    <p:extLst>
      <p:ext uri="{BB962C8B-B14F-4D97-AF65-F5344CB8AC3E}">
        <p14:creationId xmlns:p14="http://schemas.microsoft.com/office/powerpoint/2010/main" val="28203222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2007 PASCAL VOC</a:t>
            </a:r>
            <a:endParaRPr lang="en-US" dirty="0"/>
          </a:p>
        </p:txBody>
      </p:sp>
      <p:sp>
        <p:nvSpPr>
          <p:cNvPr id="4" name="Rectangle 3"/>
          <p:cNvSpPr/>
          <p:nvPr/>
        </p:nvSpPr>
        <p:spPr>
          <a:xfrm>
            <a:off x="1613825" y="5648686"/>
            <a:ext cx="6476495" cy="923330"/>
          </a:xfrm>
          <a:prstGeom prst="rect">
            <a:avLst/>
          </a:prstGeom>
        </p:spPr>
        <p:txBody>
          <a:bodyPr wrap="square">
            <a:spAutoFit/>
          </a:bodyPr>
          <a:lstStyle/>
          <a:p>
            <a:r>
              <a:rPr lang="en-US" b="1" dirty="0"/>
              <a:t>The PASCAL Visual Object Classes (VOC) </a:t>
            </a:r>
            <a:r>
              <a:rPr lang="en-US" b="1" dirty="0" smtClean="0"/>
              <a:t>Challenge</a:t>
            </a:r>
            <a:r>
              <a:rPr lang="en-US" dirty="0" smtClean="0"/>
              <a:t>, </a:t>
            </a:r>
            <a:r>
              <a:rPr lang="en-US" dirty="0" err="1" smtClean="0"/>
              <a:t>Everingham</a:t>
            </a:r>
            <a:r>
              <a:rPr lang="en-US" dirty="0" smtClean="0"/>
              <a:t>, </a:t>
            </a:r>
            <a:r>
              <a:rPr lang="en-US" dirty="0"/>
              <a:t>Van </a:t>
            </a:r>
            <a:r>
              <a:rPr lang="en-US" dirty="0" smtClean="0"/>
              <a:t>Gool, </a:t>
            </a:r>
            <a:r>
              <a:rPr lang="en-US" dirty="0"/>
              <a:t>Williams, </a:t>
            </a:r>
            <a:r>
              <a:rPr lang="en-US" dirty="0" smtClean="0"/>
              <a:t>Winn </a:t>
            </a:r>
            <a:r>
              <a:rPr lang="en-US" dirty="0"/>
              <a:t>and Zisserman</a:t>
            </a:r>
            <a:r>
              <a:rPr lang="en-US" dirty="0" smtClean="0"/>
              <a:t>, </a:t>
            </a:r>
            <a:r>
              <a:rPr lang="en-US" i="1" dirty="0" smtClean="0"/>
              <a:t>IJCV</a:t>
            </a:r>
            <a:r>
              <a:rPr lang="en-US" dirty="0" smtClean="0"/>
              <a:t>, 2010</a:t>
            </a:r>
            <a:r>
              <a:rPr lang="en-US" dirty="0"/>
              <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620" y="2066580"/>
            <a:ext cx="3469970" cy="269424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7797" y="2066580"/>
            <a:ext cx="3570948" cy="2694248"/>
          </a:xfrm>
          <a:prstGeom prst="rect">
            <a:avLst/>
          </a:prstGeom>
        </p:spPr>
      </p:pic>
      <p:sp>
        <p:nvSpPr>
          <p:cNvPr id="7" name="Rectangle 6"/>
          <p:cNvSpPr/>
          <p:nvPr/>
        </p:nvSpPr>
        <p:spPr>
          <a:xfrm>
            <a:off x="628650" y="1488286"/>
            <a:ext cx="1648267" cy="707886"/>
          </a:xfrm>
          <a:prstGeom prst="rect">
            <a:avLst/>
          </a:prstGeom>
        </p:spPr>
        <p:txBody>
          <a:bodyPr wrap="square">
            <a:spAutoFit/>
          </a:bodyPr>
          <a:lstStyle/>
          <a:p>
            <a:r>
              <a:rPr lang="en-US" sz="2000" dirty="0" smtClean="0"/>
              <a:t>20 classes</a:t>
            </a:r>
            <a:r>
              <a:rPr lang="en-US" sz="2000" dirty="0"/>
              <a:t/>
            </a:r>
            <a:br>
              <a:rPr lang="en-US" sz="2000" dirty="0"/>
            </a:br>
            <a:endParaRPr lang="en-US" sz="2000" dirty="0"/>
          </a:p>
        </p:txBody>
      </p:sp>
    </p:spTree>
    <p:extLst>
      <p:ext uri="{BB962C8B-B14F-4D97-AF65-F5344CB8AC3E}">
        <p14:creationId xmlns:p14="http://schemas.microsoft.com/office/powerpoint/2010/main" val="24049625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2009 Caltech Pedestrian</a:t>
            </a:r>
            <a:endParaRPr lang="en-US" dirty="0"/>
          </a:p>
        </p:txBody>
      </p:sp>
      <p:sp>
        <p:nvSpPr>
          <p:cNvPr id="4" name="Rectangle 3"/>
          <p:cNvSpPr/>
          <p:nvPr/>
        </p:nvSpPr>
        <p:spPr>
          <a:xfrm>
            <a:off x="1607769" y="5814260"/>
            <a:ext cx="6391717" cy="646331"/>
          </a:xfrm>
          <a:prstGeom prst="rect">
            <a:avLst/>
          </a:prstGeom>
        </p:spPr>
        <p:txBody>
          <a:bodyPr wrap="square">
            <a:spAutoFit/>
          </a:bodyPr>
          <a:lstStyle/>
          <a:p>
            <a:r>
              <a:rPr lang="en-US" b="1" dirty="0"/>
              <a:t>Pedestrian Detection: An Evaluation of the State of the </a:t>
            </a:r>
            <a:r>
              <a:rPr lang="en-US" b="1" dirty="0" smtClean="0"/>
              <a:t>Art</a:t>
            </a:r>
            <a:r>
              <a:rPr lang="en-US" dirty="0" smtClean="0"/>
              <a:t>, </a:t>
            </a:r>
            <a:r>
              <a:rPr lang="en-US" dirty="0" err="1" smtClean="0"/>
              <a:t>Dollár</a:t>
            </a:r>
            <a:r>
              <a:rPr lang="en-US" dirty="0"/>
              <a:t>, </a:t>
            </a:r>
            <a:r>
              <a:rPr lang="en-US" dirty="0" err="1" smtClean="0"/>
              <a:t>Wojek</a:t>
            </a:r>
            <a:r>
              <a:rPr lang="en-US" dirty="0"/>
              <a:t>, </a:t>
            </a:r>
            <a:r>
              <a:rPr lang="en-US" dirty="0" smtClean="0"/>
              <a:t>Schiele </a:t>
            </a:r>
            <a:r>
              <a:rPr lang="en-US" dirty="0"/>
              <a:t>and </a:t>
            </a:r>
            <a:r>
              <a:rPr lang="en-US" dirty="0" smtClean="0"/>
              <a:t>Perona, </a:t>
            </a:r>
            <a:r>
              <a:rPr lang="en-US" i="1" dirty="0" smtClean="0"/>
              <a:t>PAMI</a:t>
            </a:r>
            <a:r>
              <a:rPr lang="en-US" dirty="0" smtClean="0"/>
              <a:t>, 2012</a:t>
            </a:r>
            <a:endParaRPr lang="en-US" dirty="0"/>
          </a:p>
        </p:txBody>
      </p:sp>
      <p:pic>
        <p:nvPicPr>
          <p:cNvPr id="5" name="Picture 4"/>
          <p:cNvPicPr>
            <a:picLocks noChangeAspect="1"/>
          </p:cNvPicPr>
          <p:nvPr/>
        </p:nvPicPr>
        <p:blipFill>
          <a:blip r:embed="rId2"/>
          <a:stretch>
            <a:fillRect/>
          </a:stretch>
        </p:blipFill>
        <p:spPr>
          <a:xfrm>
            <a:off x="1083956" y="1884670"/>
            <a:ext cx="6798101" cy="3822805"/>
          </a:xfrm>
          <a:prstGeom prst="rect">
            <a:avLst/>
          </a:prstGeom>
        </p:spPr>
      </p:pic>
      <p:sp>
        <p:nvSpPr>
          <p:cNvPr id="6" name="TextBox 5"/>
          <p:cNvSpPr txBox="1"/>
          <p:nvPr/>
        </p:nvSpPr>
        <p:spPr>
          <a:xfrm>
            <a:off x="981010" y="1461946"/>
            <a:ext cx="2815869" cy="369332"/>
          </a:xfrm>
          <a:prstGeom prst="rect">
            <a:avLst/>
          </a:prstGeom>
          <a:noFill/>
        </p:spPr>
        <p:txBody>
          <a:bodyPr wrap="square" rtlCol="0">
            <a:spAutoFit/>
          </a:bodyPr>
          <a:lstStyle/>
          <a:p>
            <a:r>
              <a:rPr lang="en-US" dirty="0" smtClean="0"/>
              <a:t>1 class, lots of instances.</a:t>
            </a:r>
            <a:endParaRPr lang="en-US" dirty="0"/>
          </a:p>
        </p:txBody>
      </p:sp>
    </p:spTree>
    <p:extLst>
      <p:ext uri="{BB962C8B-B14F-4D97-AF65-F5344CB8AC3E}">
        <p14:creationId xmlns:p14="http://schemas.microsoft.com/office/powerpoint/2010/main" val="37592593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2009 </a:t>
            </a:r>
            <a:r>
              <a:rPr lang="en-US" dirty="0" err="1" smtClean="0"/>
              <a:t>ImageNet</a:t>
            </a:r>
            <a:endParaRPr lang="en-US" dirty="0"/>
          </a:p>
        </p:txBody>
      </p:sp>
      <p:sp>
        <p:nvSpPr>
          <p:cNvPr id="4" name="Rectangle 3"/>
          <p:cNvSpPr/>
          <p:nvPr/>
        </p:nvSpPr>
        <p:spPr>
          <a:xfrm>
            <a:off x="1710715" y="5665568"/>
            <a:ext cx="5556040" cy="646331"/>
          </a:xfrm>
          <a:prstGeom prst="rect">
            <a:avLst/>
          </a:prstGeom>
        </p:spPr>
        <p:txBody>
          <a:bodyPr wrap="square">
            <a:spAutoFit/>
          </a:bodyPr>
          <a:lstStyle/>
          <a:p>
            <a:r>
              <a:rPr lang="en-US" b="1" dirty="0" err="1"/>
              <a:t>ImageNet</a:t>
            </a:r>
            <a:r>
              <a:rPr lang="en-US" b="1" dirty="0"/>
              <a:t>: A Large-Scale Hierarchical Image </a:t>
            </a:r>
            <a:r>
              <a:rPr lang="en-US" b="1" dirty="0" smtClean="0"/>
              <a:t>Database, </a:t>
            </a:r>
            <a:r>
              <a:rPr lang="en-US" dirty="0" smtClean="0"/>
              <a:t>Deng</a:t>
            </a:r>
            <a:r>
              <a:rPr lang="en-US" dirty="0"/>
              <a:t>, </a:t>
            </a:r>
            <a:r>
              <a:rPr lang="en-US" dirty="0" smtClean="0"/>
              <a:t>Dong</a:t>
            </a:r>
            <a:r>
              <a:rPr lang="en-US" dirty="0"/>
              <a:t>, </a:t>
            </a:r>
            <a:r>
              <a:rPr lang="en-US" dirty="0" err="1" smtClean="0"/>
              <a:t>Socher</a:t>
            </a:r>
            <a:r>
              <a:rPr lang="en-US" dirty="0"/>
              <a:t>, </a:t>
            </a:r>
            <a:r>
              <a:rPr lang="en-US" dirty="0" smtClean="0"/>
              <a:t>Li</a:t>
            </a:r>
            <a:r>
              <a:rPr lang="en-US" dirty="0"/>
              <a:t>, </a:t>
            </a:r>
            <a:r>
              <a:rPr lang="en-US" dirty="0" smtClean="0"/>
              <a:t>Li </a:t>
            </a:r>
            <a:r>
              <a:rPr lang="en-US" dirty="0"/>
              <a:t>and </a:t>
            </a:r>
            <a:r>
              <a:rPr lang="en-US" dirty="0" smtClean="0"/>
              <a:t>Fei-Fei</a:t>
            </a:r>
            <a:r>
              <a:rPr lang="en-US" dirty="0"/>
              <a:t>, </a:t>
            </a:r>
            <a:r>
              <a:rPr lang="en-US" i="1" dirty="0" smtClean="0"/>
              <a:t>CVPR, </a:t>
            </a:r>
            <a:r>
              <a:rPr lang="en-US" dirty="0" smtClean="0"/>
              <a:t>2009</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229" y="1972116"/>
            <a:ext cx="3677785" cy="3026511"/>
          </a:xfrm>
          <a:prstGeom prst="rect">
            <a:avLst/>
          </a:prstGeom>
        </p:spPr>
      </p:pic>
      <p:sp>
        <p:nvSpPr>
          <p:cNvPr id="6" name="TextBox 5"/>
          <p:cNvSpPr txBox="1"/>
          <p:nvPr/>
        </p:nvSpPr>
        <p:spPr>
          <a:xfrm>
            <a:off x="628651" y="1988298"/>
            <a:ext cx="867090" cy="369332"/>
          </a:xfrm>
          <a:prstGeom prst="rect">
            <a:avLst/>
          </a:prstGeom>
          <a:noFill/>
        </p:spPr>
        <p:txBody>
          <a:bodyPr wrap="square" rtlCol="0">
            <a:spAutoFit/>
          </a:bodyPr>
          <a:lstStyle/>
          <a:p>
            <a:r>
              <a:rPr lang="en-US" dirty="0" smtClean="0">
                <a:solidFill>
                  <a:schemeClr val="bg1"/>
                </a:solidFill>
              </a:rPr>
              <a:t>Corgi</a:t>
            </a:r>
            <a:endParaRPr lang="en-US"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9572" y="1972116"/>
            <a:ext cx="3008638" cy="3008638"/>
          </a:xfrm>
          <a:prstGeom prst="rect">
            <a:avLst/>
          </a:prstGeom>
        </p:spPr>
      </p:pic>
      <p:sp>
        <p:nvSpPr>
          <p:cNvPr id="8" name="TextBox 7"/>
          <p:cNvSpPr txBox="1"/>
          <p:nvPr/>
        </p:nvSpPr>
        <p:spPr>
          <a:xfrm>
            <a:off x="5069572" y="1972116"/>
            <a:ext cx="2306183" cy="369332"/>
          </a:xfrm>
          <a:prstGeom prst="rect">
            <a:avLst/>
          </a:prstGeom>
          <a:noFill/>
        </p:spPr>
        <p:txBody>
          <a:bodyPr wrap="square" rtlCol="0">
            <a:spAutoFit/>
          </a:bodyPr>
          <a:lstStyle/>
          <a:p>
            <a:r>
              <a:rPr lang="en-US" dirty="0" smtClean="0">
                <a:solidFill>
                  <a:schemeClr val="bg1"/>
                </a:solidFill>
              </a:rPr>
              <a:t>Orb weaving spider</a:t>
            </a:r>
            <a:endParaRPr lang="en-US" dirty="0">
              <a:solidFill>
                <a:schemeClr val="bg1"/>
              </a:solidFill>
            </a:endParaRPr>
          </a:p>
        </p:txBody>
      </p:sp>
      <p:sp>
        <p:nvSpPr>
          <p:cNvPr id="9" name="TextBox 8"/>
          <p:cNvSpPr txBox="1"/>
          <p:nvPr/>
        </p:nvSpPr>
        <p:spPr>
          <a:xfrm>
            <a:off x="569229" y="1506023"/>
            <a:ext cx="3677785" cy="369332"/>
          </a:xfrm>
          <a:prstGeom prst="rect">
            <a:avLst/>
          </a:prstGeom>
          <a:noFill/>
        </p:spPr>
        <p:txBody>
          <a:bodyPr wrap="square" rtlCol="0">
            <a:spAutoFit/>
          </a:bodyPr>
          <a:lstStyle/>
          <a:p>
            <a:r>
              <a:rPr lang="en-US" dirty="0" smtClean="0"/>
              <a:t>22K categories, 14M images</a:t>
            </a:r>
            <a:endParaRPr lang="en-US" dirty="0"/>
          </a:p>
        </p:txBody>
      </p:sp>
    </p:spTree>
    <p:extLst>
      <p:ext uri="{BB962C8B-B14F-4D97-AF65-F5344CB8AC3E}">
        <p14:creationId xmlns:p14="http://schemas.microsoft.com/office/powerpoint/2010/main" val="3198297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2010 SUN</a:t>
            </a:r>
            <a:endParaRPr lang="en-US" dirty="0"/>
          </a:p>
        </p:txBody>
      </p:sp>
      <p:sp>
        <p:nvSpPr>
          <p:cNvPr id="4" name="Rectangle 3"/>
          <p:cNvSpPr/>
          <p:nvPr/>
        </p:nvSpPr>
        <p:spPr>
          <a:xfrm>
            <a:off x="1522991" y="5815821"/>
            <a:ext cx="7482865" cy="646331"/>
          </a:xfrm>
          <a:prstGeom prst="rect">
            <a:avLst/>
          </a:prstGeom>
        </p:spPr>
        <p:txBody>
          <a:bodyPr wrap="square">
            <a:spAutoFit/>
          </a:bodyPr>
          <a:lstStyle/>
          <a:p>
            <a:r>
              <a:rPr lang="en-US" b="1" dirty="0"/>
              <a:t>SUN Database: Large-scale Scene Recognition from Abbey to Zoo</a:t>
            </a:r>
            <a:r>
              <a:rPr lang="en-US" dirty="0"/>
              <a:t/>
            </a:r>
            <a:br>
              <a:rPr lang="en-US" dirty="0"/>
            </a:br>
            <a:r>
              <a:rPr lang="en-US" dirty="0" smtClean="0"/>
              <a:t>Xiao</a:t>
            </a:r>
            <a:r>
              <a:rPr lang="en-US" dirty="0"/>
              <a:t>, </a:t>
            </a:r>
            <a:r>
              <a:rPr lang="en-US" dirty="0" smtClean="0"/>
              <a:t>Hays</a:t>
            </a:r>
            <a:r>
              <a:rPr lang="en-US" dirty="0"/>
              <a:t>, </a:t>
            </a:r>
            <a:r>
              <a:rPr lang="en-US" dirty="0" err="1" smtClean="0"/>
              <a:t>Ehinger</a:t>
            </a:r>
            <a:r>
              <a:rPr lang="en-US" dirty="0"/>
              <a:t>, </a:t>
            </a:r>
            <a:r>
              <a:rPr lang="en-US" dirty="0" err="1" smtClean="0"/>
              <a:t>Oliva</a:t>
            </a:r>
            <a:r>
              <a:rPr lang="en-US" dirty="0"/>
              <a:t>, and </a:t>
            </a:r>
            <a:r>
              <a:rPr lang="en-US" dirty="0" smtClean="0"/>
              <a:t>Torralba, </a:t>
            </a:r>
            <a:r>
              <a:rPr lang="en-US" i="1" dirty="0" smtClean="0"/>
              <a:t>CVPR</a:t>
            </a:r>
            <a:r>
              <a:rPr lang="en-US" dirty="0" smtClean="0"/>
              <a:t>, 2010</a:t>
            </a:r>
            <a:r>
              <a:rPr lang="en-US" dirty="0"/>
              <a:t>.</a:t>
            </a:r>
          </a:p>
        </p:txBody>
      </p:sp>
      <p:sp>
        <p:nvSpPr>
          <p:cNvPr id="5" name="TextBox 4"/>
          <p:cNvSpPr txBox="1"/>
          <p:nvPr/>
        </p:nvSpPr>
        <p:spPr>
          <a:xfrm>
            <a:off x="628650" y="1309671"/>
            <a:ext cx="3677785" cy="369332"/>
          </a:xfrm>
          <a:prstGeom prst="rect">
            <a:avLst/>
          </a:prstGeom>
          <a:noFill/>
        </p:spPr>
        <p:txBody>
          <a:bodyPr wrap="square" rtlCol="0">
            <a:spAutoFit/>
          </a:bodyPr>
          <a:lstStyle/>
          <a:p>
            <a:r>
              <a:rPr lang="en-US" dirty="0" smtClean="0"/>
              <a:t>908 scene categories</a:t>
            </a:r>
            <a:endParaRPr lang="en-US" dirty="0"/>
          </a:p>
        </p:txBody>
      </p:sp>
      <p:pic>
        <p:nvPicPr>
          <p:cNvPr id="6" name="Picture 5"/>
          <p:cNvPicPr>
            <a:picLocks noChangeAspect="1"/>
          </p:cNvPicPr>
          <p:nvPr/>
        </p:nvPicPr>
        <p:blipFill>
          <a:blip r:embed="rId2"/>
          <a:stretch>
            <a:fillRect/>
          </a:stretch>
        </p:blipFill>
        <p:spPr>
          <a:xfrm>
            <a:off x="2046803" y="2036648"/>
            <a:ext cx="4795967" cy="3604070"/>
          </a:xfrm>
          <a:prstGeom prst="rect">
            <a:avLst/>
          </a:prstGeom>
        </p:spPr>
      </p:pic>
      <p:sp>
        <p:nvSpPr>
          <p:cNvPr id="7" name="TextBox 6"/>
          <p:cNvSpPr txBox="1"/>
          <p:nvPr/>
        </p:nvSpPr>
        <p:spPr>
          <a:xfrm>
            <a:off x="3693807" y="1636538"/>
            <a:ext cx="3677785" cy="400110"/>
          </a:xfrm>
          <a:prstGeom prst="rect">
            <a:avLst/>
          </a:prstGeom>
          <a:noFill/>
          <a:effectLst/>
        </p:spPr>
        <p:txBody>
          <a:bodyPr wrap="square" rtlCol="0">
            <a:spAutoFit/>
          </a:bodyPr>
          <a:lstStyle/>
          <a:p>
            <a:r>
              <a:rPr lang="en-US" sz="2000" dirty="0" smtClean="0"/>
              <a:t>Beer garden</a:t>
            </a:r>
            <a:endParaRPr lang="en-US" sz="2000" dirty="0"/>
          </a:p>
        </p:txBody>
      </p:sp>
    </p:spTree>
    <p:extLst>
      <p:ext uri="{BB962C8B-B14F-4D97-AF65-F5344CB8AC3E}">
        <p14:creationId xmlns:p14="http://schemas.microsoft.com/office/powerpoint/2010/main" val="39974975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4286" y="1211669"/>
            <a:ext cx="7769090" cy="4430395"/>
          </a:xfrm>
          <a:prstGeom prst="rect">
            <a:avLst/>
          </a:prstGeom>
        </p:spPr>
      </p:pic>
    </p:spTree>
    <p:extLst>
      <p:ext uri="{BB962C8B-B14F-4D97-AF65-F5344CB8AC3E}">
        <p14:creationId xmlns:p14="http://schemas.microsoft.com/office/powerpoint/2010/main" val="19498011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15" y="1751"/>
            <a:ext cx="7886700" cy="1325563"/>
          </a:xfrm>
        </p:spPr>
        <p:txBody>
          <a:bodyPr/>
          <a:lstStyle/>
          <a:p>
            <a:r>
              <a:rPr lang="en-US" dirty="0" smtClean="0"/>
              <a:t>Why it failed</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8716" y="3698173"/>
            <a:ext cx="1702356" cy="209134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9458" y="1327314"/>
            <a:ext cx="2974449" cy="198823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7949" y="3962253"/>
            <a:ext cx="2557468" cy="191810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0221" y="1667911"/>
            <a:ext cx="2537033" cy="1689664"/>
          </a:xfrm>
          <a:prstGeom prst="rect">
            <a:avLst/>
          </a:prstGeom>
        </p:spPr>
      </p:pic>
      <p:pic>
        <p:nvPicPr>
          <p:cNvPr id="7" name="Picture 6"/>
          <p:cNvPicPr>
            <a:picLocks noChangeAspect="1"/>
          </p:cNvPicPr>
          <p:nvPr/>
        </p:nvPicPr>
        <p:blipFill>
          <a:blip r:embed="rId7"/>
          <a:stretch>
            <a:fillRect/>
          </a:stretch>
        </p:blipFill>
        <p:spPr>
          <a:xfrm>
            <a:off x="828909" y="1745275"/>
            <a:ext cx="2029108" cy="3905795"/>
          </a:xfrm>
          <a:prstGeom prst="rect">
            <a:avLst/>
          </a:prstGeom>
        </p:spPr>
      </p:pic>
    </p:spTree>
    <p:extLst>
      <p:ext uri="{BB962C8B-B14F-4D97-AF65-F5344CB8AC3E}">
        <p14:creationId xmlns:p14="http://schemas.microsoft.com/office/powerpoint/2010/main" val="42873155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593" y="0"/>
            <a:ext cx="7886700" cy="1325563"/>
          </a:xfrm>
        </p:spPr>
        <p:txBody>
          <a:bodyPr/>
          <a:lstStyle/>
          <a:p>
            <a:r>
              <a:rPr lang="en-US" dirty="0" smtClean="0"/>
              <a:t>2008 DPM </a:t>
            </a:r>
            <a:r>
              <a:rPr lang="en-US" sz="2800" dirty="0" smtClean="0"/>
              <a:t>(</a:t>
            </a:r>
            <a:r>
              <a:rPr lang="en-US" sz="2000" dirty="0" smtClean="0"/>
              <a:t>Deformable parts model)</a:t>
            </a:r>
            <a:endParaRPr lang="en-US" sz="4000" dirty="0"/>
          </a:p>
        </p:txBody>
      </p:sp>
      <p:sp>
        <p:nvSpPr>
          <p:cNvPr id="4" name="Rectangle 3"/>
          <p:cNvSpPr/>
          <p:nvPr/>
        </p:nvSpPr>
        <p:spPr>
          <a:xfrm>
            <a:off x="1722474" y="5686843"/>
            <a:ext cx="5699052" cy="584775"/>
          </a:xfrm>
          <a:prstGeom prst="rect">
            <a:avLst/>
          </a:prstGeom>
        </p:spPr>
        <p:txBody>
          <a:bodyPr wrap="square">
            <a:spAutoFit/>
          </a:bodyPr>
          <a:lstStyle/>
          <a:p>
            <a:r>
              <a:rPr lang="en-US" sz="1600" b="1" dirty="0"/>
              <a:t>Object Detection with </a:t>
            </a:r>
            <a:r>
              <a:rPr lang="en-US" sz="1600" b="1" dirty="0" smtClean="0"/>
              <a:t>Discriminatively Trained </a:t>
            </a:r>
            <a:r>
              <a:rPr lang="en-US" sz="1600" b="1" dirty="0"/>
              <a:t>Part Based </a:t>
            </a:r>
            <a:r>
              <a:rPr lang="en-US" sz="1600" b="1" dirty="0" smtClean="0"/>
              <a:t>Model, </a:t>
            </a:r>
            <a:r>
              <a:rPr lang="en-US" sz="1600" dirty="0" err="1" smtClean="0"/>
              <a:t>Felzenszwalb</a:t>
            </a:r>
            <a:r>
              <a:rPr lang="en-US" sz="1600" dirty="0"/>
              <a:t>, </a:t>
            </a:r>
            <a:r>
              <a:rPr lang="en-US" sz="1600" dirty="0" smtClean="0"/>
              <a:t>Girshick</a:t>
            </a:r>
            <a:r>
              <a:rPr lang="en-US" sz="1600" dirty="0"/>
              <a:t>, </a:t>
            </a:r>
            <a:r>
              <a:rPr lang="en-US" sz="1600" dirty="0" err="1" smtClean="0"/>
              <a:t>McAllester</a:t>
            </a:r>
            <a:r>
              <a:rPr lang="en-US" sz="1600" dirty="0" smtClean="0"/>
              <a:t> </a:t>
            </a:r>
            <a:r>
              <a:rPr lang="en-US" sz="1600" dirty="0"/>
              <a:t>and </a:t>
            </a:r>
            <a:r>
              <a:rPr lang="en-US" sz="1600" dirty="0" smtClean="0"/>
              <a:t>Ramanan, </a:t>
            </a:r>
            <a:r>
              <a:rPr lang="en-US" sz="1600" i="1" dirty="0" smtClean="0"/>
              <a:t>PAMI</a:t>
            </a:r>
            <a:r>
              <a:rPr lang="en-US" sz="1600" dirty="0" smtClean="0"/>
              <a:t>, </a:t>
            </a:r>
            <a:r>
              <a:rPr lang="en-US" sz="1600" dirty="0"/>
              <a:t>2010</a:t>
            </a:r>
          </a:p>
        </p:txBody>
      </p:sp>
      <p:pic>
        <p:nvPicPr>
          <p:cNvPr id="9" name="Picture 8"/>
          <p:cNvPicPr>
            <a:picLocks noChangeAspect="1"/>
          </p:cNvPicPr>
          <p:nvPr/>
        </p:nvPicPr>
        <p:blipFill>
          <a:blip r:embed="rId2"/>
          <a:stretch>
            <a:fillRect/>
          </a:stretch>
        </p:blipFill>
        <p:spPr>
          <a:xfrm>
            <a:off x="1417017" y="1246840"/>
            <a:ext cx="6396764" cy="4277687"/>
          </a:xfrm>
          <a:prstGeom prst="rect">
            <a:avLst/>
          </a:prstGeom>
        </p:spPr>
      </p:pic>
    </p:spTree>
    <p:extLst>
      <p:ext uri="{BB962C8B-B14F-4D97-AF65-F5344CB8AC3E}">
        <p14:creationId xmlns:p14="http://schemas.microsoft.com/office/powerpoint/2010/main" val="29739120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593" y="0"/>
            <a:ext cx="7886700" cy="1325563"/>
          </a:xfrm>
        </p:spPr>
        <p:txBody>
          <a:bodyPr/>
          <a:lstStyle/>
          <a:p>
            <a:r>
              <a:rPr lang="en-US" dirty="0" smtClean="0"/>
              <a:t>2008 DPM </a:t>
            </a:r>
            <a:r>
              <a:rPr lang="en-US" sz="2400" dirty="0" smtClean="0"/>
              <a:t>(</a:t>
            </a:r>
            <a:r>
              <a:rPr lang="en-US" sz="1800" dirty="0" smtClean="0"/>
              <a:t>Deformable parts model)</a:t>
            </a:r>
            <a:endParaRPr lang="en-US" sz="3600" dirty="0"/>
          </a:p>
        </p:txBody>
      </p:sp>
      <p:sp>
        <p:nvSpPr>
          <p:cNvPr id="4" name="Rectangle 3"/>
          <p:cNvSpPr/>
          <p:nvPr/>
        </p:nvSpPr>
        <p:spPr>
          <a:xfrm>
            <a:off x="1722474" y="5686843"/>
            <a:ext cx="5699052" cy="584775"/>
          </a:xfrm>
          <a:prstGeom prst="rect">
            <a:avLst/>
          </a:prstGeom>
        </p:spPr>
        <p:txBody>
          <a:bodyPr wrap="square">
            <a:spAutoFit/>
          </a:bodyPr>
          <a:lstStyle/>
          <a:p>
            <a:r>
              <a:rPr lang="en-US" sz="1600" b="1" dirty="0"/>
              <a:t>Object Detection with </a:t>
            </a:r>
            <a:r>
              <a:rPr lang="en-US" sz="1600" b="1" dirty="0" smtClean="0"/>
              <a:t>Discriminatively Trained </a:t>
            </a:r>
            <a:r>
              <a:rPr lang="en-US" sz="1600" b="1" dirty="0"/>
              <a:t>Part Based </a:t>
            </a:r>
            <a:r>
              <a:rPr lang="en-US" sz="1600" b="1" dirty="0" smtClean="0"/>
              <a:t>Model, </a:t>
            </a:r>
            <a:r>
              <a:rPr lang="en-US" sz="1600" dirty="0" err="1" smtClean="0"/>
              <a:t>Felzenszwalb</a:t>
            </a:r>
            <a:r>
              <a:rPr lang="en-US" sz="1600" dirty="0"/>
              <a:t>, </a:t>
            </a:r>
            <a:r>
              <a:rPr lang="en-US" sz="1600" dirty="0" smtClean="0"/>
              <a:t>Girshick</a:t>
            </a:r>
            <a:r>
              <a:rPr lang="en-US" sz="1600" dirty="0"/>
              <a:t>, </a:t>
            </a:r>
            <a:r>
              <a:rPr lang="en-US" sz="1600" dirty="0" err="1" smtClean="0"/>
              <a:t>McAllester</a:t>
            </a:r>
            <a:r>
              <a:rPr lang="en-US" sz="1600" dirty="0" smtClean="0"/>
              <a:t> </a:t>
            </a:r>
            <a:r>
              <a:rPr lang="en-US" sz="1600" dirty="0"/>
              <a:t>and </a:t>
            </a:r>
            <a:r>
              <a:rPr lang="en-US" sz="1600" dirty="0" smtClean="0"/>
              <a:t>Ramanan, </a:t>
            </a:r>
            <a:r>
              <a:rPr lang="en-US" sz="1600" i="1" dirty="0" smtClean="0"/>
              <a:t>PAMI</a:t>
            </a:r>
            <a:r>
              <a:rPr lang="en-US" sz="1600" dirty="0" smtClean="0"/>
              <a:t>, </a:t>
            </a:r>
            <a:r>
              <a:rPr lang="en-US" sz="1600" dirty="0"/>
              <a:t>2010</a:t>
            </a:r>
          </a:p>
        </p:txBody>
      </p:sp>
      <p:pic>
        <p:nvPicPr>
          <p:cNvPr id="7" name="Picture 6"/>
          <p:cNvPicPr>
            <a:picLocks noChangeAspect="1"/>
          </p:cNvPicPr>
          <p:nvPr/>
        </p:nvPicPr>
        <p:blipFill>
          <a:blip r:embed="rId2"/>
          <a:stretch>
            <a:fillRect/>
          </a:stretch>
        </p:blipFill>
        <p:spPr>
          <a:xfrm>
            <a:off x="1949621" y="1496888"/>
            <a:ext cx="5244758" cy="3923508"/>
          </a:xfrm>
          <a:prstGeom prst="rect">
            <a:avLst/>
          </a:prstGeom>
        </p:spPr>
      </p:pic>
    </p:spTree>
    <p:extLst>
      <p:ext uri="{BB962C8B-B14F-4D97-AF65-F5344CB8AC3E}">
        <p14:creationId xmlns:p14="http://schemas.microsoft.com/office/powerpoint/2010/main" val="175180709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Star-structure</a:t>
            </a:r>
            <a:endParaRPr lang="en-US" dirty="0"/>
          </a:p>
        </p:txBody>
      </p:sp>
      <p:sp>
        <p:nvSpPr>
          <p:cNvPr id="3" name="Content Placeholder 2"/>
          <p:cNvSpPr>
            <a:spLocks noGrp="1"/>
          </p:cNvSpPr>
          <p:nvPr>
            <p:ph idx="1"/>
          </p:nvPr>
        </p:nvSpPr>
        <p:spPr/>
        <p:txBody>
          <a:bodyPr/>
          <a:lstStyle/>
          <a:p>
            <a:r>
              <a:rPr lang="en-US" dirty="0" smtClean="0"/>
              <a:t>Computationally efficient (distance transform)</a:t>
            </a:r>
            <a:endParaRPr lang="en-US" dirty="0"/>
          </a:p>
        </p:txBody>
      </p:sp>
      <p:grpSp>
        <p:nvGrpSpPr>
          <p:cNvPr id="5" name="Group 4"/>
          <p:cNvGrpSpPr/>
          <p:nvPr/>
        </p:nvGrpSpPr>
        <p:grpSpPr>
          <a:xfrm>
            <a:off x="2412998" y="2567296"/>
            <a:ext cx="4045049" cy="2511080"/>
            <a:chOff x="2194995" y="3378750"/>
            <a:chExt cx="4045049" cy="2511080"/>
          </a:xfrm>
        </p:grpSpPr>
        <p:sp>
          <p:nvSpPr>
            <p:cNvPr id="17" name="Freeform 16"/>
            <p:cNvSpPr/>
            <p:nvPr/>
          </p:nvSpPr>
          <p:spPr>
            <a:xfrm rot="16621567">
              <a:off x="3490315" y="4024074"/>
              <a:ext cx="1185597" cy="196696"/>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4024560" y="4153353"/>
              <a:ext cx="1564952" cy="549190"/>
              <a:chOff x="4024559" y="4153353"/>
              <a:chExt cx="1945894" cy="549190"/>
            </a:xfrm>
          </p:grpSpPr>
          <p:sp>
            <p:nvSpPr>
              <p:cNvPr id="16" name="Freeform 15"/>
              <p:cNvSpPr/>
              <p:nvPr/>
            </p:nvSpPr>
            <p:spPr>
              <a:xfrm rot="20300514">
                <a:off x="4460989" y="4339820"/>
                <a:ext cx="1181117" cy="177154"/>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endCxn id="16" idx="27"/>
              </p:cNvCxnSpPr>
              <p:nvPr/>
            </p:nvCxnSpPr>
            <p:spPr>
              <a:xfrm flipH="1">
                <a:off x="5602826" y="4153353"/>
                <a:ext cx="367627" cy="1046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6" idx="0"/>
              </p:cNvCxnSpPr>
              <p:nvPr/>
            </p:nvCxnSpPr>
            <p:spPr>
              <a:xfrm flipV="1">
                <a:off x="4024559" y="4620034"/>
                <a:ext cx="486195" cy="825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rot="20272701">
              <a:off x="2741157" y="4964645"/>
              <a:ext cx="1453169" cy="496944"/>
              <a:chOff x="1475393" y="3629497"/>
              <a:chExt cx="1280926" cy="438042"/>
            </a:xfrm>
          </p:grpSpPr>
          <p:sp>
            <p:nvSpPr>
              <p:cNvPr id="28" name="Freeform 27"/>
              <p:cNvSpPr/>
              <p:nvPr/>
            </p:nvSpPr>
            <p:spPr>
              <a:xfrm rot="9532480">
                <a:off x="1665566" y="3770689"/>
                <a:ext cx="954347" cy="178795"/>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a:endCxn id="28" idx="0"/>
              </p:cNvCxnSpPr>
              <p:nvPr/>
            </p:nvCxnSpPr>
            <p:spPr>
              <a:xfrm rot="20966121" flipH="1">
                <a:off x="2577557" y="3629497"/>
                <a:ext cx="178762" cy="258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28" idx="27"/>
              </p:cNvCxnSpPr>
              <p:nvPr/>
            </p:nvCxnSpPr>
            <p:spPr>
              <a:xfrm rot="20966121" flipV="1">
                <a:off x="1475393" y="4047488"/>
                <a:ext cx="224068" cy="20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4031340" y="4709322"/>
              <a:ext cx="2066679" cy="282488"/>
              <a:chOff x="4031340" y="4709322"/>
              <a:chExt cx="2820524" cy="282488"/>
            </a:xfrm>
          </p:grpSpPr>
          <p:sp>
            <p:nvSpPr>
              <p:cNvPr id="25" name="Freeform 24"/>
              <p:cNvSpPr/>
              <p:nvPr/>
            </p:nvSpPr>
            <p:spPr>
              <a:xfrm rot="467726">
                <a:off x="4894950" y="4762730"/>
                <a:ext cx="1181116" cy="177154"/>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a:endCxn id="25" idx="27"/>
              </p:cNvCxnSpPr>
              <p:nvPr/>
            </p:nvCxnSpPr>
            <p:spPr>
              <a:xfrm flipH="1" flipV="1">
                <a:off x="6069636" y="4915206"/>
                <a:ext cx="782228" cy="766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endCxn id="25" idx="0"/>
              </p:cNvCxnSpPr>
              <p:nvPr/>
            </p:nvCxnSpPr>
            <p:spPr>
              <a:xfrm>
                <a:off x="4031340" y="4709322"/>
                <a:ext cx="865812" cy="1007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Freeform 6"/>
            <p:cNvSpPr/>
            <p:nvPr/>
          </p:nvSpPr>
          <p:spPr>
            <a:xfrm rot="11600778">
              <a:off x="2328355" y="4425792"/>
              <a:ext cx="1723645" cy="202837"/>
            </a:xfrm>
            <a:custGeom>
              <a:avLst/>
              <a:gdLst>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37453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734 h 327837"/>
                <a:gd name="connsiteX1" fmla="*/ 345990 w 1427206"/>
                <a:gd name="connsiteY1" fmla="*/ 185734 h 327837"/>
                <a:gd name="connsiteX2" fmla="*/ 463379 w 1427206"/>
                <a:gd name="connsiteY2" fmla="*/ 80702 h 327837"/>
                <a:gd name="connsiteX3" fmla="*/ 395417 w 1427206"/>
                <a:gd name="connsiteY3" fmla="*/ 383 h 327837"/>
                <a:gd name="connsiteX4" fmla="*/ 339811 w 1427206"/>
                <a:gd name="connsiteY4" fmla="*/ 86880 h 327837"/>
                <a:gd name="connsiteX5" fmla="*/ 383060 w 1427206"/>
                <a:gd name="connsiteY5" fmla="*/ 296945 h 327837"/>
                <a:gd name="connsiteX6" fmla="*/ 537519 w 1427206"/>
                <a:gd name="connsiteY6" fmla="*/ 222804 h 327837"/>
                <a:gd name="connsiteX7" fmla="*/ 574590 w 1427206"/>
                <a:gd name="connsiteY7" fmla="*/ 383 h 327837"/>
                <a:gd name="connsiteX8" fmla="*/ 475736 w 1427206"/>
                <a:gd name="connsiteY8" fmla="*/ 173377 h 327837"/>
                <a:gd name="connsiteX9" fmla="*/ 580768 w 1427206"/>
                <a:gd name="connsiteY9" fmla="*/ 327837 h 327837"/>
                <a:gd name="connsiteX10" fmla="*/ 704336 w 1427206"/>
                <a:gd name="connsiteY10" fmla="*/ 173377 h 327837"/>
                <a:gd name="connsiteX11" fmla="*/ 654909 w 1427206"/>
                <a:gd name="connsiteY11" fmla="*/ 6561 h 327837"/>
                <a:gd name="connsiteX12" fmla="*/ 605481 w 1427206"/>
                <a:gd name="connsiteY12" fmla="*/ 179556 h 327837"/>
                <a:gd name="connsiteX13" fmla="*/ 710514 w 1427206"/>
                <a:gd name="connsiteY13" fmla="*/ 303123 h 327837"/>
                <a:gd name="connsiteX14" fmla="*/ 852617 w 1427206"/>
                <a:gd name="connsiteY14" fmla="*/ 173377 h 327837"/>
                <a:gd name="connsiteX15" fmla="*/ 809368 w 1427206"/>
                <a:gd name="connsiteY15" fmla="*/ 12739 h 327837"/>
                <a:gd name="connsiteX16" fmla="*/ 753763 w 1427206"/>
                <a:gd name="connsiteY16" fmla="*/ 154842 h 327837"/>
                <a:gd name="connsiteX17" fmla="*/ 846438 w 1427206"/>
                <a:gd name="connsiteY17" fmla="*/ 309302 h 327837"/>
                <a:gd name="connsiteX18" fmla="*/ 994719 w 1427206"/>
                <a:gd name="connsiteY18" fmla="*/ 173377 h 327837"/>
                <a:gd name="connsiteX19" fmla="*/ 951471 w 1427206"/>
                <a:gd name="connsiteY19" fmla="*/ 25096 h 327837"/>
                <a:gd name="connsiteX20" fmla="*/ 895865 w 1427206"/>
                <a:gd name="connsiteY20" fmla="*/ 161020 h 327837"/>
                <a:gd name="connsiteX21" fmla="*/ 982363 w 1427206"/>
                <a:gd name="connsiteY21" fmla="*/ 296945 h 327837"/>
                <a:gd name="connsiteX22" fmla="*/ 1112109 w 1427206"/>
                <a:gd name="connsiteY22" fmla="*/ 179556 h 327837"/>
                <a:gd name="connsiteX23" fmla="*/ 1081217 w 1427206"/>
                <a:gd name="connsiteY23" fmla="*/ 6561 h 327837"/>
                <a:gd name="connsiteX24" fmla="*/ 1025611 w 1427206"/>
                <a:gd name="connsiteY24" fmla="*/ 179556 h 327837"/>
                <a:gd name="connsiteX25" fmla="*/ 1136822 w 1427206"/>
                <a:gd name="connsiteY25" fmla="*/ 296945 h 327837"/>
                <a:gd name="connsiteX26" fmla="*/ 1223319 w 1427206"/>
                <a:gd name="connsiteY26" fmla="*/ 173377 h 327837"/>
                <a:gd name="connsiteX27" fmla="*/ 1427206 w 1427206"/>
                <a:gd name="connsiteY27" fmla="*/ 161020 h 327837"/>
                <a:gd name="connsiteX0" fmla="*/ 0 w 1427206"/>
                <a:gd name="connsiteY0" fmla="*/ 185367 h 327470"/>
                <a:gd name="connsiteX1" fmla="*/ 345990 w 1427206"/>
                <a:gd name="connsiteY1" fmla="*/ 185367 h 327470"/>
                <a:gd name="connsiteX2" fmla="*/ 463379 w 1427206"/>
                <a:gd name="connsiteY2" fmla="*/ 80335 h 327470"/>
                <a:gd name="connsiteX3" fmla="*/ 395417 w 1427206"/>
                <a:gd name="connsiteY3" fmla="*/ 16 h 327470"/>
                <a:gd name="connsiteX4" fmla="*/ 339811 w 1427206"/>
                <a:gd name="connsiteY4" fmla="*/ 86513 h 327470"/>
                <a:gd name="connsiteX5" fmla="*/ 383060 w 1427206"/>
                <a:gd name="connsiteY5" fmla="*/ 296578 h 327470"/>
                <a:gd name="connsiteX6" fmla="*/ 556569 w 1427206"/>
                <a:gd name="connsiteY6" fmla="*/ 174812 h 327470"/>
                <a:gd name="connsiteX7" fmla="*/ 574590 w 1427206"/>
                <a:gd name="connsiteY7" fmla="*/ 16 h 327470"/>
                <a:gd name="connsiteX8" fmla="*/ 475736 w 1427206"/>
                <a:gd name="connsiteY8" fmla="*/ 173010 h 327470"/>
                <a:gd name="connsiteX9" fmla="*/ 580768 w 1427206"/>
                <a:gd name="connsiteY9" fmla="*/ 327470 h 327470"/>
                <a:gd name="connsiteX10" fmla="*/ 704336 w 1427206"/>
                <a:gd name="connsiteY10" fmla="*/ 173010 h 327470"/>
                <a:gd name="connsiteX11" fmla="*/ 654909 w 1427206"/>
                <a:gd name="connsiteY11" fmla="*/ 6194 h 327470"/>
                <a:gd name="connsiteX12" fmla="*/ 605481 w 1427206"/>
                <a:gd name="connsiteY12" fmla="*/ 179189 h 327470"/>
                <a:gd name="connsiteX13" fmla="*/ 710514 w 1427206"/>
                <a:gd name="connsiteY13" fmla="*/ 302756 h 327470"/>
                <a:gd name="connsiteX14" fmla="*/ 852617 w 1427206"/>
                <a:gd name="connsiteY14" fmla="*/ 173010 h 327470"/>
                <a:gd name="connsiteX15" fmla="*/ 809368 w 1427206"/>
                <a:gd name="connsiteY15" fmla="*/ 12372 h 327470"/>
                <a:gd name="connsiteX16" fmla="*/ 753763 w 1427206"/>
                <a:gd name="connsiteY16" fmla="*/ 154475 h 327470"/>
                <a:gd name="connsiteX17" fmla="*/ 846438 w 1427206"/>
                <a:gd name="connsiteY17" fmla="*/ 308935 h 327470"/>
                <a:gd name="connsiteX18" fmla="*/ 994719 w 1427206"/>
                <a:gd name="connsiteY18" fmla="*/ 173010 h 327470"/>
                <a:gd name="connsiteX19" fmla="*/ 951471 w 1427206"/>
                <a:gd name="connsiteY19" fmla="*/ 24729 h 327470"/>
                <a:gd name="connsiteX20" fmla="*/ 895865 w 1427206"/>
                <a:gd name="connsiteY20" fmla="*/ 160653 h 327470"/>
                <a:gd name="connsiteX21" fmla="*/ 982363 w 1427206"/>
                <a:gd name="connsiteY21" fmla="*/ 296578 h 327470"/>
                <a:gd name="connsiteX22" fmla="*/ 1112109 w 1427206"/>
                <a:gd name="connsiteY22" fmla="*/ 179189 h 327470"/>
                <a:gd name="connsiteX23" fmla="*/ 1081217 w 1427206"/>
                <a:gd name="connsiteY23" fmla="*/ 6194 h 327470"/>
                <a:gd name="connsiteX24" fmla="*/ 1025611 w 1427206"/>
                <a:gd name="connsiteY24" fmla="*/ 179189 h 327470"/>
                <a:gd name="connsiteX25" fmla="*/ 1136822 w 1427206"/>
                <a:gd name="connsiteY25" fmla="*/ 296578 h 327470"/>
                <a:gd name="connsiteX26" fmla="*/ 1223319 w 1427206"/>
                <a:gd name="connsiteY26" fmla="*/ 173010 h 327470"/>
                <a:gd name="connsiteX27" fmla="*/ 1427206 w 1427206"/>
                <a:gd name="connsiteY27" fmla="*/ 160653 h 327470"/>
                <a:gd name="connsiteX0" fmla="*/ 0 w 1427206"/>
                <a:gd name="connsiteY0" fmla="*/ 185367 h 327478"/>
                <a:gd name="connsiteX1" fmla="*/ 345990 w 1427206"/>
                <a:gd name="connsiteY1" fmla="*/ 185367 h 327478"/>
                <a:gd name="connsiteX2" fmla="*/ 463379 w 1427206"/>
                <a:gd name="connsiteY2" fmla="*/ 80335 h 327478"/>
                <a:gd name="connsiteX3" fmla="*/ 395417 w 1427206"/>
                <a:gd name="connsiteY3" fmla="*/ 16 h 327478"/>
                <a:gd name="connsiteX4" fmla="*/ 339811 w 1427206"/>
                <a:gd name="connsiteY4" fmla="*/ 86513 h 327478"/>
                <a:gd name="connsiteX5" fmla="*/ 383060 w 1427206"/>
                <a:gd name="connsiteY5" fmla="*/ 296578 h 327478"/>
                <a:gd name="connsiteX6" fmla="*/ 556569 w 1427206"/>
                <a:gd name="connsiteY6" fmla="*/ 174812 h 327478"/>
                <a:gd name="connsiteX7" fmla="*/ 574590 w 1427206"/>
                <a:gd name="connsiteY7" fmla="*/ 16 h 327478"/>
                <a:gd name="connsiteX8" fmla="*/ 466211 w 1427206"/>
                <a:gd name="connsiteY8" fmla="*/ 179360 h 327478"/>
                <a:gd name="connsiteX9" fmla="*/ 580768 w 1427206"/>
                <a:gd name="connsiteY9" fmla="*/ 327470 h 327478"/>
                <a:gd name="connsiteX10" fmla="*/ 704336 w 1427206"/>
                <a:gd name="connsiteY10" fmla="*/ 173010 h 327478"/>
                <a:gd name="connsiteX11" fmla="*/ 654909 w 1427206"/>
                <a:gd name="connsiteY11" fmla="*/ 6194 h 327478"/>
                <a:gd name="connsiteX12" fmla="*/ 605481 w 1427206"/>
                <a:gd name="connsiteY12" fmla="*/ 179189 h 327478"/>
                <a:gd name="connsiteX13" fmla="*/ 710514 w 1427206"/>
                <a:gd name="connsiteY13" fmla="*/ 302756 h 327478"/>
                <a:gd name="connsiteX14" fmla="*/ 852617 w 1427206"/>
                <a:gd name="connsiteY14" fmla="*/ 173010 h 327478"/>
                <a:gd name="connsiteX15" fmla="*/ 809368 w 1427206"/>
                <a:gd name="connsiteY15" fmla="*/ 12372 h 327478"/>
                <a:gd name="connsiteX16" fmla="*/ 753763 w 1427206"/>
                <a:gd name="connsiteY16" fmla="*/ 154475 h 327478"/>
                <a:gd name="connsiteX17" fmla="*/ 846438 w 1427206"/>
                <a:gd name="connsiteY17" fmla="*/ 308935 h 327478"/>
                <a:gd name="connsiteX18" fmla="*/ 994719 w 1427206"/>
                <a:gd name="connsiteY18" fmla="*/ 173010 h 327478"/>
                <a:gd name="connsiteX19" fmla="*/ 951471 w 1427206"/>
                <a:gd name="connsiteY19" fmla="*/ 24729 h 327478"/>
                <a:gd name="connsiteX20" fmla="*/ 895865 w 1427206"/>
                <a:gd name="connsiteY20" fmla="*/ 160653 h 327478"/>
                <a:gd name="connsiteX21" fmla="*/ 982363 w 1427206"/>
                <a:gd name="connsiteY21" fmla="*/ 296578 h 327478"/>
                <a:gd name="connsiteX22" fmla="*/ 1112109 w 1427206"/>
                <a:gd name="connsiteY22" fmla="*/ 179189 h 327478"/>
                <a:gd name="connsiteX23" fmla="*/ 1081217 w 1427206"/>
                <a:gd name="connsiteY23" fmla="*/ 6194 h 327478"/>
                <a:gd name="connsiteX24" fmla="*/ 1025611 w 1427206"/>
                <a:gd name="connsiteY24" fmla="*/ 179189 h 327478"/>
                <a:gd name="connsiteX25" fmla="*/ 1136822 w 1427206"/>
                <a:gd name="connsiteY25" fmla="*/ 296578 h 327478"/>
                <a:gd name="connsiteX26" fmla="*/ 1223319 w 1427206"/>
                <a:gd name="connsiteY26" fmla="*/ 173010 h 327478"/>
                <a:gd name="connsiteX27" fmla="*/ 1427206 w 1427206"/>
                <a:gd name="connsiteY27" fmla="*/ 160653 h 327478"/>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3763 w 1427206"/>
                <a:gd name="connsiteY16" fmla="*/ 1608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51471 w 1427206"/>
                <a:gd name="connsiteY19" fmla="*/ 31066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79347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895865 w 1427206"/>
                <a:gd name="connsiteY20" fmla="*/ 16699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25611 w 1427206"/>
                <a:gd name="connsiteY24" fmla="*/ 185526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12109 w 1427206"/>
                <a:gd name="connsiteY22" fmla="*/ 185526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482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345990 w 1427206"/>
                <a:gd name="connsiteY1" fmla="*/ 19170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463379 w 1427206"/>
                <a:gd name="connsiteY2" fmla="*/ 86672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95417 w 1427206"/>
                <a:gd name="connsiteY3" fmla="*/ 635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39811 w 1427206"/>
                <a:gd name="connsiteY4" fmla="*/ 928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55686 w 1427206"/>
                <a:gd name="connsiteY4" fmla="*/ 18810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139615 w 1427206"/>
                <a:gd name="connsiteY1" fmla="*/ 198054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234779 w 1427206"/>
                <a:gd name="connsiteY2" fmla="*/ 197797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306517 w 1427206"/>
                <a:gd name="connsiteY3" fmla="*/ 19050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383060 w 1427206"/>
                <a:gd name="connsiteY5" fmla="*/ 30291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33860 w 1427206"/>
                <a:gd name="connsiteY5" fmla="*/ 296565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314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33815"/>
                <a:gd name="connsiteX1" fmla="*/ 95165 w 1427206"/>
                <a:gd name="connsiteY1" fmla="*/ 194879 h 333815"/>
                <a:gd name="connsiteX2" fmla="*/ 164929 w 1427206"/>
                <a:gd name="connsiteY2" fmla="*/ 194622 h 333815"/>
                <a:gd name="connsiteX3" fmla="*/ 284292 w 1427206"/>
                <a:gd name="connsiteY3" fmla="*/ 196853 h 333815"/>
                <a:gd name="connsiteX4" fmla="*/ 349336 w 1427206"/>
                <a:gd name="connsiteY4" fmla="*/ 207150 h 333815"/>
                <a:gd name="connsiteX5" fmla="*/ 443385 w 1427206"/>
                <a:gd name="connsiteY5" fmla="*/ 318790 h 333815"/>
                <a:gd name="connsiteX6" fmla="*/ 556569 w 1427206"/>
                <a:gd name="connsiteY6" fmla="*/ 181149 h 333815"/>
                <a:gd name="connsiteX7" fmla="*/ 530140 w 1427206"/>
                <a:gd name="connsiteY7" fmla="*/ 3 h 333815"/>
                <a:gd name="connsiteX8" fmla="*/ 466211 w 1427206"/>
                <a:gd name="connsiteY8" fmla="*/ 185697 h 333815"/>
                <a:gd name="connsiteX9" fmla="*/ 580768 w 1427206"/>
                <a:gd name="connsiteY9" fmla="*/ 333807 h 333815"/>
                <a:gd name="connsiteX10" fmla="*/ 704336 w 1427206"/>
                <a:gd name="connsiteY10" fmla="*/ 179347 h 333815"/>
                <a:gd name="connsiteX11" fmla="*/ 654909 w 1427206"/>
                <a:gd name="connsiteY11" fmla="*/ 12531 h 333815"/>
                <a:gd name="connsiteX12" fmla="*/ 605481 w 1427206"/>
                <a:gd name="connsiteY12" fmla="*/ 185526 h 333815"/>
                <a:gd name="connsiteX13" fmla="*/ 710514 w 1427206"/>
                <a:gd name="connsiteY13" fmla="*/ 309093 h 333815"/>
                <a:gd name="connsiteX14" fmla="*/ 852617 w 1427206"/>
                <a:gd name="connsiteY14" fmla="*/ 179347 h 333815"/>
                <a:gd name="connsiteX15" fmla="*/ 809368 w 1427206"/>
                <a:gd name="connsiteY15" fmla="*/ 18709 h 333815"/>
                <a:gd name="connsiteX16" fmla="*/ 756938 w 1427206"/>
                <a:gd name="connsiteY16" fmla="*/ 173512 h 333815"/>
                <a:gd name="connsiteX17" fmla="*/ 846438 w 1427206"/>
                <a:gd name="connsiteY17" fmla="*/ 315272 h 333815"/>
                <a:gd name="connsiteX18" fmla="*/ 994719 w 1427206"/>
                <a:gd name="connsiteY18" fmla="*/ 169822 h 333815"/>
                <a:gd name="connsiteX19" fmla="*/ 960996 w 1427206"/>
                <a:gd name="connsiteY19" fmla="*/ 8841 h 333815"/>
                <a:gd name="connsiteX20" fmla="*/ 905390 w 1427206"/>
                <a:gd name="connsiteY20" fmla="*/ 173340 h 333815"/>
                <a:gd name="connsiteX21" fmla="*/ 982363 w 1427206"/>
                <a:gd name="connsiteY21" fmla="*/ 302915 h 333815"/>
                <a:gd name="connsiteX22" fmla="*/ 1127984 w 1427206"/>
                <a:gd name="connsiteY22" fmla="*/ 163301 h 333815"/>
                <a:gd name="connsiteX23" fmla="*/ 1081217 w 1427206"/>
                <a:gd name="connsiteY23" fmla="*/ 12531 h 333815"/>
                <a:gd name="connsiteX24" fmla="*/ 1035136 w 1427206"/>
                <a:gd name="connsiteY24" fmla="*/ 169651 h 333815"/>
                <a:gd name="connsiteX25" fmla="*/ 1136822 w 1427206"/>
                <a:gd name="connsiteY25" fmla="*/ 302915 h 333815"/>
                <a:gd name="connsiteX26" fmla="*/ 1223319 w 1427206"/>
                <a:gd name="connsiteY26" fmla="*/ 179347 h 333815"/>
                <a:gd name="connsiteX27" fmla="*/ 1427206 w 1427206"/>
                <a:gd name="connsiteY27" fmla="*/ 166990 h 333815"/>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982363 w 1427206"/>
                <a:gd name="connsiteY21" fmla="*/ 302915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5390 w 1427206"/>
                <a:gd name="connsiteY20" fmla="*/ 17334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1007763 w 1427206"/>
                <a:gd name="connsiteY21" fmla="*/ 3187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94719 w 1427206"/>
                <a:gd name="connsiteY18" fmla="*/ 169822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988713 w 1427206"/>
                <a:gd name="connsiteY21" fmla="*/ 30609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02915 h 318932"/>
                <a:gd name="connsiteX26" fmla="*/ 1223319 w 1427206"/>
                <a:gd name="connsiteY26" fmla="*/ 179347 h 318932"/>
                <a:gd name="connsiteX27" fmla="*/ 1427206 w 1427206"/>
                <a:gd name="connsiteY27" fmla="*/ 166990 h 318932"/>
                <a:gd name="connsiteX0" fmla="*/ 0 w 1427206"/>
                <a:gd name="connsiteY0" fmla="*/ 191704 h 318932"/>
                <a:gd name="connsiteX1" fmla="*/ 95165 w 1427206"/>
                <a:gd name="connsiteY1" fmla="*/ 194879 h 318932"/>
                <a:gd name="connsiteX2" fmla="*/ 164929 w 1427206"/>
                <a:gd name="connsiteY2" fmla="*/ 194622 h 318932"/>
                <a:gd name="connsiteX3" fmla="*/ 284292 w 1427206"/>
                <a:gd name="connsiteY3" fmla="*/ 196853 h 318932"/>
                <a:gd name="connsiteX4" fmla="*/ 349336 w 1427206"/>
                <a:gd name="connsiteY4" fmla="*/ 207150 h 318932"/>
                <a:gd name="connsiteX5" fmla="*/ 443385 w 1427206"/>
                <a:gd name="connsiteY5" fmla="*/ 318790 h 318932"/>
                <a:gd name="connsiteX6" fmla="*/ 556569 w 1427206"/>
                <a:gd name="connsiteY6" fmla="*/ 181149 h 318932"/>
                <a:gd name="connsiteX7" fmla="*/ 530140 w 1427206"/>
                <a:gd name="connsiteY7" fmla="*/ 3 h 318932"/>
                <a:gd name="connsiteX8" fmla="*/ 466211 w 1427206"/>
                <a:gd name="connsiteY8" fmla="*/ 185697 h 318932"/>
                <a:gd name="connsiteX9" fmla="*/ 580768 w 1427206"/>
                <a:gd name="connsiteY9" fmla="*/ 308407 h 318932"/>
                <a:gd name="connsiteX10" fmla="*/ 704336 w 1427206"/>
                <a:gd name="connsiteY10" fmla="*/ 179347 h 318932"/>
                <a:gd name="connsiteX11" fmla="*/ 654909 w 1427206"/>
                <a:gd name="connsiteY11" fmla="*/ 12531 h 318932"/>
                <a:gd name="connsiteX12" fmla="*/ 605481 w 1427206"/>
                <a:gd name="connsiteY12" fmla="*/ 185526 h 318932"/>
                <a:gd name="connsiteX13" fmla="*/ 710514 w 1427206"/>
                <a:gd name="connsiteY13" fmla="*/ 309093 h 318932"/>
                <a:gd name="connsiteX14" fmla="*/ 852617 w 1427206"/>
                <a:gd name="connsiteY14" fmla="*/ 179347 h 318932"/>
                <a:gd name="connsiteX15" fmla="*/ 809368 w 1427206"/>
                <a:gd name="connsiteY15" fmla="*/ 18709 h 318932"/>
                <a:gd name="connsiteX16" fmla="*/ 756938 w 1427206"/>
                <a:gd name="connsiteY16" fmla="*/ 173512 h 318932"/>
                <a:gd name="connsiteX17" fmla="*/ 846438 w 1427206"/>
                <a:gd name="connsiteY17" fmla="*/ 315272 h 318932"/>
                <a:gd name="connsiteX18" fmla="*/ 988369 w 1427206"/>
                <a:gd name="connsiteY18" fmla="*/ 172997 h 318932"/>
                <a:gd name="connsiteX19" fmla="*/ 960996 w 1427206"/>
                <a:gd name="connsiteY19" fmla="*/ 8841 h 318932"/>
                <a:gd name="connsiteX20" fmla="*/ 902215 w 1427206"/>
                <a:gd name="connsiteY20" fmla="*/ 179690 h 318932"/>
                <a:gd name="connsiteX21" fmla="*/ 1004588 w 1427206"/>
                <a:gd name="connsiteY21" fmla="*/ 312440 h 318932"/>
                <a:gd name="connsiteX22" fmla="*/ 1127984 w 1427206"/>
                <a:gd name="connsiteY22" fmla="*/ 163301 h 318932"/>
                <a:gd name="connsiteX23" fmla="*/ 1081217 w 1427206"/>
                <a:gd name="connsiteY23" fmla="*/ 12531 h 318932"/>
                <a:gd name="connsiteX24" fmla="*/ 1035136 w 1427206"/>
                <a:gd name="connsiteY24" fmla="*/ 169651 h 318932"/>
                <a:gd name="connsiteX25" fmla="*/ 1136822 w 1427206"/>
                <a:gd name="connsiteY25" fmla="*/ 315615 h 318932"/>
                <a:gd name="connsiteX26" fmla="*/ 1223319 w 1427206"/>
                <a:gd name="connsiteY26" fmla="*/ 179347 h 318932"/>
                <a:gd name="connsiteX27" fmla="*/ 1427206 w 1427206"/>
                <a:gd name="connsiteY27" fmla="*/ 166990 h 318932"/>
                <a:gd name="connsiteX0" fmla="*/ 0 w 1427206"/>
                <a:gd name="connsiteY0" fmla="*/ 191704 h 315632"/>
                <a:gd name="connsiteX1" fmla="*/ 95165 w 1427206"/>
                <a:gd name="connsiteY1" fmla="*/ 194879 h 315632"/>
                <a:gd name="connsiteX2" fmla="*/ 164929 w 1427206"/>
                <a:gd name="connsiteY2" fmla="*/ 194622 h 315632"/>
                <a:gd name="connsiteX3" fmla="*/ 284292 w 1427206"/>
                <a:gd name="connsiteY3" fmla="*/ 196853 h 315632"/>
                <a:gd name="connsiteX4" fmla="*/ 349336 w 1427206"/>
                <a:gd name="connsiteY4" fmla="*/ 207150 h 315632"/>
                <a:gd name="connsiteX5" fmla="*/ 452910 w 1427206"/>
                <a:gd name="connsiteY5" fmla="*/ 306090 h 315632"/>
                <a:gd name="connsiteX6" fmla="*/ 556569 w 1427206"/>
                <a:gd name="connsiteY6" fmla="*/ 181149 h 315632"/>
                <a:gd name="connsiteX7" fmla="*/ 530140 w 1427206"/>
                <a:gd name="connsiteY7" fmla="*/ 3 h 315632"/>
                <a:gd name="connsiteX8" fmla="*/ 466211 w 1427206"/>
                <a:gd name="connsiteY8" fmla="*/ 185697 h 315632"/>
                <a:gd name="connsiteX9" fmla="*/ 580768 w 1427206"/>
                <a:gd name="connsiteY9" fmla="*/ 308407 h 315632"/>
                <a:gd name="connsiteX10" fmla="*/ 704336 w 1427206"/>
                <a:gd name="connsiteY10" fmla="*/ 179347 h 315632"/>
                <a:gd name="connsiteX11" fmla="*/ 654909 w 1427206"/>
                <a:gd name="connsiteY11" fmla="*/ 12531 h 315632"/>
                <a:gd name="connsiteX12" fmla="*/ 605481 w 1427206"/>
                <a:gd name="connsiteY12" fmla="*/ 185526 h 315632"/>
                <a:gd name="connsiteX13" fmla="*/ 710514 w 1427206"/>
                <a:gd name="connsiteY13" fmla="*/ 309093 h 315632"/>
                <a:gd name="connsiteX14" fmla="*/ 852617 w 1427206"/>
                <a:gd name="connsiteY14" fmla="*/ 179347 h 315632"/>
                <a:gd name="connsiteX15" fmla="*/ 809368 w 1427206"/>
                <a:gd name="connsiteY15" fmla="*/ 18709 h 315632"/>
                <a:gd name="connsiteX16" fmla="*/ 756938 w 1427206"/>
                <a:gd name="connsiteY16" fmla="*/ 173512 h 315632"/>
                <a:gd name="connsiteX17" fmla="*/ 846438 w 1427206"/>
                <a:gd name="connsiteY17" fmla="*/ 315272 h 315632"/>
                <a:gd name="connsiteX18" fmla="*/ 988369 w 1427206"/>
                <a:gd name="connsiteY18" fmla="*/ 172997 h 315632"/>
                <a:gd name="connsiteX19" fmla="*/ 960996 w 1427206"/>
                <a:gd name="connsiteY19" fmla="*/ 8841 h 315632"/>
                <a:gd name="connsiteX20" fmla="*/ 902215 w 1427206"/>
                <a:gd name="connsiteY20" fmla="*/ 179690 h 315632"/>
                <a:gd name="connsiteX21" fmla="*/ 1004588 w 1427206"/>
                <a:gd name="connsiteY21" fmla="*/ 312440 h 315632"/>
                <a:gd name="connsiteX22" fmla="*/ 1127984 w 1427206"/>
                <a:gd name="connsiteY22" fmla="*/ 163301 h 315632"/>
                <a:gd name="connsiteX23" fmla="*/ 1081217 w 1427206"/>
                <a:gd name="connsiteY23" fmla="*/ 12531 h 315632"/>
                <a:gd name="connsiteX24" fmla="*/ 1035136 w 1427206"/>
                <a:gd name="connsiteY24" fmla="*/ 169651 h 315632"/>
                <a:gd name="connsiteX25" fmla="*/ 1136822 w 1427206"/>
                <a:gd name="connsiteY25" fmla="*/ 315615 h 315632"/>
                <a:gd name="connsiteX26" fmla="*/ 1223319 w 1427206"/>
                <a:gd name="connsiteY26" fmla="*/ 179347 h 315632"/>
                <a:gd name="connsiteX27" fmla="*/ 1427206 w 1427206"/>
                <a:gd name="connsiteY27" fmla="*/ 166990 h 315632"/>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60996 w 1427206"/>
                <a:gd name="connsiteY19" fmla="*/ 249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1217 w 1427206"/>
                <a:gd name="connsiteY23" fmla="*/ 6182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427206"/>
                <a:gd name="connsiteY0" fmla="*/ 185355 h 309283"/>
                <a:gd name="connsiteX1" fmla="*/ 95165 w 1427206"/>
                <a:gd name="connsiteY1" fmla="*/ 188530 h 309283"/>
                <a:gd name="connsiteX2" fmla="*/ 164929 w 1427206"/>
                <a:gd name="connsiteY2" fmla="*/ 188273 h 309283"/>
                <a:gd name="connsiteX3" fmla="*/ 284292 w 1427206"/>
                <a:gd name="connsiteY3" fmla="*/ 190504 h 309283"/>
                <a:gd name="connsiteX4" fmla="*/ 349336 w 1427206"/>
                <a:gd name="connsiteY4" fmla="*/ 200801 h 309283"/>
                <a:gd name="connsiteX5" fmla="*/ 452910 w 1427206"/>
                <a:gd name="connsiteY5" fmla="*/ 299741 h 309283"/>
                <a:gd name="connsiteX6" fmla="*/ 556569 w 1427206"/>
                <a:gd name="connsiteY6" fmla="*/ 174800 h 309283"/>
                <a:gd name="connsiteX7" fmla="*/ 520615 w 1427206"/>
                <a:gd name="connsiteY7" fmla="*/ 4 h 309283"/>
                <a:gd name="connsiteX8" fmla="*/ 466211 w 1427206"/>
                <a:gd name="connsiteY8" fmla="*/ 179348 h 309283"/>
                <a:gd name="connsiteX9" fmla="*/ 580768 w 1427206"/>
                <a:gd name="connsiteY9" fmla="*/ 302058 h 309283"/>
                <a:gd name="connsiteX10" fmla="*/ 704336 w 1427206"/>
                <a:gd name="connsiteY10" fmla="*/ 172998 h 309283"/>
                <a:gd name="connsiteX11" fmla="*/ 654909 w 1427206"/>
                <a:gd name="connsiteY11" fmla="*/ 6182 h 309283"/>
                <a:gd name="connsiteX12" fmla="*/ 605481 w 1427206"/>
                <a:gd name="connsiteY12" fmla="*/ 179177 h 309283"/>
                <a:gd name="connsiteX13" fmla="*/ 710514 w 1427206"/>
                <a:gd name="connsiteY13" fmla="*/ 302744 h 309283"/>
                <a:gd name="connsiteX14" fmla="*/ 852617 w 1427206"/>
                <a:gd name="connsiteY14" fmla="*/ 172998 h 309283"/>
                <a:gd name="connsiteX15" fmla="*/ 809368 w 1427206"/>
                <a:gd name="connsiteY15" fmla="*/ 12360 h 309283"/>
                <a:gd name="connsiteX16" fmla="*/ 756938 w 1427206"/>
                <a:gd name="connsiteY16" fmla="*/ 167163 h 309283"/>
                <a:gd name="connsiteX17" fmla="*/ 846438 w 1427206"/>
                <a:gd name="connsiteY17" fmla="*/ 308923 h 309283"/>
                <a:gd name="connsiteX18" fmla="*/ 988369 w 1427206"/>
                <a:gd name="connsiteY18" fmla="*/ 166648 h 309283"/>
                <a:gd name="connsiteX19" fmla="*/ 957821 w 1427206"/>
                <a:gd name="connsiteY19" fmla="*/ 8842 h 309283"/>
                <a:gd name="connsiteX20" fmla="*/ 902215 w 1427206"/>
                <a:gd name="connsiteY20" fmla="*/ 173341 h 309283"/>
                <a:gd name="connsiteX21" fmla="*/ 1004588 w 1427206"/>
                <a:gd name="connsiteY21" fmla="*/ 306091 h 309283"/>
                <a:gd name="connsiteX22" fmla="*/ 1127984 w 1427206"/>
                <a:gd name="connsiteY22" fmla="*/ 156952 h 309283"/>
                <a:gd name="connsiteX23" fmla="*/ 1084392 w 1427206"/>
                <a:gd name="connsiteY23" fmla="*/ 15707 h 309283"/>
                <a:gd name="connsiteX24" fmla="*/ 1035136 w 1427206"/>
                <a:gd name="connsiteY24" fmla="*/ 163302 h 309283"/>
                <a:gd name="connsiteX25" fmla="*/ 1136822 w 1427206"/>
                <a:gd name="connsiteY25" fmla="*/ 309266 h 309283"/>
                <a:gd name="connsiteX26" fmla="*/ 1223319 w 1427206"/>
                <a:gd name="connsiteY26" fmla="*/ 172998 h 309283"/>
                <a:gd name="connsiteX27" fmla="*/ 1427206 w 1427206"/>
                <a:gd name="connsiteY27" fmla="*/ 160641 h 309283"/>
                <a:gd name="connsiteX0" fmla="*/ 0 w 1633581"/>
                <a:gd name="connsiteY0" fmla="*/ 185355 h 309283"/>
                <a:gd name="connsiteX1" fmla="*/ 95165 w 1633581"/>
                <a:gd name="connsiteY1" fmla="*/ 188530 h 309283"/>
                <a:gd name="connsiteX2" fmla="*/ 164929 w 1633581"/>
                <a:gd name="connsiteY2" fmla="*/ 188273 h 309283"/>
                <a:gd name="connsiteX3" fmla="*/ 284292 w 1633581"/>
                <a:gd name="connsiteY3" fmla="*/ 190504 h 309283"/>
                <a:gd name="connsiteX4" fmla="*/ 349336 w 1633581"/>
                <a:gd name="connsiteY4" fmla="*/ 200801 h 309283"/>
                <a:gd name="connsiteX5" fmla="*/ 452910 w 1633581"/>
                <a:gd name="connsiteY5" fmla="*/ 299741 h 309283"/>
                <a:gd name="connsiteX6" fmla="*/ 556569 w 1633581"/>
                <a:gd name="connsiteY6" fmla="*/ 174800 h 309283"/>
                <a:gd name="connsiteX7" fmla="*/ 520615 w 1633581"/>
                <a:gd name="connsiteY7" fmla="*/ 4 h 309283"/>
                <a:gd name="connsiteX8" fmla="*/ 466211 w 1633581"/>
                <a:gd name="connsiteY8" fmla="*/ 179348 h 309283"/>
                <a:gd name="connsiteX9" fmla="*/ 580768 w 1633581"/>
                <a:gd name="connsiteY9" fmla="*/ 302058 h 309283"/>
                <a:gd name="connsiteX10" fmla="*/ 704336 w 1633581"/>
                <a:gd name="connsiteY10" fmla="*/ 172998 h 309283"/>
                <a:gd name="connsiteX11" fmla="*/ 654909 w 1633581"/>
                <a:gd name="connsiteY11" fmla="*/ 6182 h 309283"/>
                <a:gd name="connsiteX12" fmla="*/ 605481 w 1633581"/>
                <a:gd name="connsiteY12" fmla="*/ 179177 h 309283"/>
                <a:gd name="connsiteX13" fmla="*/ 710514 w 1633581"/>
                <a:gd name="connsiteY13" fmla="*/ 302744 h 309283"/>
                <a:gd name="connsiteX14" fmla="*/ 852617 w 1633581"/>
                <a:gd name="connsiteY14" fmla="*/ 172998 h 309283"/>
                <a:gd name="connsiteX15" fmla="*/ 809368 w 1633581"/>
                <a:gd name="connsiteY15" fmla="*/ 12360 h 309283"/>
                <a:gd name="connsiteX16" fmla="*/ 756938 w 1633581"/>
                <a:gd name="connsiteY16" fmla="*/ 167163 h 309283"/>
                <a:gd name="connsiteX17" fmla="*/ 846438 w 1633581"/>
                <a:gd name="connsiteY17" fmla="*/ 308923 h 309283"/>
                <a:gd name="connsiteX18" fmla="*/ 988369 w 1633581"/>
                <a:gd name="connsiteY18" fmla="*/ 166648 h 309283"/>
                <a:gd name="connsiteX19" fmla="*/ 957821 w 1633581"/>
                <a:gd name="connsiteY19" fmla="*/ 8842 h 309283"/>
                <a:gd name="connsiteX20" fmla="*/ 902215 w 1633581"/>
                <a:gd name="connsiteY20" fmla="*/ 173341 h 309283"/>
                <a:gd name="connsiteX21" fmla="*/ 1004588 w 1633581"/>
                <a:gd name="connsiteY21" fmla="*/ 306091 h 309283"/>
                <a:gd name="connsiteX22" fmla="*/ 1127984 w 1633581"/>
                <a:gd name="connsiteY22" fmla="*/ 156952 h 309283"/>
                <a:gd name="connsiteX23" fmla="*/ 1084392 w 1633581"/>
                <a:gd name="connsiteY23" fmla="*/ 15707 h 309283"/>
                <a:gd name="connsiteX24" fmla="*/ 1035136 w 1633581"/>
                <a:gd name="connsiteY24" fmla="*/ 163302 h 309283"/>
                <a:gd name="connsiteX25" fmla="*/ 1136822 w 1633581"/>
                <a:gd name="connsiteY25" fmla="*/ 309266 h 309283"/>
                <a:gd name="connsiteX26" fmla="*/ 1223319 w 1633581"/>
                <a:gd name="connsiteY26" fmla="*/ 172998 h 309283"/>
                <a:gd name="connsiteX27" fmla="*/ 1633581 w 1633581"/>
                <a:gd name="connsiteY27" fmla="*/ 163816 h 30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581" h="309283">
                  <a:moveTo>
                    <a:pt x="0" y="185355"/>
                  </a:moveTo>
                  <a:cubicBezTo>
                    <a:pt x="134380" y="194107"/>
                    <a:pt x="67677" y="188044"/>
                    <a:pt x="95165" y="188530"/>
                  </a:cubicBezTo>
                  <a:cubicBezTo>
                    <a:pt x="122653" y="189016"/>
                    <a:pt x="133408" y="187944"/>
                    <a:pt x="164929" y="188273"/>
                  </a:cubicBezTo>
                  <a:cubicBezTo>
                    <a:pt x="196450" y="188602"/>
                    <a:pt x="253558" y="188416"/>
                    <a:pt x="284292" y="190504"/>
                  </a:cubicBezTo>
                  <a:cubicBezTo>
                    <a:pt x="315026" y="192592"/>
                    <a:pt x="321233" y="182595"/>
                    <a:pt x="349336" y="200801"/>
                  </a:cubicBezTo>
                  <a:cubicBezTo>
                    <a:pt x="377439" y="219007"/>
                    <a:pt x="418371" y="304074"/>
                    <a:pt x="452910" y="299741"/>
                  </a:cubicBezTo>
                  <a:cubicBezTo>
                    <a:pt x="487449" y="295408"/>
                    <a:pt x="545285" y="224756"/>
                    <a:pt x="556569" y="174800"/>
                  </a:cubicBezTo>
                  <a:cubicBezTo>
                    <a:pt x="567853" y="124844"/>
                    <a:pt x="535675" y="-754"/>
                    <a:pt x="520615" y="4"/>
                  </a:cubicBezTo>
                  <a:cubicBezTo>
                    <a:pt x="505555" y="762"/>
                    <a:pt x="456186" y="129006"/>
                    <a:pt x="466211" y="179348"/>
                  </a:cubicBezTo>
                  <a:cubicBezTo>
                    <a:pt x="476236" y="229690"/>
                    <a:pt x="541081" y="303116"/>
                    <a:pt x="580768" y="302058"/>
                  </a:cubicBezTo>
                  <a:cubicBezTo>
                    <a:pt x="620455" y="301000"/>
                    <a:pt x="691979" y="222311"/>
                    <a:pt x="704336" y="172998"/>
                  </a:cubicBezTo>
                  <a:cubicBezTo>
                    <a:pt x="716693" y="123685"/>
                    <a:pt x="671385" y="5152"/>
                    <a:pt x="654909" y="6182"/>
                  </a:cubicBezTo>
                  <a:cubicBezTo>
                    <a:pt x="638433" y="7212"/>
                    <a:pt x="596214" y="129750"/>
                    <a:pt x="605481" y="179177"/>
                  </a:cubicBezTo>
                  <a:cubicBezTo>
                    <a:pt x="614748" y="228604"/>
                    <a:pt x="669325" y="303774"/>
                    <a:pt x="710514" y="302744"/>
                  </a:cubicBezTo>
                  <a:cubicBezTo>
                    <a:pt x="751703" y="301714"/>
                    <a:pt x="836141" y="221395"/>
                    <a:pt x="852617" y="172998"/>
                  </a:cubicBezTo>
                  <a:cubicBezTo>
                    <a:pt x="869093" y="124601"/>
                    <a:pt x="825314" y="13332"/>
                    <a:pt x="809368" y="12360"/>
                  </a:cubicBezTo>
                  <a:cubicBezTo>
                    <a:pt x="793422" y="11388"/>
                    <a:pt x="750760" y="117736"/>
                    <a:pt x="756938" y="167163"/>
                  </a:cubicBezTo>
                  <a:cubicBezTo>
                    <a:pt x="763116" y="216590"/>
                    <a:pt x="807866" y="309009"/>
                    <a:pt x="846438" y="308923"/>
                  </a:cubicBezTo>
                  <a:cubicBezTo>
                    <a:pt x="885010" y="308837"/>
                    <a:pt x="969805" y="216661"/>
                    <a:pt x="988369" y="166648"/>
                  </a:cubicBezTo>
                  <a:cubicBezTo>
                    <a:pt x="1006933" y="116635"/>
                    <a:pt x="972180" y="7727"/>
                    <a:pt x="957821" y="8842"/>
                  </a:cubicBezTo>
                  <a:cubicBezTo>
                    <a:pt x="943462" y="9957"/>
                    <a:pt x="894421" y="123800"/>
                    <a:pt x="902215" y="173341"/>
                  </a:cubicBezTo>
                  <a:cubicBezTo>
                    <a:pt x="910009" y="222882"/>
                    <a:pt x="966960" y="308822"/>
                    <a:pt x="1004588" y="306091"/>
                  </a:cubicBezTo>
                  <a:cubicBezTo>
                    <a:pt x="1042216" y="303360"/>
                    <a:pt x="1114683" y="205349"/>
                    <a:pt x="1127984" y="156952"/>
                  </a:cubicBezTo>
                  <a:cubicBezTo>
                    <a:pt x="1141285" y="108555"/>
                    <a:pt x="1099867" y="14649"/>
                    <a:pt x="1084392" y="15707"/>
                  </a:cubicBezTo>
                  <a:cubicBezTo>
                    <a:pt x="1068917" y="16765"/>
                    <a:pt x="1026398" y="114376"/>
                    <a:pt x="1035136" y="163302"/>
                  </a:cubicBezTo>
                  <a:cubicBezTo>
                    <a:pt x="1043874" y="212228"/>
                    <a:pt x="1105458" y="307650"/>
                    <a:pt x="1136822" y="309266"/>
                  </a:cubicBezTo>
                  <a:cubicBezTo>
                    <a:pt x="1168186" y="310882"/>
                    <a:pt x="1140526" y="197240"/>
                    <a:pt x="1223319" y="172998"/>
                  </a:cubicBezTo>
                  <a:cubicBezTo>
                    <a:pt x="1306112" y="148756"/>
                    <a:pt x="1555836" y="158667"/>
                    <a:pt x="1633581" y="16381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893845" y="4585182"/>
              <a:ext cx="266448" cy="2482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735223" y="5641550"/>
              <a:ext cx="266448" cy="2482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194995" y="4180117"/>
              <a:ext cx="266448" cy="2482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024560" y="3378750"/>
              <a:ext cx="266448" cy="2482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447645" y="4029213"/>
              <a:ext cx="266448" cy="2482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973596" y="4874904"/>
              <a:ext cx="266448" cy="2482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1350089" y="5850146"/>
            <a:ext cx="6488607" cy="523220"/>
          </a:xfrm>
          <a:prstGeom prst="rect">
            <a:avLst/>
          </a:prstGeom>
        </p:spPr>
        <p:txBody>
          <a:bodyPr wrap="square">
            <a:spAutoFit/>
          </a:bodyPr>
          <a:lstStyle/>
          <a:p>
            <a:r>
              <a:rPr lang="en-US" sz="1400" b="1" dirty="0">
                <a:latin typeface="URWPalladioL-Roma"/>
              </a:rPr>
              <a:t>Distance transforms </a:t>
            </a:r>
            <a:r>
              <a:rPr lang="en-US" sz="1400" b="1" dirty="0" smtClean="0">
                <a:latin typeface="URWPalladioL-Roma"/>
              </a:rPr>
              <a:t>of sampled functions</a:t>
            </a:r>
            <a:r>
              <a:rPr lang="en-US" sz="1400" dirty="0" smtClean="0">
                <a:latin typeface="URWPalladioL-Roma"/>
              </a:rPr>
              <a:t>, </a:t>
            </a:r>
            <a:r>
              <a:rPr lang="en-US" sz="1400" dirty="0" err="1" smtClean="0">
                <a:latin typeface="URWPalladioL-Roma"/>
              </a:rPr>
              <a:t>Felzenszwalb</a:t>
            </a:r>
            <a:r>
              <a:rPr lang="en-US" sz="1400" dirty="0" smtClean="0">
                <a:latin typeface="URWPalladioL-Roma"/>
              </a:rPr>
              <a:t> </a:t>
            </a:r>
            <a:r>
              <a:rPr lang="en-US" sz="1400" dirty="0">
                <a:latin typeface="URWPalladioL-Roma"/>
              </a:rPr>
              <a:t>and </a:t>
            </a:r>
            <a:r>
              <a:rPr lang="en-US" sz="1400" dirty="0" err="1" smtClean="0">
                <a:latin typeface="URWPalladioL-Roma"/>
              </a:rPr>
              <a:t>Huttenlocher</a:t>
            </a:r>
            <a:r>
              <a:rPr lang="en-US" sz="1400" dirty="0">
                <a:latin typeface="URWPalladioL-Roma"/>
              </a:rPr>
              <a:t>, </a:t>
            </a:r>
            <a:r>
              <a:rPr lang="en-US" sz="1400" dirty="0" smtClean="0">
                <a:latin typeface="URWPalladioL-Roma"/>
              </a:rPr>
              <a:t>Cornell </a:t>
            </a:r>
            <a:r>
              <a:rPr lang="en-US" sz="1400" dirty="0">
                <a:latin typeface="URWPalladioL-Roma"/>
              </a:rPr>
              <a:t>University CIS, Tech. Rep. </a:t>
            </a:r>
            <a:r>
              <a:rPr lang="en-US" sz="1400" dirty="0" smtClean="0">
                <a:latin typeface="URWPalladioL-Roma"/>
              </a:rPr>
              <a:t>2004</a:t>
            </a:r>
            <a:r>
              <a:rPr lang="en-US" sz="1400" dirty="0">
                <a:latin typeface="URWPalladioL-Roma"/>
              </a:rPr>
              <a:t>.</a:t>
            </a:r>
            <a:endParaRPr lang="en-US" sz="1400" dirty="0"/>
          </a:p>
        </p:txBody>
      </p:sp>
    </p:spTree>
    <p:extLst>
      <p:ext uri="{BB962C8B-B14F-4D97-AF65-F5344CB8AC3E}">
        <p14:creationId xmlns:p14="http://schemas.microsoft.com/office/powerpoint/2010/main" val="22369889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48" y="0"/>
            <a:ext cx="7886700" cy="1325563"/>
          </a:xfrm>
        </p:spPr>
        <p:txBody>
          <a:bodyPr/>
          <a:lstStyle/>
          <a:p>
            <a:r>
              <a:rPr lang="en-US" dirty="0" smtClean="0"/>
              <a:t>Multiple components</a:t>
            </a:r>
            <a:endParaRPr lang="en-US" dirty="0"/>
          </a:p>
        </p:txBody>
      </p:sp>
      <p:pic>
        <p:nvPicPr>
          <p:cNvPr id="4" name="Picture 3"/>
          <p:cNvPicPr>
            <a:picLocks noChangeAspect="1"/>
          </p:cNvPicPr>
          <p:nvPr/>
        </p:nvPicPr>
        <p:blipFill>
          <a:blip r:embed="rId2"/>
          <a:stretch>
            <a:fillRect/>
          </a:stretch>
        </p:blipFill>
        <p:spPr>
          <a:xfrm>
            <a:off x="1471518" y="1279419"/>
            <a:ext cx="6137602" cy="5070703"/>
          </a:xfrm>
          <a:prstGeom prst="rect">
            <a:avLst/>
          </a:prstGeom>
        </p:spPr>
      </p:pic>
    </p:spTree>
    <p:extLst>
      <p:ext uri="{BB962C8B-B14F-4D97-AF65-F5344CB8AC3E}">
        <p14:creationId xmlns:p14="http://schemas.microsoft.com/office/powerpoint/2010/main" val="38635483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1973</a:t>
            </a:r>
            <a:endParaRPr lang="en-US" dirty="0"/>
          </a:p>
        </p:txBody>
      </p:sp>
      <p:pic>
        <p:nvPicPr>
          <p:cNvPr id="8" name="Picture 7"/>
          <p:cNvPicPr>
            <a:picLocks noChangeAspect="1"/>
          </p:cNvPicPr>
          <p:nvPr/>
        </p:nvPicPr>
        <p:blipFill>
          <a:blip r:embed="rId2"/>
          <a:stretch>
            <a:fillRect/>
          </a:stretch>
        </p:blipFill>
        <p:spPr>
          <a:xfrm>
            <a:off x="1209194" y="1852973"/>
            <a:ext cx="2687698" cy="3630051"/>
          </a:xfrm>
          <a:prstGeom prst="rect">
            <a:avLst/>
          </a:prstGeom>
        </p:spPr>
      </p:pic>
      <p:pic>
        <p:nvPicPr>
          <p:cNvPr id="9" name="Picture 8"/>
          <p:cNvPicPr>
            <a:picLocks noChangeAspect="1"/>
          </p:cNvPicPr>
          <p:nvPr/>
        </p:nvPicPr>
        <p:blipFill>
          <a:blip r:embed="rId3"/>
          <a:stretch>
            <a:fillRect/>
          </a:stretch>
        </p:blipFill>
        <p:spPr>
          <a:xfrm>
            <a:off x="4865222" y="1763358"/>
            <a:ext cx="2800515" cy="4114500"/>
          </a:xfrm>
          <a:prstGeom prst="rect">
            <a:avLst/>
          </a:prstGeom>
        </p:spPr>
      </p:pic>
    </p:spTree>
    <p:extLst>
      <p:ext uri="{BB962C8B-B14F-4D97-AF65-F5344CB8AC3E}">
        <p14:creationId xmlns:p14="http://schemas.microsoft.com/office/powerpoint/2010/main" val="5669197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 worked</a:t>
            </a:r>
            <a:endParaRPr lang="en-US" dirty="0"/>
          </a:p>
        </p:txBody>
      </p:sp>
      <p:sp>
        <p:nvSpPr>
          <p:cNvPr id="3" name="Content Placeholder 2"/>
          <p:cNvSpPr>
            <a:spLocks noGrp="1"/>
          </p:cNvSpPr>
          <p:nvPr>
            <p:ph idx="1"/>
          </p:nvPr>
        </p:nvSpPr>
        <p:spPr>
          <a:xfrm>
            <a:off x="943543" y="1946738"/>
            <a:ext cx="7886700" cy="4351338"/>
          </a:xfrm>
        </p:spPr>
        <p:txBody>
          <a:bodyPr/>
          <a:lstStyle/>
          <a:p>
            <a:r>
              <a:rPr lang="en-US" dirty="0" smtClean="0"/>
              <a:t>Multiple components</a:t>
            </a:r>
          </a:p>
          <a:p>
            <a:r>
              <a:rPr lang="en-US" dirty="0" smtClean="0"/>
              <a:t>Deformable parts?</a:t>
            </a:r>
          </a:p>
          <a:p>
            <a:r>
              <a:rPr lang="en-US" dirty="0" smtClean="0"/>
              <a:t>Hard negative mining</a:t>
            </a:r>
          </a:p>
          <a:p>
            <a:r>
              <a:rPr lang="en-US" dirty="0" smtClean="0"/>
              <a:t>Good balance</a:t>
            </a:r>
          </a:p>
          <a:p>
            <a:endParaRPr lang="en-US" dirty="0" smtClean="0"/>
          </a:p>
          <a:p>
            <a:endParaRPr lang="en-US" dirty="0"/>
          </a:p>
          <a:p>
            <a:endParaRPr lang="en-US" dirty="0" smtClean="0"/>
          </a:p>
          <a:p>
            <a:endParaRPr lang="en-US" dirty="0"/>
          </a:p>
          <a:p>
            <a:endParaRPr lang="en-US" dirty="0"/>
          </a:p>
        </p:txBody>
      </p:sp>
      <p:sp>
        <p:nvSpPr>
          <p:cNvPr id="4" name="Rectangle 3"/>
          <p:cNvSpPr/>
          <p:nvPr/>
        </p:nvSpPr>
        <p:spPr>
          <a:xfrm>
            <a:off x="778834" y="5284680"/>
            <a:ext cx="7586331" cy="646331"/>
          </a:xfrm>
          <a:prstGeom prst="rect">
            <a:avLst/>
          </a:prstGeom>
        </p:spPr>
        <p:txBody>
          <a:bodyPr wrap="square">
            <a:spAutoFit/>
          </a:bodyPr>
          <a:lstStyle/>
          <a:p>
            <a:r>
              <a:rPr lang="en-US" b="1" dirty="0"/>
              <a:t>"How important are 'Deformable Parts' in the Deformable Parts Model</a:t>
            </a:r>
            <a:r>
              <a:rPr lang="en-US" b="1" dirty="0" smtClean="0"/>
              <a:t>?“, </a:t>
            </a:r>
            <a:r>
              <a:rPr lang="en-US" dirty="0" err="1" smtClean="0"/>
              <a:t>Divvala</a:t>
            </a:r>
            <a:r>
              <a:rPr lang="en-US" dirty="0"/>
              <a:t>, </a:t>
            </a:r>
            <a:r>
              <a:rPr lang="en-US" dirty="0" smtClean="0"/>
              <a:t>Efros</a:t>
            </a:r>
            <a:r>
              <a:rPr lang="en-US" dirty="0"/>
              <a:t>, </a:t>
            </a:r>
            <a:r>
              <a:rPr lang="en-US" dirty="0" smtClean="0"/>
              <a:t>and Hebert, </a:t>
            </a:r>
            <a:r>
              <a:rPr lang="en-US" i="1" dirty="0" smtClean="0"/>
              <a:t>Parts </a:t>
            </a:r>
            <a:r>
              <a:rPr lang="en-US" i="1" dirty="0"/>
              <a:t>and Attributes Workshop, </a:t>
            </a:r>
            <a:r>
              <a:rPr lang="en-US" i="1" dirty="0" smtClean="0"/>
              <a:t>ECCV,</a:t>
            </a:r>
            <a:r>
              <a:rPr lang="en-US" dirty="0" smtClean="0"/>
              <a:t> </a:t>
            </a:r>
            <a:r>
              <a:rPr lang="en-US" dirty="0"/>
              <a:t>2012</a:t>
            </a:r>
          </a:p>
        </p:txBody>
      </p:sp>
    </p:spTree>
    <p:extLst>
      <p:ext uri="{BB962C8B-B14F-4D97-AF65-F5344CB8AC3E}">
        <p14:creationId xmlns:p14="http://schemas.microsoft.com/office/powerpoint/2010/main" val="5443602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 failed…</a:t>
            </a:r>
            <a:endParaRPr lang="en-US" dirty="0"/>
          </a:p>
        </p:txBody>
      </p:sp>
    </p:spTree>
    <p:extLst>
      <p:ext uri="{BB962C8B-B14F-4D97-AF65-F5344CB8AC3E}">
        <p14:creationId xmlns:p14="http://schemas.microsoft.com/office/powerpoint/2010/main" val="22368501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10"/>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352683" y="1516467"/>
            <a:ext cx="1420662" cy="140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103248"/>
            <a:ext cx="7886700" cy="1325563"/>
          </a:xfrm>
        </p:spPr>
        <p:txBody>
          <a:bodyPr/>
          <a:lstStyle/>
          <a:p>
            <a:r>
              <a:rPr lang="en-US" dirty="0" smtClean="0"/>
              <a:t>Human debugging</a:t>
            </a:r>
            <a:endParaRPr lang="en-US" dirty="0"/>
          </a:p>
        </p:txBody>
      </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4133" y="3745403"/>
            <a:ext cx="1379664" cy="139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2491" y="3754030"/>
            <a:ext cx="1379664" cy="139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0027" y="3745404"/>
            <a:ext cx="1395706" cy="139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TextBox 61"/>
          <p:cNvSpPr txBox="1"/>
          <p:nvPr/>
        </p:nvSpPr>
        <p:spPr>
          <a:xfrm>
            <a:off x="3365125" y="3430093"/>
            <a:ext cx="2895600" cy="369332"/>
          </a:xfrm>
          <a:prstGeom prst="rect">
            <a:avLst/>
          </a:prstGeom>
          <a:noFill/>
        </p:spPr>
        <p:txBody>
          <a:bodyPr wrap="square" rtlCol="0">
            <a:spAutoFit/>
          </a:bodyPr>
          <a:lstStyle/>
          <a:p>
            <a:r>
              <a:rPr lang="en-US" dirty="0"/>
              <a:t>L</a:t>
            </a:r>
            <a:r>
              <a:rPr lang="en-US" dirty="0" smtClean="0"/>
              <a:t>ow resolution 20x20 pixels</a:t>
            </a:r>
            <a:endParaRPr lang="en-US" dirty="0"/>
          </a:p>
        </p:txBody>
      </p:sp>
      <p:sp>
        <p:nvSpPr>
          <p:cNvPr id="12" name="TextBox 11"/>
          <p:cNvSpPr txBox="1"/>
          <p:nvPr/>
        </p:nvSpPr>
        <p:spPr>
          <a:xfrm>
            <a:off x="3781065" y="2819059"/>
            <a:ext cx="685800" cy="369332"/>
          </a:xfrm>
          <a:prstGeom prst="rect">
            <a:avLst/>
          </a:prstGeom>
          <a:noFill/>
        </p:spPr>
        <p:txBody>
          <a:bodyPr wrap="square" rtlCol="0">
            <a:spAutoFit/>
          </a:bodyPr>
          <a:lstStyle/>
          <a:p>
            <a:pPr algn="ctr"/>
            <a:r>
              <a:rPr lang="en-US" dirty="0" smtClean="0"/>
              <a:t>Head</a:t>
            </a:r>
            <a:endParaRPr lang="en-US" dirty="0"/>
          </a:p>
        </p:txBody>
      </p:sp>
      <p:sp>
        <p:nvSpPr>
          <p:cNvPr id="64" name="TextBox 63"/>
          <p:cNvSpPr txBox="1"/>
          <p:nvPr/>
        </p:nvSpPr>
        <p:spPr>
          <a:xfrm>
            <a:off x="5631623" y="2811867"/>
            <a:ext cx="846521" cy="369332"/>
          </a:xfrm>
          <a:prstGeom prst="rect">
            <a:avLst/>
          </a:prstGeom>
          <a:noFill/>
        </p:spPr>
        <p:txBody>
          <a:bodyPr wrap="square" rtlCol="0">
            <a:spAutoFit/>
          </a:bodyPr>
          <a:lstStyle/>
          <a:p>
            <a:pPr algn="ctr"/>
            <a:r>
              <a:rPr lang="en-US" dirty="0" smtClean="0"/>
              <a:t>Leg</a:t>
            </a:r>
            <a:endParaRPr lang="en-US" dirty="0"/>
          </a:p>
        </p:txBody>
      </p:sp>
      <p:sp>
        <p:nvSpPr>
          <p:cNvPr id="69" name="TextBox 68"/>
          <p:cNvSpPr txBox="1"/>
          <p:nvPr/>
        </p:nvSpPr>
        <p:spPr>
          <a:xfrm>
            <a:off x="3700704" y="5057779"/>
            <a:ext cx="846521" cy="369332"/>
          </a:xfrm>
          <a:prstGeom prst="rect">
            <a:avLst/>
          </a:prstGeom>
          <a:noFill/>
        </p:spPr>
        <p:txBody>
          <a:bodyPr wrap="square" rtlCol="0">
            <a:spAutoFit/>
          </a:bodyPr>
          <a:lstStyle/>
          <a:p>
            <a:pPr algn="ctr"/>
            <a:r>
              <a:rPr lang="en-US" dirty="0" smtClean="0"/>
              <a:t>Feet</a:t>
            </a:r>
            <a:endParaRPr lang="en-US" dirty="0"/>
          </a:p>
        </p:txBody>
      </p:sp>
      <p:sp>
        <p:nvSpPr>
          <p:cNvPr id="70" name="TextBox 69"/>
          <p:cNvSpPr txBox="1"/>
          <p:nvPr/>
        </p:nvSpPr>
        <p:spPr>
          <a:xfrm>
            <a:off x="5631451" y="5024709"/>
            <a:ext cx="846521" cy="369332"/>
          </a:xfrm>
          <a:prstGeom prst="rect">
            <a:avLst/>
          </a:prstGeom>
          <a:noFill/>
        </p:spPr>
        <p:txBody>
          <a:bodyPr wrap="square" rtlCol="0">
            <a:spAutoFit/>
          </a:bodyPr>
          <a:lstStyle/>
          <a:p>
            <a:pPr algn="ctr"/>
            <a:r>
              <a:rPr lang="en-US" dirty="0" smtClean="0"/>
              <a:t>Head</a:t>
            </a:r>
            <a:endParaRPr lang="en-US" dirty="0"/>
          </a:p>
        </p:txBody>
      </p:sp>
      <p:sp>
        <p:nvSpPr>
          <p:cNvPr id="87" name="TextBox 86"/>
          <p:cNvSpPr txBox="1"/>
          <p:nvPr/>
        </p:nvSpPr>
        <p:spPr>
          <a:xfrm>
            <a:off x="7494619" y="5038919"/>
            <a:ext cx="846521" cy="369332"/>
          </a:xfrm>
          <a:prstGeom prst="rect">
            <a:avLst/>
          </a:prstGeom>
          <a:noFill/>
        </p:spPr>
        <p:txBody>
          <a:bodyPr wrap="square" rtlCol="0">
            <a:spAutoFit/>
          </a:bodyPr>
          <a:lstStyle/>
          <a:p>
            <a:pPr algn="ctr"/>
            <a:r>
              <a:rPr lang="en-US" dirty="0" smtClean="0"/>
              <a:t>?</a:t>
            </a:r>
            <a:endParaRPr lang="en-US" dirty="0"/>
          </a:p>
        </p:txBody>
      </p:sp>
      <p:sp>
        <p:nvSpPr>
          <p:cNvPr id="88" name="TextBox 87"/>
          <p:cNvSpPr txBox="1"/>
          <p:nvPr/>
        </p:nvSpPr>
        <p:spPr>
          <a:xfrm>
            <a:off x="249184" y="1678870"/>
            <a:ext cx="3014899" cy="1200329"/>
          </a:xfrm>
          <a:prstGeom prst="rect">
            <a:avLst/>
          </a:prstGeom>
          <a:noFill/>
        </p:spPr>
        <p:txBody>
          <a:bodyPr wrap="square" rtlCol="0">
            <a:spAutoFit/>
          </a:bodyPr>
          <a:lstStyle/>
          <a:p>
            <a:r>
              <a:rPr lang="en-US" sz="2400" dirty="0" smtClean="0"/>
              <a:t>Is it a head, torso, arm, leg, foot, hand, or nothing?</a:t>
            </a:r>
            <a:endParaRPr lang="en-US" sz="2400" dirty="0"/>
          </a:p>
        </p:txBody>
      </p:sp>
      <p:pic>
        <p:nvPicPr>
          <p:cNvPr id="820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6896" y="1507841"/>
            <a:ext cx="1413346" cy="144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52683" y="1516467"/>
            <a:ext cx="1420662" cy="140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3261" y="1507841"/>
            <a:ext cx="1379664" cy="1379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TextBox 67"/>
          <p:cNvSpPr txBox="1"/>
          <p:nvPr/>
        </p:nvSpPr>
        <p:spPr>
          <a:xfrm>
            <a:off x="7435430" y="2846371"/>
            <a:ext cx="936278" cy="369332"/>
          </a:xfrm>
          <a:prstGeom prst="rect">
            <a:avLst/>
          </a:prstGeom>
          <a:noFill/>
        </p:spPr>
        <p:txBody>
          <a:bodyPr wrap="square" rtlCol="0">
            <a:spAutoFit/>
          </a:bodyPr>
          <a:lstStyle/>
          <a:p>
            <a:pPr algn="ctr"/>
            <a:r>
              <a:rPr lang="en-US" dirty="0" smtClean="0"/>
              <a:t>Nothing</a:t>
            </a:r>
            <a:endParaRPr lang="en-US" dirty="0"/>
          </a:p>
        </p:txBody>
      </p:sp>
      <p:sp>
        <p:nvSpPr>
          <p:cNvPr id="31" name="Rectangle 30"/>
          <p:cNvSpPr/>
          <p:nvPr/>
        </p:nvSpPr>
        <p:spPr>
          <a:xfrm>
            <a:off x="2165329" y="5900456"/>
            <a:ext cx="6294827" cy="646331"/>
          </a:xfrm>
          <a:prstGeom prst="rect">
            <a:avLst/>
          </a:prstGeom>
        </p:spPr>
        <p:txBody>
          <a:bodyPr wrap="square">
            <a:spAutoFit/>
          </a:bodyPr>
          <a:lstStyle/>
          <a:p>
            <a:r>
              <a:rPr lang="en-US" b="1" dirty="0"/>
              <a:t>Finding the Weakest Link in Person </a:t>
            </a:r>
            <a:r>
              <a:rPr lang="en-US" b="1" dirty="0" smtClean="0"/>
              <a:t>Detectors</a:t>
            </a:r>
            <a:r>
              <a:rPr lang="en-US" dirty="0" smtClean="0"/>
              <a:t>, </a:t>
            </a:r>
          </a:p>
          <a:p>
            <a:r>
              <a:rPr lang="en-US" dirty="0" smtClean="0"/>
              <a:t>Parikh and Zitnick, </a:t>
            </a:r>
            <a:r>
              <a:rPr lang="en-US" i="1" dirty="0" smtClean="0"/>
              <a:t>CVPR</a:t>
            </a:r>
            <a:r>
              <a:rPr lang="en-US" dirty="0" smtClean="0"/>
              <a:t> 2011.</a:t>
            </a:r>
            <a:endParaRPr lang="en-US" dirty="0"/>
          </a:p>
        </p:txBody>
      </p:sp>
    </p:spTree>
    <p:extLst>
      <p:ext uri="{BB962C8B-B14F-4D97-AF65-F5344CB8AC3E}">
        <p14:creationId xmlns:p14="http://schemas.microsoft.com/office/powerpoint/2010/main" val="336192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0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20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19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20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12" grpId="0"/>
      <p:bldP spid="64" grpId="0"/>
      <p:bldP spid="69" grpId="0"/>
      <p:bldP spid="70" grpId="0"/>
      <p:bldP spid="87" grpId="0"/>
      <p:bldP spid="6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209" y="-21390"/>
            <a:ext cx="7886700" cy="1325563"/>
          </a:xfrm>
        </p:spPr>
        <p:txBody>
          <a:bodyPr/>
          <a:lstStyle/>
          <a:p>
            <a:r>
              <a:rPr lang="en-US" dirty="0" smtClean="0"/>
              <a:t>Part detections</a:t>
            </a:r>
            <a:endParaRPr lang="en-US" dirty="0"/>
          </a:p>
        </p:txBody>
      </p:sp>
      <p:sp>
        <p:nvSpPr>
          <p:cNvPr id="3" name="TextBox 2"/>
          <p:cNvSpPr txBox="1"/>
          <p:nvPr/>
        </p:nvSpPr>
        <p:spPr>
          <a:xfrm>
            <a:off x="1485568" y="6118746"/>
            <a:ext cx="1752600" cy="523220"/>
          </a:xfrm>
          <a:prstGeom prst="rect">
            <a:avLst/>
          </a:prstGeom>
          <a:noFill/>
        </p:spPr>
        <p:txBody>
          <a:bodyPr wrap="square" rtlCol="0">
            <a:spAutoFit/>
          </a:bodyPr>
          <a:lstStyle/>
          <a:p>
            <a:pPr algn="ctr"/>
            <a:r>
              <a:rPr lang="en-US" sz="2800" dirty="0" smtClean="0"/>
              <a:t>Humans</a:t>
            </a:r>
            <a:endParaRPr lang="en-US" sz="2800" dirty="0"/>
          </a:p>
        </p:txBody>
      </p:sp>
      <p:sp>
        <p:nvSpPr>
          <p:cNvPr id="9" name="TextBox 8"/>
          <p:cNvSpPr txBox="1"/>
          <p:nvPr/>
        </p:nvSpPr>
        <p:spPr>
          <a:xfrm>
            <a:off x="5810054" y="6052726"/>
            <a:ext cx="1752600" cy="523220"/>
          </a:xfrm>
          <a:prstGeom prst="rect">
            <a:avLst/>
          </a:prstGeom>
          <a:noFill/>
        </p:spPr>
        <p:txBody>
          <a:bodyPr wrap="square" rtlCol="0">
            <a:spAutoFit/>
          </a:bodyPr>
          <a:lstStyle/>
          <a:p>
            <a:pPr algn="ctr"/>
            <a:r>
              <a:rPr lang="en-US" sz="2800" dirty="0" smtClean="0"/>
              <a:t>Machine</a:t>
            </a:r>
            <a:endParaRPr lang="en-US" sz="28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176" y="1285340"/>
            <a:ext cx="3629383" cy="4833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1075" y="3613671"/>
            <a:ext cx="1887779"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4447947" y="1143000"/>
            <a:ext cx="4391253" cy="1573817"/>
            <a:chOff x="4343400" y="990600"/>
            <a:chExt cx="4391253" cy="1573817"/>
          </a:xfrm>
        </p:grpSpPr>
        <p:sp>
          <p:nvSpPr>
            <p:cNvPr id="4" name="Rectangle 3"/>
            <p:cNvSpPr/>
            <p:nvPr/>
          </p:nvSpPr>
          <p:spPr>
            <a:xfrm>
              <a:off x="4495800" y="1143000"/>
              <a:ext cx="4572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57778" y="1132940"/>
              <a:ext cx="457200" cy="30480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491925" y="1599063"/>
              <a:ext cx="457200" cy="304800"/>
            </a:xfrm>
            <a:prstGeom prst="rect">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292600" y="1143000"/>
              <a:ext cx="457200" cy="3048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857778" y="1600200"/>
              <a:ext cx="457200" cy="304800"/>
            </a:xfrm>
            <a:prstGeom prst="rect">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495800" y="2098343"/>
              <a:ext cx="457200" cy="304800"/>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292600" y="1600200"/>
              <a:ext cx="457200" cy="304800"/>
            </a:xfrm>
            <a:prstGeom prst="rect">
              <a:avLst/>
            </a:prstGeom>
            <a:solidFill>
              <a:srgbClr val="00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949125" y="1110734"/>
              <a:ext cx="1137253" cy="369332"/>
            </a:xfrm>
            <a:prstGeom prst="rect">
              <a:avLst/>
            </a:prstGeom>
            <a:noFill/>
          </p:spPr>
          <p:txBody>
            <a:bodyPr wrap="square" rtlCol="0">
              <a:spAutoFit/>
            </a:bodyPr>
            <a:lstStyle/>
            <a:p>
              <a:r>
                <a:rPr lang="en-US" dirty="0" smtClean="0"/>
                <a:t>Head</a:t>
              </a:r>
              <a:endParaRPr lang="en-US" dirty="0"/>
            </a:p>
          </p:txBody>
        </p:sp>
        <p:sp>
          <p:nvSpPr>
            <p:cNvPr id="19" name="TextBox 18"/>
            <p:cNvSpPr txBox="1"/>
            <p:nvPr/>
          </p:nvSpPr>
          <p:spPr>
            <a:xfrm>
              <a:off x="6314978" y="1100674"/>
              <a:ext cx="984853" cy="369332"/>
            </a:xfrm>
            <a:prstGeom prst="rect">
              <a:avLst/>
            </a:prstGeom>
            <a:noFill/>
          </p:spPr>
          <p:txBody>
            <a:bodyPr wrap="square" rtlCol="0">
              <a:spAutoFit/>
            </a:bodyPr>
            <a:lstStyle/>
            <a:p>
              <a:r>
                <a:rPr lang="en-US" dirty="0" smtClean="0"/>
                <a:t>Torso</a:t>
              </a:r>
              <a:endParaRPr lang="en-US" dirty="0"/>
            </a:p>
          </p:txBody>
        </p:sp>
        <p:sp>
          <p:nvSpPr>
            <p:cNvPr id="20" name="TextBox 19"/>
            <p:cNvSpPr txBox="1"/>
            <p:nvPr/>
          </p:nvSpPr>
          <p:spPr>
            <a:xfrm>
              <a:off x="7749800" y="1093183"/>
              <a:ext cx="984853" cy="369332"/>
            </a:xfrm>
            <a:prstGeom prst="rect">
              <a:avLst/>
            </a:prstGeom>
            <a:noFill/>
          </p:spPr>
          <p:txBody>
            <a:bodyPr wrap="square" rtlCol="0">
              <a:spAutoFit/>
            </a:bodyPr>
            <a:lstStyle/>
            <a:p>
              <a:r>
                <a:rPr lang="en-US" dirty="0" smtClean="0"/>
                <a:t>Arm</a:t>
              </a:r>
              <a:endParaRPr lang="en-US" dirty="0"/>
            </a:p>
          </p:txBody>
        </p:sp>
        <p:sp>
          <p:nvSpPr>
            <p:cNvPr id="21" name="TextBox 20"/>
            <p:cNvSpPr txBox="1"/>
            <p:nvPr/>
          </p:nvSpPr>
          <p:spPr>
            <a:xfrm>
              <a:off x="4934340" y="1566797"/>
              <a:ext cx="984853" cy="369332"/>
            </a:xfrm>
            <a:prstGeom prst="rect">
              <a:avLst/>
            </a:prstGeom>
            <a:noFill/>
          </p:spPr>
          <p:txBody>
            <a:bodyPr wrap="square" rtlCol="0">
              <a:spAutoFit/>
            </a:bodyPr>
            <a:lstStyle/>
            <a:p>
              <a:r>
                <a:rPr lang="en-US" dirty="0" smtClean="0"/>
                <a:t>Hand</a:t>
              </a:r>
              <a:endParaRPr lang="en-US" dirty="0"/>
            </a:p>
          </p:txBody>
        </p:sp>
        <p:sp>
          <p:nvSpPr>
            <p:cNvPr id="22" name="TextBox 21"/>
            <p:cNvSpPr txBox="1"/>
            <p:nvPr/>
          </p:nvSpPr>
          <p:spPr>
            <a:xfrm>
              <a:off x="6314978" y="1567934"/>
              <a:ext cx="984853" cy="369332"/>
            </a:xfrm>
            <a:prstGeom prst="rect">
              <a:avLst/>
            </a:prstGeom>
            <a:noFill/>
          </p:spPr>
          <p:txBody>
            <a:bodyPr wrap="square" rtlCol="0">
              <a:spAutoFit/>
            </a:bodyPr>
            <a:lstStyle/>
            <a:p>
              <a:r>
                <a:rPr lang="en-US" dirty="0" smtClean="0"/>
                <a:t>Leg</a:t>
              </a:r>
              <a:endParaRPr lang="en-US" dirty="0"/>
            </a:p>
          </p:txBody>
        </p:sp>
        <p:sp>
          <p:nvSpPr>
            <p:cNvPr id="23" name="TextBox 22"/>
            <p:cNvSpPr txBox="1"/>
            <p:nvPr/>
          </p:nvSpPr>
          <p:spPr>
            <a:xfrm>
              <a:off x="7747525" y="1566797"/>
              <a:ext cx="984853" cy="369332"/>
            </a:xfrm>
            <a:prstGeom prst="rect">
              <a:avLst/>
            </a:prstGeom>
            <a:noFill/>
          </p:spPr>
          <p:txBody>
            <a:bodyPr wrap="square" rtlCol="0">
              <a:spAutoFit/>
            </a:bodyPr>
            <a:lstStyle/>
            <a:p>
              <a:r>
                <a:rPr lang="en-US" dirty="0" smtClean="0"/>
                <a:t>Foot</a:t>
              </a:r>
              <a:endParaRPr lang="en-US" dirty="0"/>
            </a:p>
          </p:txBody>
        </p:sp>
        <p:sp>
          <p:nvSpPr>
            <p:cNvPr id="24" name="TextBox 23"/>
            <p:cNvSpPr txBox="1"/>
            <p:nvPr/>
          </p:nvSpPr>
          <p:spPr>
            <a:xfrm>
              <a:off x="4953000" y="2057400"/>
              <a:ext cx="984853" cy="369332"/>
            </a:xfrm>
            <a:prstGeom prst="rect">
              <a:avLst/>
            </a:prstGeom>
            <a:noFill/>
          </p:spPr>
          <p:txBody>
            <a:bodyPr wrap="square" rtlCol="0">
              <a:spAutoFit/>
            </a:bodyPr>
            <a:lstStyle/>
            <a:p>
              <a:r>
                <a:rPr lang="en-US" dirty="0" smtClean="0"/>
                <a:t>Person</a:t>
              </a:r>
              <a:endParaRPr lang="en-US" dirty="0"/>
            </a:p>
          </p:txBody>
        </p:sp>
        <p:sp>
          <p:nvSpPr>
            <p:cNvPr id="6" name="Rectangle 5"/>
            <p:cNvSpPr/>
            <p:nvPr/>
          </p:nvSpPr>
          <p:spPr>
            <a:xfrm>
              <a:off x="4343400" y="990600"/>
              <a:ext cx="4391253" cy="15738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92061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256" y="2107801"/>
            <a:ext cx="49911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1571" y="185039"/>
            <a:ext cx="7886700" cy="1325563"/>
          </a:xfrm>
        </p:spPr>
        <p:txBody>
          <a:bodyPr/>
          <a:lstStyle/>
          <a:p>
            <a:r>
              <a:rPr lang="en-US" dirty="0" smtClean="0"/>
              <a:t>Part detections</a:t>
            </a:r>
            <a:endParaRPr lang="en-US" dirty="0"/>
          </a:p>
        </p:txBody>
      </p:sp>
      <p:sp>
        <p:nvSpPr>
          <p:cNvPr id="9" name="TextBox 8"/>
          <p:cNvSpPr txBox="1"/>
          <p:nvPr/>
        </p:nvSpPr>
        <p:spPr>
          <a:xfrm>
            <a:off x="2052506" y="5518410"/>
            <a:ext cx="1752600" cy="523220"/>
          </a:xfrm>
          <a:prstGeom prst="rect">
            <a:avLst/>
          </a:prstGeom>
          <a:noFill/>
        </p:spPr>
        <p:txBody>
          <a:bodyPr wrap="square" rtlCol="0">
            <a:spAutoFit/>
          </a:bodyPr>
          <a:lstStyle/>
          <a:p>
            <a:pPr algn="ctr"/>
            <a:r>
              <a:rPr lang="en-US" sz="2800" dirty="0" smtClean="0"/>
              <a:t>Humans</a:t>
            </a:r>
            <a:endParaRPr lang="en-US" sz="2800" dirty="0"/>
          </a:p>
        </p:txBody>
      </p:sp>
      <p:sp>
        <p:nvSpPr>
          <p:cNvPr id="10" name="TextBox 9"/>
          <p:cNvSpPr txBox="1"/>
          <p:nvPr/>
        </p:nvSpPr>
        <p:spPr>
          <a:xfrm>
            <a:off x="6435671" y="4489788"/>
            <a:ext cx="1752600" cy="523220"/>
          </a:xfrm>
          <a:prstGeom prst="rect">
            <a:avLst/>
          </a:prstGeom>
          <a:noFill/>
        </p:spPr>
        <p:txBody>
          <a:bodyPr wrap="square" rtlCol="0">
            <a:spAutoFit/>
          </a:bodyPr>
          <a:lstStyle/>
          <a:p>
            <a:pPr algn="ctr"/>
            <a:r>
              <a:rPr lang="en-US" sz="2800" dirty="0" smtClean="0"/>
              <a:t>Machine</a:t>
            </a:r>
            <a:endParaRPr lang="en-US" sz="2800"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483" y="2851488"/>
            <a:ext cx="2466975"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4572000" y="116872"/>
            <a:ext cx="4391253" cy="1573817"/>
            <a:chOff x="4343400" y="990600"/>
            <a:chExt cx="4391253" cy="1573817"/>
          </a:xfrm>
        </p:grpSpPr>
        <p:sp>
          <p:nvSpPr>
            <p:cNvPr id="8" name="Rectangle 7"/>
            <p:cNvSpPr/>
            <p:nvPr/>
          </p:nvSpPr>
          <p:spPr>
            <a:xfrm>
              <a:off x="4495800" y="1143000"/>
              <a:ext cx="4572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857778" y="1132940"/>
              <a:ext cx="457200" cy="30480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91925" y="1599063"/>
              <a:ext cx="457200" cy="304800"/>
            </a:xfrm>
            <a:prstGeom prst="rect">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292600" y="1143000"/>
              <a:ext cx="457200" cy="3048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57778" y="1600200"/>
              <a:ext cx="457200" cy="304800"/>
            </a:xfrm>
            <a:prstGeom prst="rect">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95800" y="2098343"/>
              <a:ext cx="457200" cy="304800"/>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292600" y="1600200"/>
              <a:ext cx="457200" cy="304800"/>
            </a:xfrm>
            <a:prstGeom prst="rect">
              <a:avLst/>
            </a:prstGeom>
            <a:solidFill>
              <a:srgbClr val="00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949125" y="1110734"/>
              <a:ext cx="1137253" cy="369332"/>
            </a:xfrm>
            <a:prstGeom prst="rect">
              <a:avLst/>
            </a:prstGeom>
            <a:noFill/>
          </p:spPr>
          <p:txBody>
            <a:bodyPr wrap="square" rtlCol="0">
              <a:spAutoFit/>
            </a:bodyPr>
            <a:lstStyle/>
            <a:p>
              <a:r>
                <a:rPr lang="en-US" dirty="0" smtClean="0"/>
                <a:t>Head</a:t>
              </a:r>
              <a:endParaRPr lang="en-US" dirty="0"/>
            </a:p>
          </p:txBody>
        </p:sp>
        <p:sp>
          <p:nvSpPr>
            <p:cNvPr id="18" name="TextBox 17"/>
            <p:cNvSpPr txBox="1"/>
            <p:nvPr/>
          </p:nvSpPr>
          <p:spPr>
            <a:xfrm>
              <a:off x="6314978" y="1100674"/>
              <a:ext cx="984853" cy="369332"/>
            </a:xfrm>
            <a:prstGeom prst="rect">
              <a:avLst/>
            </a:prstGeom>
            <a:noFill/>
          </p:spPr>
          <p:txBody>
            <a:bodyPr wrap="square" rtlCol="0">
              <a:spAutoFit/>
            </a:bodyPr>
            <a:lstStyle/>
            <a:p>
              <a:r>
                <a:rPr lang="en-US" dirty="0" smtClean="0"/>
                <a:t>Torso</a:t>
              </a:r>
              <a:endParaRPr lang="en-US" dirty="0"/>
            </a:p>
          </p:txBody>
        </p:sp>
        <p:sp>
          <p:nvSpPr>
            <p:cNvPr id="19" name="TextBox 18"/>
            <p:cNvSpPr txBox="1"/>
            <p:nvPr/>
          </p:nvSpPr>
          <p:spPr>
            <a:xfrm>
              <a:off x="7749800" y="1093183"/>
              <a:ext cx="984853" cy="369332"/>
            </a:xfrm>
            <a:prstGeom prst="rect">
              <a:avLst/>
            </a:prstGeom>
            <a:noFill/>
          </p:spPr>
          <p:txBody>
            <a:bodyPr wrap="square" rtlCol="0">
              <a:spAutoFit/>
            </a:bodyPr>
            <a:lstStyle/>
            <a:p>
              <a:r>
                <a:rPr lang="en-US" dirty="0" smtClean="0"/>
                <a:t>Arm</a:t>
              </a:r>
              <a:endParaRPr lang="en-US" dirty="0"/>
            </a:p>
          </p:txBody>
        </p:sp>
        <p:sp>
          <p:nvSpPr>
            <p:cNvPr id="20" name="TextBox 19"/>
            <p:cNvSpPr txBox="1"/>
            <p:nvPr/>
          </p:nvSpPr>
          <p:spPr>
            <a:xfrm>
              <a:off x="4934340" y="1566797"/>
              <a:ext cx="984853" cy="369332"/>
            </a:xfrm>
            <a:prstGeom prst="rect">
              <a:avLst/>
            </a:prstGeom>
            <a:noFill/>
          </p:spPr>
          <p:txBody>
            <a:bodyPr wrap="square" rtlCol="0">
              <a:spAutoFit/>
            </a:bodyPr>
            <a:lstStyle/>
            <a:p>
              <a:r>
                <a:rPr lang="en-US" dirty="0" smtClean="0"/>
                <a:t>Hand</a:t>
              </a:r>
              <a:endParaRPr lang="en-US" dirty="0"/>
            </a:p>
          </p:txBody>
        </p:sp>
        <p:sp>
          <p:nvSpPr>
            <p:cNvPr id="21" name="TextBox 20"/>
            <p:cNvSpPr txBox="1"/>
            <p:nvPr/>
          </p:nvSpPr>
          <p:spPr>
            <a:xfrm>
              <a:off x="6314978" y="1567934"/>
              <a:ext cx="984853" cy="369332"/>
            </a:xfrm>
            <a:prstGeom prst="rect">
              <a:avLst/>
            </a:prstGeom>
            <a:noFill/>
          </p:spPr>
          <p:txBody>
            <a:bodyPr wrap="square" rtlCol="0">
              <a:spAutoFit/>
            </a:bodyPr>
            <a:lstStyle/>
            <a:p>
              <a:r>
                <a:rPr lang="en-US" dirty="0" smtClean="0"/>
                <a:t>Leg</a:t>
              </a:r>
              <a:endParaRPr lang="en-US" dirty="0"/>
            </a:p>
          </p:txBody>
        </p:sp>
        <p:sp>
          <p:nvSpPr>
            <p:cNvPr id="22" name="TextBox 21"/>
            <p:cNvSpPr txBox="1"/>
            <p:nvPr/>
          </p:nvSpPr>
          <p:spPr>
            <a:xfrm>
              <a:off x="7747525" y="1566797"/>
              <a:ext cx="984853" cy="369332"/>
            </a:xfrm>
            <a:prstGeom prst="rect">
              <a:avLst/>
            </a:prstGeom>
            <a:noFill/>
          </p:spPr>
          <p:txBody>
            <a:bodyPr wrap="square" rtlCol="0">
              <a:spAutoFit/>
            </a:bodyPr>
            <a:lstStyle/>
            <a:p>
              <a:r>
                <a:rPr lang="en-US" dirty="0" smtClean="0"/>
                <a:t>Foot</a:t>
              </a:r>
              <a:endParaRPr lang="en-US" dirty="0"/>
            </a:p>
          </p:txBody>
        </p:sp>
        <p:sp>
          <p:nvSpPr>
            <p:cNvPr id="23" name="TextBox 22"/>
            <p:cNvSpPr txBox="1"/>
            <p:nvPr/>
          </p:nvSpPr>
          <p:spPr>
            <a:xfrm>
              <a:off x="4953000" y="2057400"/>
              <a:ext cx="984853" cy="369332"/>
            </a:xfrm>
            <a:prstGeom prst="rect">
              <a:avLst/>
            </a:prstGeom>
            <a:noFill/>
          </p:spPr>
          <p:txBody>
            <a:bodyPr wrap="square" rtlCol="0">
              <a:spAutoFit/>
            </a:bodyPr>
            <a:lstStyle/>
            <a:p>
              <a:r>
                <a:rPr lang="en-US" dirty="0" smtClean="0"/>
                <a:t>Person</a:t>
              </a:r>
              <a:endParaRPr lang="en-US" dirty="0"/>
            </a:p>
          </p:txBody>
        </p:sp>
        <p:sp>
          <p:nvSpPr>
            <p:cNvPr id="24" name="Rectangle 23"/>
            <p:cNvSpPr/>
            <p:nvPr/>
          </p:nvSpPr>
          <p:spPr>
            <a:xfrm>
              <a:off x="4343400" y="990600"/>
              <a:ext cx="4391253" cy="15738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99711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858" y="198433"/>
            <a:ext cx="7886700" cy="1325563"/>
          </a:xfrm>
        </p:spPr>
        <p:txBody>
          <a:bodyPr/>
          <a:lstStyle/>
          <a:p>
            <a:r>
              <a:rPr lang="en-US" dirty="0" smtClean="0"/>
              <a:t>Part detections</a:t>
            </a:r>
            <a:endParaRPr lang="en-US" dirty="0"/>
          </a:p>
        </p:txBody>
      </p:sp>
      <p:sp>
        <p:nvSpPr>
          <p:cNvPr id="5" name="TextBox 4"/>
          <p:cNvSpPr txBox="1"/>
          <p:nvPr/>
        </p:nvSpPr>
        <p:spPr>
          <a:xfrm>
            <a:off x="2028262" y="5794571"/>
            <a:ext cx="1752600" cy="523220"/>
          </a:xfrm>
          <a:prstGeom prst="rect">
            <a:avLst/>
          </a:prstGeom>
          <a:noFill/>
        </p:spPr>
        <p:txBody>
          <a:bodyPr wrap="square" rtlCol="0">
            <a:spAutoFit/>
          </a:bodyPr>
          <a:lstStyle/>
          <a:p>
            <a:pPr algn="ctr"/>
            <a:r>
              <a:rPr lang="en-US" sz="2800" dirty="0" smtClean="0"/>
              <a:t>Humans</a:t>
            </a:r>
            <a:endParaRPr lang="en-US" sz="2800" dirty="0"/>
          </a:p>
        </p:txBody>
      </p:sp>
      <p:sp>
        <p:nvSpPr>
          <p:cNvPr id="6" name="TextBox 5"/>
          <p:cNvSpPr txBox="1"/>
          <p:nvPr/>
        </p:nvSpPr>
        <p:spPr>
          <a:xfrm>
            <a:off x="6286500" y="4678108"/>
            <a:ext cx="1752600" cy="523220"/>
          </a:xfrm>
          <a:prstGeom prst="rect">
            <a:avLst/>
          </a:prstGeom>
          <a:noFill/>
        </p:spPr>
        <p:txBody>
          <a:bodyPr wrap="square" rtlCol="0">
            <a:spAutoFit/>
          </a:bodyPr>
          <a:lstStyle/>
          <a:p>
            <a:pPr algn="ctr"/>
            <a:r>
              <a:rPr lang="en-US" sz="2800" dirty="0" smtClean="0"/>
              <a:t>Machine</a:t>
            </a:r>
            <a:endParaRPr lang="en-US" sz="28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74" y="2013146"/>
            <a:ext cx="4981575" cy="37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025" y="2801683"/>
            <a:ext cx="249555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4664764" y="116872"/>
            <a:ext cx="4391253" cy="1573817"/>
            <a:chOff x="4343400" y="990600"/>
            <a:chExt cx="4391253" cy="1573817"/>
          </a:xfrm>
        </p:grpSpPr>
        <p:sp>
          <p:nvSpPr>
            <p:cNvPr id="8" name="Rectangle 7"/>
            <p:cNvSpPr/>
            <p:nvPr/>
          </p:nvSpPr>
          <p:spPr>
            <a:xfrm>
              <a:off x="4495800" y="1143000"/>
              <a:ext cx="4572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57778" y="1132940"/>
              <a:ext cx="457200" cy="30480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91925" y="1599063"/>
              <a:ext cx="457200" cy="304800"/>
            </a:xfrm>
            <a:prstGeom prst="rect">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292600" y="1143000"/>
              <a:ext cx="457200" cy="3048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57778" y="1600200"/>
              <a:ext cx="457200" cy="304800"/>
            </a:xfrm>
            <a:prstGeom prst="rect">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495800" y="2098343"/>
              <a:ext cx="457200" cy="304800"/>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292600" y="1600200"/>
              <a:ext cx="457200" cy="304800"/>
            </a:xfrm>
            <a:prstGeom prst="rect">
              <a:avLst/>
            </a:prstGeom>
            <a:solidFill>
              <a:srgbClr val="00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949125" y="1110734"/>
              <a:ext cx="1137253" cy="369332"/>
            </a:xfrm>
            <a:prstGeom prst="rect">
              <a:avLst/>
            </a:prstGeom>
            <a:noFill/>
          </p:spPr>
          <p:txBody>
            <a:bodyPr wrap="square" rtlCol="0">
              <a:spAutoFit/>
            </a:bodyPr>
            <a:lstStyle/>
            <a:p>
              <a:r>
                <a:rPr lang="en-US" dirty="0" smtClean="0"/>
                <a:t>Head</a:t>
              </a:r>
              <a:endParaRPr lang="en-US" dirty="0"/>
            </a:p>
          </p:txBody>
        </p:sp>
        <p:sp>
          <p:nvSpPr>
            <p:cNvPr id="16" name="TextBox 15"/>
            <p:cNvSpPr txBox="1"/>
            <p:nvPr/>
          </p:nvSpPr>
          <p:spPr>
            <a:xfrm>
              <a:off x="6314978" y="1100674"/>
              <a:ext cx="984853" cy="369332"/>
            </a:xfrm>
            <a:prstGeom prst="rect">
              <a:avLst/>
            </a:prstGeom>
            <a:noFill/>
          </p:spPr>
          <p:txBody>
            <a:bodyPr wrap="square" rtlCol="0">
              <a:spAutoFit/>
            </a:bodyPr>
            <a:lstStyle/>
            <a:p>
              <a:r>
                <a:rPr lang="en-US" dirty="0" smtClean="0"/>
                <a:t>Torso</a:t>
              </a:r>
              <a:endParaRPr lang="en-US" dirty="0"/>
            </a:p>
          </p:txBody>
        </p:sp>
        <p:sp>
          <p:nvSpPr>
            <p:cNvPr id="17" name="TextBox 16"/>
            <p:cNvSpPr txBox="1"/>
            <p:nvPr/>
          </p:nvSpPr>
          <p:spPr>
            <a:xfrm>
              <a:off x="7749800" y="1093183"/>
              <a:ext cx="984853" cy="369332"/>
            </a:xfrm>
            <a:prstGeom prst="rect">
              <a:avLst/>
            </a:prstGeom>
            <a:noFill/>
          </p:spPr>
          <p:txBody>
            <a:bodyPr wrap="square" rtlCol="0">
              <a:spAutoFit/>
            </a:bodyPr>
            <a:lstStyle/>
            <a:p>
              <a:r>
                <a:rPr lang="en-US" dirty="0" smtClean="0"/>
                <a:t>Arm</a:t>
              </a:r>
              <a:endParaRPr lang="en-US" dirty="0"/>
            </a:p>
          </p:txBody>
        </p:sp>
        <p:sp>
          <p:nvSpPr>
            <p:cNvPr id="18" name="TextBox 17"/>
            <p:cNvSpPr txBox="1"/>
            <p:nvPr/>
          </p:nvSpPr>
          <p:spPr>
            <a:xfrm>
              <a:off x="4934340" y="1566797"/>
              <a:ext cx="984853" cy="369332"/>
            </a:xfrm>
            <a:prstGeom prst="rect">
              <a:avLst/>
            </a:prstGeom>
            <a:noFill/>
          </p:spPr>
          <p:txBody>
            <a:bodyPr wrap="square" rtlCol="0">
              <a:spAutoFit/>
            </a:bodyPr>
            <a:lstStyle/>
            <a:p>
              <a:r>
                <a:rPr lang="en-US" dirty="0" smtClean="0"/>
                <a:t>Hand</a:t>
              </a:r>
              <a:endParaRPr lang="en-US" dirty="0"/>
            </a:p>
          </p:txBody>
        </p:sp>
        <p:sp>
          <p:nvSpPr>
            <p:cNvPr id="19" name="TextBox 18"/>
            <p:cNvSpPr txBox="1"/>
            <p:nvPr/>
          </p:nvSpPr>
          <p:spPr>
            <a:xfrm>
              <a:off x="6314978" y="1567934"/>
              <a:ext cx="984853" cy="369332"/>
            </a:xfrm>
            <a:prstGeom prst="rect">
              <a:avLst/>
            </a:prstGeom>
            <a:noFill/>
          </p:spPr>
          <p:txBody>
            <a:bodyPr wrap="square" rtlCol="0">
              <a:spAutoFit/>
            </a:bodyPr>
            <a:lstStyle/>
            <a:p>
              <a:r>
                <a:rPr lang="en-US" dirty="0" smtClean="0"/>
                <a:t>Leg</a:t>
              </a:r>
              <a:endParaRPr lang="en-US" dirty="0"/>
            </a:p>
          </p:txBody>
        </p:sp>
        <p:sp>
          <p:nvSpPr>
            <p:cNvPr id="20" name="TextBox 19"/>
            <p:cNvSpPr txBox="1"/>
            <p:nvPr/>
          </p:nvSpPr>
          <p:spPr>
            <a:xfrm>
              <a:off x="7747525" y="1566797"/>
              <a:ext cx="984853" cy="369332"/>
            </a:xfrm>
            <a:prstGeom prst="rect">
              <a:avLst/>
            </a:prstGeom>
            <a:noFill/>
          </p:spPr>
          <p:txBody>
            <a:bodyPr wrap="square" rtlCol="0">
              <a:spAutoFit/>
            </a:bodyPr>
            <a:lstStyle/>
            <a:p>
              <a:r>
                <a:rPr lang="en-US" dirty="0" smtClean="0"/>
                <a:t>Foot</a:t>
              </a:r>
              <a:endParaRPr lang="en-US" dirty="0"/>
            </a:p>
          </p:txBody>
        </p:sp>
        <p:sp>
          <p:nvSpPr>
            <p:cNvPr id="21" name="TextBox 20"/>
            <p:cNvSpPr txBox="1"/>
            <p:nvPr/>
          </p:nvSpPr>
          <p:spPr>
            <a:xfrm>
              <a:off x="4953000" y="2057400"/>
              <a:ext cx="984853" cy="369332"/>
            </a:xfrm>
            <a:prstGeom prst="rect">
              <a:avLst/>
            </a:prstGeom>
            <a:noFill/>
          </p:spPr>
          <p:txBody>
            <a:bodyPr wrap="square" rtlCol="0">
              <a:spAutoFit/>
            </a:bodyPr>
            <a:lstStyle/>
            <a:p>
              <a:r>
                <a:rPr lang="en-US" dirty="0" smtClean="0"/>
                <a:t>Person</a:t>
              </a:r>
              <a:endParaRPr lang="en-US" dirty="0"/>
            </a:p>
          </p:txBody>
        </p:sp>
        <p:sp>
          <p:nvSpPr>
            <p:cNvPr id="22" name="Rectangle 21"/>
            <p:cNvSpPr/>
            <p:nvPr/>
          </p:nvSpPr>
          <p:spPr>
            <a:xfrm>
              <a:off x="4343400" y="990600"/>
              <a:ext cx="4391253" cy="15738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09463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202" y="-52713"/>
            <a:ext cx="7886700" cy="1325563"/>
          </a:xfrm>
        </p:spPr>
        <p:txBody>
          <a:bodyPr/>
          <a:lstStyle/>
          <a:p>
            <a:r>
              <a:rPr lang="en-US" dirty="0" smtClean="0"/>
              <a:t>AP results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1507" y="2774555"/>
            <a:ext cx="2689141" cy="40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1507" y="3452567"/>
            <a:ext cx="2473116" cy="394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568" y="1228510"/>
            <a:ext cx="3959877" cy="4150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165329" y="5900456"/>
            <a:ext cx="6294827" cy="646331"/>
          </a:xfrm>
          <a:prstGeom prst="rect">
            <a:avLst/>
          </a:prstGeom>
        </p:spPr>
        <p:txBody>
          <a:bodyPr wrap="square">
            <a:spAutoFit/>
          </a:bodyPr>
          <a:lstStyle/>
          <a:p>
            <a:r>
              <a:rPr lang="en-US" b="1" dirty="0"/>
              <a:t>Finding the Weakest Link in Person </a:t>
            </a:r>
            <a:r>
              <a:rPr lang="en-US" b="1" dirty="0" smtClean="0"/>
              <a:t>Detectors</a:t>
            </a:r>
            <a:r>
              <a:rPr lang="en-US" dirty="0" smtClean="0"/>
              <a:t>, </a:t>
            </a:r>
          </a:p>
          <a:p>
            <a:r>
              <a:rPr lang="en-US" dirty="0" smtClean="0"/>
              <a:t>Parikh and Zitnick, </a:t>
            </a:r>
            <a:r>
              <a:rPr lang="en-US" i="1" dirty="0" smtClean="0"/>
              <a:t>CVPR</a:t>
            </a:r>
            <a:r>
              <a:rPr lang="en-US" dirty="0" smtClean="0"/>
              <a:t> 2011.</a:t>
            </a:r>
            <a:endParaRPr lang="en-US" dirty="0"/>
          </a:p>
        </p:txBody>
      </p:sp>
    </p:spTree>
    <p:extLst>
      <p:ext uri="{BB962C8B-B14F-4D97-AF65-F5344CB8AC3E}">
        <p14:creationId xmlns:p14="http://schemas.microsoft.com/office/powerpoint/2010/main" val="42031650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692" y="-129309"/>
            <a:ext cx="3509818" cy="197427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547" y="1752601"/>
            <a:ext cx="6096000" cy="4572000"/>
          </a:xfrm>
          <a:prstGeom prst="rect">
            <a:avLst/>
          </a:prstGeom>
        </p:spPr>
      </p:pic>
    </p:spTree>
    <p:extLst>
      <p:ext uri="{BB962C8B-B14F-4D97-AF65-F5344CB8AC3E}">
        <p14:creationId xmlns:p14="http://schemas.microsoft.com/office/powerpoint/2010/main" val="40186621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7955" y="574535"/>
            <a:ext cx="6871076" cy="5032150"/>
          </a:xfrm>
          <a:prstGeom prst="rect">
            <a:avLst/>
          </a:prstGeom>
        </p:spPr>
      </p:pic>
      <p:sp>
        <p:nvSpPr>
          <p:cNvPr id="7" name="Rectangle 6"/>
          <p:cNvSpPr/>
          <p:nvPr/>
        </p:nvSpPr>
        <p:spPr>
          <a:xfrm>
            <a:off x="1064103" y="5938459"/>
            <a:ext cx="7100762" cy="646331"/>
          </a:xfrm>
          <a:prstGeom prst="rect">
            <a:avLst/>
          </a:prstGeom>
        </p:spPr>
        <p:txBody>
          <a:bodyPr wrap="square">
            <a:spAutoFit/>
          </a:bodyPr>
          <a:lstStyle/>
          <a:p>
            <a:r>
              <a:rPr lang="en-US" b="1" dirty="0"/>
              <a:t>Do We Need More Training Data or </a:t>
            </a:r>
            <a:r>
              <a:rPr lang="en-US" b="1" dirty="0" smtClean="0"/>
              <a:t>Better Models </a:t>
            </a:r>
            <a:r>
              <a:rPr lang="en-US" b="1" dirty="0"/>
              <a:t>for Object </a:t>
            </a:r>
            <a:r>
              <a:rPr lang="en-US" b="1" dirty="0" smtClean="0"/>
              <a:t>Detection? </a:t>
            </a:r>
            <a:r>
              <a:rPr lang="en-US" dirty="0" smtClean="0"/>
              <a:t>Zhu, </a:t>
            </a:r>
            <a:r>
              <a:rPr lang="en-US" dirty="0" err="1" smtClean="0"/>
              <a:t>Vondrick</a:t>
            </a:r>
            <a:r>
              <a:rPr lang="en-US" dirty="0" smtClean="0"/>
              <a:t>, Ramanan, Fowlkes, </a:t>
            </a:r>
            <a:r>
              <a:rPr lang="en-US" i="1" dirty="0" smtClean="0"/>
              <a:t>BMVC</a:t>
            </a:r>
            <a:r>
              <a:rPr lang="en-US" dirty="0" smtClean="0"/>
              <a:t> 2012.</a:t>
            </a:r>
            <a:endParaRPr lang="en-US" dirty="0"/>
          </a:p>
        </p:txBody>
      </p:sp>
    </p:spTree>
    <p:extLst>
      <p:ext uri="{BB962C8B-B14F-4D97-AF65-F5344CB8AC3E}">
        <p14:creationId xmlns:p14="http://schemas.microsoft.com/office/powerpoint/2010/main" val="366569634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035402" y="2252695"/>
            <a:ext cx="2908668" cy="2530446"/>
            <a:chOff x="3369755" y="2687198"/>
            <a:chExt cx="2235200" cy="1944551"/>
          </a:xfrm>
        </p:grpSpPr>
        <p:sp>
          <p:nvSpPr>
            <p:cNvPr id="4" name="Rectangle 3"/>
            <p:cNvSpPr/>
            <p:nvPr/>
          </p:nvSpPr>
          <p:spPr>
            <a:xfrm>
              <a:off x="3369755" y="4337109"/>
              <a:ext cx="2235200" cy="294640"/>
            </a:xfrm>
            <a:prstGeom prst="rect">
              <a:avLst/>
            </a:prstGeom>
            <a:solidFill>
              <a:schemeClr val="bg1">
                <a:lumMod val="75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 name="Rectangle 4"/>
            <p:cNvSpPr/>
            <p:nvPr/>
          </p:nvSpPr>
          <p:spPr>
            <a:xfrm>
              <a:off x="3369755" y="3798629"/>
              <a:ext cx="2235200" cy="294640"/>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Rectangle 5"/>
            <p:cNvSpPr/>
            <p:nvPr/>
          </p:nvSpPr>
          <p:spPr>
            <a:xfrm>
              <a:off x="3369755" y="2696269"/>
              <a:ext cx="2235200" cy="294640"/>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Rectangle 6"/>
            <p:cNvSpPr/>
            <p:nvPr/>
          </p:nvSpPr>
          <p:spPr>
            <a:xfrm>
              <a:off x="3369755" y="3234749"/>
              <a:ext cx="2235200" cy="294640"/>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8" name="TextBox 7"/>
            <p:cNvSpPr txBox="1"/>
            <p:nvPr/>
          </p:nvSpPr>
          <p:spPr>
            <a:xfrm>
              <a:off x="3754340" y="3783585"/>
              <a:ext cx="1484196" cy="307469"/>
            </a:xfrm>
            <a:prstGeom prst="rect">
              <a:avLst/>
            </a:prstGeom>
            <a:noFill/>
          </p:spPr>
          <p:txBody>
            <a:bodyPr wrap="square" rtlCol="0">
              <a:spAutoFit/>
            </a:bodyPr>
            <a:lstStyle/>
            <a:p>
              <a:pPr algn="ctr"/>
              <a:r>
                <a:rPr lang="en-US" sz="2000" dirty="0" smtClean="0"/>
                <a:t>HOG</a:t>
              </a:r>
              <a:endParaRPr lang="en-US" sz="2000" dirty="0"/>
            </a:p>
          </p:txBody>
        </p:sp>
        <p:sp>
          <p:nvSpPr>
            <p:cNvPr id="9" name="TextBox 8"/>
            <p:cNvSpPr txBox="1"/>
            <p:nvPr/>
          </p:nvSpPr>
          <p:spPr>
            <a:xfrm>
              <a:off x="3754340" y="3235392"/>
              <a:ext cx="1484196" cy="307469"/>
            </a:xfrm>
            <a:prstGeom prst="rect">
              <a:avLst/>
            </a:prstGeom>
            <a:noFill/>
          </p:spPr>
          <p:txBody>
            <a:bodyPr wrap="square" rtlCol="0">
              <a:spAutoFit/>
            </a:bodyPr>
            <a:lstStyle/>
            <a:p>
              <a:pPr algn="ctr"/>
              <a:r>
                <a:rPr lang="en-US" sz="2000" dirty="0" smtClean="0"/>
                <a:t>SVM</a:t>
              </a:r>
              <a:endParaRPr lang="en-US" sz="2000" dirty="0"/>
            </a:p>
          </p:txBody>
        </p:sp>
        <p:sp>
          <p:nvSpPr>
            <p:cNvPr id="10" name="TextBox 9"/>
            <p:cNvSpPr txBox="1"/>
            <p:nvPr/>
          </p:nvSpPr>
          <p:spPr>
            <a:xfrm>
              <a:off x="3754340" y="2687198"/>
              <a:ext cx="1484196" cy="307469"/>
            </a:xfrm>
            <a:prstGeom prst="rect">
              <a:avLst/>
            </a:prstGeom>
            <a:noFill/>
          </p:spPr>
          <p:txBody>
            <a:bodyPr wrap="square" rtlCol="0">
              <a:spAutoFit/>
            </a:bodyPr>
            <a:lstStyle/>
            <a:p>
              <a:pPr algn="ctr"/>
              <a:r>
                <a:rPr lang="en-US" sz="2000" dirty="0" smtClean="0"/>
                <a:t>Pooling</a:t>
              </a:r>
              <a:endParaRPr lang="en-US" sz="2000" dirty="0"/>
            </a:p>
          </p:txBody>
        </p:sp>
        <p:sp>
          <p:nvSpPr>
            <p:cNvPr id="11" name="Right Arrow 10"/>
            <p:cNvSpPr/>
            <p:nvPr/>
          </p:nvSpPr>
          <p:spPr>
            <a:xfrm rot="16200000">
              <a:off x="4433929" y="4075489"/>
              <a:ext cx="147320" cy="274320"/>
            </a:xfrm>
            <a:prstGeom prst="rightArrow">
              <a:avLst/>
            </a:prstGeom>
            <a:solidFill>
              <a:srgbClr val="FF0000"/>
            </a:solidFill>
            <a:ln w="19050">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Right Arrow 11"/>
            <p:cNvSpPr/>
            <p:nvPr/>
          </p:nvSpPr>
          <p:spPr>
            <a:xfrm rot="16200000">
              <a:off x="4433929" y="3534776"/>
              <a:ext cx="147320" cy="274320"/>
            </a:xfrm>
            <a:prstGeom prst="rightArrow">
              <a:avLst/>
            </a:prstGeom>
            <a:solidFill>
              <a:srgbClr val="FF0000"/>
            </a:solidFill>
            <a:ln w="19050">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3" name="Right Arrow 12"/>
            <p:cNvSpPr/>
            <p:nvPr/>
          </p:nvSpPr>
          <p:spPr>
            <a:xfrm rot="16200000">
              <a:off x="4428762" y="2976870"/>
              <a:ext cx="147320" cy="274320"/>
            </a:xfrm>
            <a:prstGeom prst="rightArrow">
              <a:avLst/>
            </a:prstGeom>
            <a:solidFill>
              <a:srgbClr val="FF0000"/>
            </a:solidFill>
            <a:ln w="19050">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4" name="TextBox 13"/>
            <p:cNvSpPr txBox="1"/>
            <p:nvPr/>
          </p:nvSpPr>
          <p:spPr>
            <a:xfrm>
              <a:off x="3749172" y="4322065"/>
              <a:ext cx="1484196" cy="307469"/>
            </a:xfrm>
            <a:prstGeom prst="rect">
              <a:avLst/>
            </a:prstGeom>
            <a:noFill/>
          </p:spPr>
          <p:txBody>
            <a:bodyPr wrap="square" rtlCol="0">
              <a:spAutoFit/>
            </a:bodyPr>
            <a:lstStyle/>
            <a:p>
              <a:pPr algn="ctr"/>
              <a:r>
                <a:rPr lang="en-US" sz="2000" dirty="0" smtClean="0"/>
                <a:t>Image</a:t>
              </a:r>
              <a:endParaRPr lang="en-US" sz="2000" dirty="0"/>
            </a:p>
          </p:txBody>
        </p:sp>
      </p:grpSp>
      <p:sp>
        <p:nvSpPr>
          <p:cNvPr id="15" name="Title 1"/>
          <p:cNvSpPr>
            <a:spLocks noGrp="1"/>
          </p:cNvSpPr>
          <p:nvPr>
            <p:ph type="title"/>
          </p:nvPr>
        </p:nvSpPr>
        <p:spPr>
          <a:xfrm>
            <a:off x="465148" y="177401"/>
            <a:ext cx="7886700" cy="1325563"/>
          </a:xfrm>
        </p:spPr>
        <p:txBody>
          <a:bodyPr/>
          <a:lstStyle/>
          <a:p>
            <a:r>
              <a:rPr lang="en-US" dirty="0" smtClean="0"/>
              <a:t>DPM</a:t>
            </a:r>
            <a:endParaRPr lang="en-US" dirty="0"/>
          </a:p>
        </p:txBody>
      </p:sp>
      <p:sp>
        <p:nvSpPr>
          <p:cNvPr id="18" name="TextBox 17"/>
          <p:cNvSpPr txBox="1"/>
          <p:nvPr/>
        </p:nvSpPr>
        <p:spPr>
          <a:xfrm>
            <a:off x="752811" y="2484965"/>
            <a:ext cx="2180027" cy="646331"/>
          </a:xfrm>
          <a:prstGeom prst="rect">
            <a:avLst/>
          </a:prstGeom>
          <a:noFill/>
        </p:spPr>
        <p:txBody>
          <a:bodyPr wrap="square" rtlCol="0">
            <a:spAutoFit/>
          </a:bodyPr>
          <a:lstStyle/>
          <a:p>
            <a:r>
              <a:rPr lang="en-US" dirty="0" smtClean="0"/>
              <a:t>Limited capacity classifier</a:t>
            </a:r>
            <a:endParaRPr lang="en-US" dirty="0"/>
          </a:p>
        </p:txBody>
      </p:sp>
      <p:sp>
        <p:nvSpPr>
          <p:cNvPr id="19" name="TextBox 18"/>
          <p:cNvSpPr txBox="1"/>
          <p:nvPr/>
        </p:nvSpPr>
        <p:spPr>
          <a:xfrm>
            <a:off x="494891" y="3981336"/>
            <a:ext cx="2180027" cy="369332"/>
          </a:xfrm>
          <a:prstGeom prst="rect">
            <a:avLst/>
          </a:prstGeom>
          <a:noFill/>
        </p:spPr>
        <p:txBody>
          <a:bodyPr wrap="square" rtlCol="0">
            <a:spAutoFit/>
          </a:bodyPr>
          <a:lstStyle/>
          <a:p>
            <a:r>
              <a:rPr lang="en-US" dirty="0" smtClean="0"/>
              <a:t>Low-level features</a:t>
            </a:r>
            <a:endParaRPr lang="en-US" dirty="0"/>
          </a:p>
        </p:txBody>
      </p:sp>
      <p:sp>
        <p:nvSpPr>
          <p:cNvPr id="20" name="Right Arrow 19"/>
          <p:cNvSpPr/>
          <p:nvPr/>
        </p:nvSpPr>
        <p:spPr>
          <a:xfrm rot="920689">
            <a:off x="2337647" y="2879950"/>
            <a:ext cx="545006" cy="282262"/>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20299912">
            <a:off x="2402415" y="3865781"/>
            <a:ext cx="545006" cy="282262"/>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5944070" y="3315912"/>
            <a:ext cx="2954976" cy="400110"/>
            <a:chOff x="5944070" y="3315912"/>
            <a:chExt cx="2954976" cy="400110"/>
          </a:xfrm>
          <a:solidFill>
            <a:schemeClr val="accent6">
              <a:lumMod val="40000"/>
              <a:lumOff val="60000"/>
            </a:schemeClr>
          </a:solidFill>
        </p:grpSpPr>
        <p:sp>
          <p:nvSpPr>
            <p:cNvPr id="22" name="Isosceles Triangle 21"/>
            <p:cNvSpPr/>
            <p:nvPr/>
          </p:nvSpPr>
          <p:spPr>
            <a:xfrm rot="16200000">
              <a:off x="5959966" y="3329735"/>
              <a:ext cx="353370" cy="38516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394556" y="3315913"/>
              <a:ext cx="2504490" cy="398110"/>
            </a:xfrm>
            <a:prstGeom prst="rect">
              <a:avLst/>
            </a:prstGeom>
            <a:grp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5" name="TextBox 24"/>
            <p:cNvSpPr txBox="1"/>
            <p:nvPr/>
          </p:nvSpPr>
          <p:spPr>
            <a:xfrm>
              <a:off x="6681108" y="3315912"/>
              <a:ext cx="1931386" cy="400110"/>
            </a:xfrm>
            <a:prstGeom prst="rect">
              <a:avLst/>
            </a:prstGeom>
            <a:grpFill/>
          </p:spPr>
          <p:txBody>
            <a:bodyPr wrap="square" rtlCol="0">
              <a:spAutoFit/>
            </a:bodyPr>
            <a:lstStyle/>
            <a:p>
              <a:pPr algn="ctr"/>
              <a:r>
                <a:rPr lang="en-US" sz="2000" dirty="0" smtClean="0"/>
                <a:t>Something new?</a:t>
              </a:r>
              <a:endParaRPr lang="en-US" sz="2000" dirty="0"/>
            </a:p>
          </p:txBody>
        </p:sp>
      </p:grpSp>
    </p:spTree>
    <p:extLst>
      <p:ext uri="{BB962C8B-B14F-4D97-AF65-F5344CB8AC3E}">
        <p14:creationId xmlns:p14="http://schemas.microsoft.com/office/powerpoint/2010/main" val="203115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1973</a:t>
            </a:r>
            <a:endParaRPr lang="en-US" dirty="0"/>
          </a:p>
        </p:txBody>
      </p:sp>
      <p:pic>
        <p:nvPicPr>
          <p:cNvPr id="7" name="Picture 6"/>
          <p:cNvPicPr>
            <a:picLocks noChangeAspect="1"/>
          </p:cNvPicPr>
          <p:nvPr/>
        </p:nvPicPr>
        <p:blipFill>
          <a:blip r:embed="rId2"/>
          <a:stretch>
            <a:fillRect/>
          </a:stretch>
        </p:blipFill>
        <p:spPr>
          <a:xfrm>
            <a:off x="4914863" y="1690689"/>
            <a:ext cx="2654516" cy="4187499"/>
          </a:xfrm>
          <a:prstGeom prst="rect">
            <a:avLst/>
          </a:prstGeom>
        </p:spPr>
      </p:pic>
      <p:pic>
        <p:nvPicPr>
          <p:cNvPr id="8" name="Picture 7"/>
          <p:cNvPicPr>
            <a:picLocks noChangeAspect="1"/>
          </p:cNvPicPr>
          <p:nvPr/>
        </p:nvPicPr>
        <p:blipFill>
          <a:blip r:embed="rId3"/>
          <a:stretch>
            <a:fillRect/>
          </a:stretch>
        </p:blipFill>
        <p:spPr>
          <a:xfrm>
            <a:off x="1209194" y="1846337"/>
            <a:ext cx="2714243" cy="3636687"/>
          </a:xfrm>
          <a:prstGeom prst="rect">
            <a:avLst/>
          </a:prstGeom>
        </p:spPr>
      </p:pic>
    </p:spTree>
    <p:extLst>
      <p:ext uri="{BB962C8B-B14F-4D97-AF65-F5344CB8AC3E}">
        <p14:creationId xmlns:p14="http://schemas.microsoft.com/office/powerpoint/2010/main" val="831685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6249" y="673888"/>
            <a:ext cx="1616931" cy="769441"/>
          </a:xfrm>
          <a:prstGeom prst="rect">
            <a:avLst/>
          </a:prstGeom>
          <a:noFill/>
        </p:spPr>
        <p:txBody>
          <a:bodyPr wrap="square" rtlCol="0">
            <a:spAutoFit/>
          </a:bodyPr>
          <a:lstStyle/>
          <a:p>
            <a:r>
              <a:rPr lang="en-US" sz="4400" dirty="0" smtClean="0">
                <a:solidFill>
                  <a:srgbClr val="C00000"/>
                </a:solidFill>
                <a:latin typeface="Segoe UI Semilight" panose="020B0402040204020203" pitchFamily="34" charset="0"/>
                <a:cs typeface="Segoe UI Semilight" panose="020B0402040204020203" pitchFamily="34" charset="0"/>
              </a:rPr>
              <a:t>2009</a:t>
            </a:r>
            <a:endParaRPr lang="en-US" sz="4400" dirty="0">
              <a:solidFill>
                <a:srgbClr val="C00000"/>
              </a:solidFill>
              <a:latin typeface="Segoe UI Semilight" panose="020B0402040204020203" pitchFamily="34" charset="0"/>
              <a:cs typeface="Segoe UI Semilight" panose="020B0402040204020203" pitchFamily="34" charset="0"/>
            </a:endParaRPr>
          </a:p>
        </p:txBody>
      </p:sp>
      <p:sp>
        <p:nvSpPr>
          <p:cNvPr id="5" name="TextBox 4"/>
          <p:cNvSpPr txBox="1"/>
          <p:nvPr/>
        </p:nvSpPr>
        <p:spPr>
          <a:xfrm>
            <a:off x="5995236" y="696669"/>
            <a:ext cx="1616931" cy="769441"/>
          </a:xfrm>
          <a:prstGeom prst="rect">
            <a:avLst/>
          </a:prstGeom>
          <a:noFill/>
        </p:spPr>
        <p:txBody>
          <a:bodyPr wrap="square" rtlCol="0">
            <a:spAutoFit/>
          </a:bodyPr>
          <a:lstStyle/>
          <a:p>
            <a:r>
              <a:rPr lang="en-US" sz="4400" dirty="0" smtClean="0">
                <a:solidFill>
                  <a:schemeClr val="accent5">
                    <a:lumMod val="75000"/>
                  </a:schemeClr>
                </a:solidFill>
                <a:latin typeface="Segoe UI Semilight" panose="020B0402040204020203" pitchFamily="34" charset="0"/>
                <a:cs typeface="Segoe UI Semilight" panose="020B0402040204020203" pitchFamily="34" charset="0"/>
              </a:rPr>
              <a:t>2012</a:t>
            </a:r>
            <a:endParaRPr lang="en-US" sz="4400" dirty="0">
              <a:solidFill>
                <a:schemeClr val="accent5">
                  <a:lumMod val="75000"/>
                </a:schemeClr>
              </a:solidFill>
              <a:latin typeface="Segoe UI Semilight" panose="020B0402040204020203" pitchFamily="34" charset="0"/>
              <a:cs typeface="Segoe UI Semilight" panose="020B0402040204020203" pitchFamily="34" charset="0"/>
            </a:endParaRPr>
          </a:p>
        </p:txBody>
      </p:sp>
      <p:sp>
        <p:nvSpPr>
          <p:cNvPr id="72" name="TextBox 71"/>
          <p:cNvSpPr txBox="1"/>
          <p:nvPr/>
        </p:nvSpPr>
        <p:spPr>
          <a:xfrm>
            <a:off x="328530" y="159244"/>
            <a:ext cx="1616931" cy="584775"/>
          </a:xfrm>
          <a:prstGeom prst="rect">
            <a:avLst/>
          </a:prstGeom>
          <a:noFill/>
        </p:spPr>
        <p:txBody>
          <a:bodyPr wrap="square" rtlCol="0">
            <a:spAutoFit/>
          </a:bodyPr>
          <a:lstStyle/>
          <a:p>
            <a:r>
              <a:rPr lang="en-US" sz="3200" dirty="0" smtClean="0">
                <a:latin typeface="Segoe UI Semilight" panose="020B0402040204020203" pitchFamily="34" charset="0"/>
                <a:cs typeface="Segoe UI Semilight" panose="020B0402040204020203" pitchFamily="34" charset="0"/>
              </a:rPr>
              <a:t>Images</a:t>
            </a:r>
            <a:endParaRPr lang="en-US" sz="3200" dirty="0">
              <a:latin typeface="Segoe UI Semilight" panose="020B0402040204020203" pitchFamily="34" charset="0"/>
              <a:cs typeface="Segoe UI Semilight" panose="020B0402040204020203" pitchFamily="34" charset="0"/>
            </a:endParaRPr>
          </a:p>
        </p:txBody>
      </p:sp>
      <p:sp>
        <p:nvSpPr>
          <p:cNvPr id="69" name="Rectangle 68"/>
          <p:cNvSpPr/>
          <p:nvPr/>
        </p:nvSpPr>
        <p:spPr>
          <a:xfrm>
            <a:off x="2036249" y="1607762"/>
            <a:ext cx="5158944" cy="4201981"/>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6200000" scaled="1"/>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09520" y="2508455"/>
            <a:ext cx="225044" cy="220356"/>
          </a:xfrm>
          <a:prstGeom prst="rect">
            <a:avLst/>
          </a:prstGeom>
          <a:solidFill>
            <a:srgbClr val="DA0000"/>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2734564" y="2703283"/>
            <a:ext cx="742910" cy="334359"/>
          </a:xfrm>
          <a:prstGeom prst="rect">
            <a:avLst/>
          </a:prstGeom>
          <a:noFill/>
        </p:spPr>
        <p:txBody>
          <a:bodyPr wrap="square" rtlCol="0">
            <a:spAutoFit/>
          </a:bodyPr>
          <a:lstStyle/>
          <a:p>
            <a:r>
              <a:rPr lang="en-US" dirty="0" smtClean="0"/>
              <a:t>30K</a:t>
            </a:r>
            <a:endParaRPr lang="en-US" dirty="0"/>
          </a:p>
        </p:txBody>
      </p:sp>
      <p:sp>
        <p:nvSpPr>
          <p:cNvPr id="71" name="TextBox 70"/>
          <p:cNvSpPr txBox="1"/>
          <p:nvPr/>
        </p:nvSpPr>
        <p:spPr>
          <a:xfrm>
            <a:off x="6542196" y="5382683"/>
            <a:ext cx="742910" cy="369332"/>
          </a:xfrm>
          <a:prstGeom prst="rect">
            <a:avLst/>
          </a:prstGeom>
          <a:noFill/>
        </p:spPr>
        <p:txBody>
          <a:bodyPr wrap="square" rtlCol="0">
            <a:spAutoFit/>
          </a:bodyPr>
          <a:lstStyle/>
          <a:p>
            <a:r>
              <a:rPr lang="en-US" dirty="0" smtClean="0">
                <a:solidFill>
                  <a:schemeClr val="bg1"/>
                </a:solidFill>
              </a:rPr>
              <a:t>14M</a:t>
            </a:r>
            <a:endParaRPr lang="en-US" dirty="0">
              <a:solidFill>
                <a:schemeClr val="bg1"/>
              </a:solidFill>
            </a:endParaRPr>
          </a:p>
        </p:txBody>
      </p:sp>
      <p:sp>
        <p:nvSpPr>
          <p:cNvPr id="2" name="TextBox 1"/>
          <p:cNvSpPr txBox="1"/>
          <p:nvPr/>
        </p:nvSpPr>
        <p:spPr>
          <a:xfrm>
            <a:off x="1945461" y="5951395"/>
            <a:ext cx="2476752" cy="369332"/>
          </a:xfrm>
          <a:prstGeom prst="rect">
            <a:avLst/>
          </a:prstGeom>
          <a:noFill/>
        </p:spPr>
        <p:txBody>
          <a:bodyPr wrap="square" rtlCol="0">
            <a:spAutoFit/>
          </a:bodyPr>
          <a:lstStyle/>
          <a:p>
            <a:r>
              <a:rPr lang="en-US" dirty="0" err="1" smtClean="0">
                <a:solidFill>
                  <a:schemeClr val="accent5"/>
                </a:solidFill>
              </a:rPr>
              <a:t>ImageNet</a:t>
            </a:r>
            <a:endParaRPr lang="en-US" dirty="0">
              <a:solidFill>
                <a:schemeClr val="accent5"/>
              </a:solidFill>
            </a:endParaRPr>
          </a:p>
        </p:txBody>
      </p:sp>
    </p:spTree>
    <p:extLst>
      <p:ext uri="{BB962C8B-B14F-4D97-AF65-F5344CB8AC3E}">
        <p14:creationId xmlns:p14="http://schemas.microsoft.com/office/powerpoint/2010/main" val="276417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500"/>
                                        <p:tgtEl>
                                          <p:spTgt spid="7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500"/>
                                        <p:tgtEl>
                                          <p:spTgt spid="7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9" grpId="0" animBg="1"/>
      <p:bldP spid="6" grpId="0" animBg="1"/>
      <p:bldP spid="70" grpId="0"/>
      <p:bldP spid="71" grpId="0"/>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6249" y="673888"/>
            <a:ext cx="1616931" cy="769441"/>
          </a:xfrm>
          <a:prstGeom prst="rect">
            <a:avLst/>
          </a:prstGeom>
          <a:noFill/>
        </p:spPr>
        <p:txBody>
          <a:bodyPr wrap="square" rtlCol="0">
            <a:spAutoFit/>
          </a:bodyPr>
          <a:lstStyle/>
          <a:p>
            <a:r>
              <a:rPr lang="en-US" sz="4400" dirty="0" smtClean="0">
                <a:solidFill>
                  <a:srgbClr val="C00000"/>
                </a:solidFill>
                <a:latin typeface="Segoe UI Semilight" panose="020B0402040204020203" pitchFamily="34" charset="0"/>
                <a:cs typeface="Segoe UI Semilight" panose="020B0402040204020203" pitchFamily="34" charset="0"/>
              </a:rPr>
              <a:t>2009</a:t>
            </a:r>
            <a:endParaRPr lang="en-US" sz="4400" dirty="0">
              <a:solidFill>
                <a:srgbClr val="C00000"/>
              </a:solidFill>
              <a:latin typeface="Segoe UI Semilight" panose="020B0402040204020203" pitchFamily="34" charset="0"/>
              <a:cs typeface="Segoe UI Semilight" panose="020B0402040204020203" pitchFamily="34" charset="0"/>
            </a:endParaRPr>
          </a:p>
        </p:txBody>
      </p:sp>
      <p:sp>
        <p:nvSpPr>
          <p:cNvPr id="5" name="TextBox 4"/>
          <p:cNvSpPr txBox="1"/>
          <p:nvPr/>
        </p:nvSpPr>
        <p:spPr>
          <a:xfrm>
            <a:off x="5995236" y="696669"/>
            <a:ext cx="1616931" cy="769441"/>
          </a:xfrm>
          <a:prstGeom prst="rect">
            <a:avLst/>
          </a:prstGeom>
          <a:noFill/>
        </p:spPr>
        <p:txBody>
          <a:bodyPr wrap="square" rtlCol="0">
            <a:spAutoFit/>
          </a:bodyPr>
          <a:lstStyle/>
          <a:p>
            <a:r>
              <a:rPr lang="en-US" sz="4400" dirty="0" smtClean="0">
                <a:solidFill>
                  <a:schemeClr val="accent5">
                    <a:lumMod val="75000"/>
                  </a:schemeClr>
                </a:solidFill>
                <a:latin typeface="Segoe UI Semilight" panose="020B0402040204020203" pitchFamily="34" charset="0"/>
                <a:cs typeface="Segoe UI Semilight" panose="020B0402040204020203" pitchFamily="34" charset="0"/>
              </a:rPr>
              <a:t>2012</a:t>
            </a:r>
            <a:endParaRPr lang="en-US" sz="4400" dirty="0">
              <a:solidFill>
                <a:schemeClr val="accent5">
                  <a:lumMod val="75000"/>
                </a:schemeClr>
              </a:solidFill>
              <a:latin typeface="Segoe UI Semilight" panose="020B0402040204020203" pitchFamily="34" charset="0"/>
              <a:cs typeface="Segoe UI Semilight" panose="020B0402040204020203" pitchFamily="34" charset="0"/>
            </a:endParaRPr>
          </a:p>
        </p:txBody>
      </p:sp>
      <p:sp>
        <p:nvSpPr>
          <p:cNvPr id="72" name="TextBox 71"/>
          <p:cNvSpPr txBox="1"/>
          <p:nvPr/>
        </p:nvSpPr>
        <p:spPr>
          <a:xfrm>
            <a:off x="328530" y="159244"/>
            <a:ext cx="2180990" cy="584775"/>
          </a:xfrm>
          <a:prstGeom prst="rect">
            <a:avLst/>
          </a:prstGeom>
          <a:noFill/>
        </p:spPr>
        <p:txBody>
          <a:bodyPr wrap="square" rtlCol="0">
            <a:spAutoFit/>
          </a:bodyPr>
          <a:lstStyle/>
          <a:p>
            <a:r>
              <a:rPr lang="en-US" sz="3200" dirty="0" smtClean="0">
                <a:latin typeface="Segoe UI Semilight" panose="020B0402040204020203" pitchFamily="34" charset="0"/>
                <a:cs typeface="Segoe UI Semilight" panose="020B0402040204020203" pitchFamily="34" charset="0"/>
              </a:rPr>
              <a:t>Categories</a:t>
            </a:r>
            <a:endParaRPr lang="en-US" sz="3200" dirty="0">
              <a:latin typeface="Segoe UI Semilight" panose="020B0402040204020203" pitchFamily="34" charset="0"/>
              <a:cs typeface="Segoe UI Semilight" panose="020B0402040204020203" pitchFamily="34" charset="0"/>
            </a:endParaRPr>
          </a:p>
        </p:txBody>
      </p:sp>
      <p:sp>
        <p:nvSpPr>
          <p:cNvPr id="71" name="TextBox 70"/>
          <p:cNvSpPr txBox="1"/>
          <p:nvPr/>
        </p:nvSpPr>
        <p:spPr>
          <a:xfrm>
            <a:off x="4880700" y="3706277"/>
            <a:ext cx="742910" cy="369332"/>
          </a:xfrm>
          <a:prstGeom prst="rect">
            <a:avLst/>
          </a:prstGeom>
          <a:noFill/>
        </p:spPr>
        <p:txBody>
          <a:bodyPr wrap="square" rtlCol="0">
            <a:spAutoFit/>
          </a:bodyPr>
          <a:lstStyle/>
          <a:p>
            <a:r>
              <a:rPr lang="en-US" dirty="0" smtClean="0"/>
              <a:t>22K</a:t>
            </a:r>
            <a:endParaRPr lang="en-US" dirty="0"/>
          </a:p>
        </p:txBody>
      </p:sp>
      <p:sp>
        <p:nvSpPr>
          <p:cNvPr id="69" name="Rectangle 68"/>
          <p:cNvSpPr/>
          <p:nvPr/>
        </p:nvSpPr>
        <p:spPr>
          <a:xfrm>
            <a:off x="2241522" y="1795346"/>
            <a:ext cx="2660415" cy="1975375"/>
          </a:xfrm>
          <a:prstGeom prst="rect">
            <a:avLst/>
          </a:prstGeom>
          <a:gradFill flip="none" rotWithShape="1">
            <a:gsLst>
              <a:gs pos="0">
                <a:schemeClr val="accent5">
                  <a:lumMod val="60000"/>
                  <a:lumOff val="40000"/>
                  <a:shade val="30000"/>
                  <a:satMod val="115000"/>
                </a:schemeClr>
              </a:gs>
              <a:gs pos="50000">
                <a:schemeClr val="accent5">
                  <a:lumMod val="60000"/>
                  <a:lumOff val="40000"/>
                  <a:shade val="67500"/>
                  <a:satMod val="115000"/>
                </a:schemeClr>
              </a:gs>
              <a:gs pos="100000">
                <a:schemeClr val="accent5">
                  <a:lumMod val="60000"/>
                  <a:lumOff val="40000"/>
                  <a:shade val="100000"/>
                  <a:satMod val="115000"/>
                </a:schemeClr>
              </a:gs>
            </a:gsLst>
            <a:lin ang="16200000" scaled="1"/>
            <a:tileRect/>
          </a:gra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509520" y="2508455"/>
            <a:ext cx="226042" cy="221931"/>
          </a:xfrm>
          <a:prstGeom prst="rect">
            <a:avLst/>
          </a:prstGeom>
          <a:solidFill>
            <a:srgbClr val="DA0000"/>
          </a:solidFill>
          <a:ln w="127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2692110" y="2730386"/>
            <a:ext cx="742910" cy="369332"/>
          </a:xfrm>
          <a:prstGeom prst="rect">
            <a:avLst/>
          </a:prstGeom>
          <a:noFill/>
        </p:spPr>
        <p:txBody>
          <a:bodyPr wrap="square" rtlCol="0">
            <a:spAutoFit/>
          </a:bodyPr>
          <a:lstStyle/>
          <a:p>
            <a:r>
              <a:rPr lang="en-US" dirty="0" smtClean="0"/>
              <a:t>256</a:t>
            </a:r>
            <a:endParaRPr lang="en-US" dirty="0"/>
          </a:p>
        </p:txBody>
      </p:sp>
      <p:sp>
        <p:nvSpPr>
          <p:cNvPr id="9" name="TextBox 8"/>
          <p:cNvSpPr txBox="1"/>
          <p:nvPr/>
        </p:nvSpPr>
        <p:spPr>
          <a:xfrm>
            <a:off x="2151352" y="3850092"/>
            <a:ext cx="2476752" cy="369332"/>
          </a:xfrm>
          <a:prstGeom prst="rect">
            <a:avLst/>
          </a:prstGeom>
          <a:noFill/>
        </p:spPr>
        <p:txBody>
          <a:bodyPr wrap="square" rtlCol="0">
            <a:spAutoFit/>
          </a:bodyPr>
          <a:lstStyle/>
          <a:p>
            <a:r>
              <a:rPr lang="en-US" dirty="0" err="1" smtClean="0">
                <a:solidFill>
                  <a:schemeClr val="accent5"/>
                </a:solidFill>
              </a:rPr>
              <a:t>ImageNet</a:t>
            </a:r>
            <a:endParaRPr lang="en-US" dirty="0">
              <a:solidFill>
                <a:schemeClr val="accent5"/>
              </a:solidFill>
            </a:endParaRPr>
          </a:p>
        </p:txBody>
      </p:sp>
    </p:spTree>
    <p:extLst>
      <p:ext uri="{BB962C8B-B14F-4D97-AF65-F5344CB8AC3E}">
        <p14:creationId xmlns:p14="http://schemas.microsoft.com/office/powerpoint/2010/main" val="23064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500"/>
                                        <p:tgtEl>
                                          <p:spTgt spid="6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1" grpId="0"/>
      <p:bldP spid="69" grpId="0" animBg="1"/>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9596" y="3387785"/>
            <a:ext cx="1616931" cy="769441"/>
          </a:xfrm>
          <a:prstGeom prst="rect">
            <a:avLst/>
          </a:prstGeom>
          <a:noFill/>
        </p:spPr>
        <p:txBody>
          <a:bodyPr wrap="square" rtlCol="0">
            <a:spAutoFit/>
          </a:bodyPr>
          <a:lstStyle/>
          <a:p>
            <a:r>
              <a:rPr lang="en-US" sz="4400" dirty="0" smtClean="0">
                <a:solidFill>
                  <a:srgbClr val="C00000"/>
                </a:solidFill>
                <a:latin typeface="Segoe UI Semilight" panose="020B0402040204020203" pitchFamily="34" charset="0"/>
                <a:cs typeface="Segoe UI Semilight" panose="020B0402040204020203" pitchFamily="34" charset="0"/>
              </a:rPr>
              <a:t>2009</a:t>
            </a:r>
            <a:endParaRPr lang="en-US" sz="4400" dirty="0">
              <a:solidFill>
                <a:srgbClr val="C00000"/>
              </a:solidFill>
              <a:latin typeface="Segoe UI Semilight" panose="020B0402040204020203" pitchFamily="34" charset="0"/>
              <a:cs typeface="Segoe UI Semilight" panose="020B0402040204020203" pitchFamily="34" charset="0"/>
            </a:endParaRPr>
          </a:p>
        </p:txBody>
      </p:sp>
      <p:sp>
        <p:nvSpPr>
          <p:cNvPr id="72" name="TextBox 71"/>
          <p:cNvSpPr txBox="1"/>
          <p:nvPr/>
        </p:nvSpPr>
        <p:spPr>
          <a:xfrm>
            <a:off x="328530" y="159244"/>
            <a:ext cx="2180990" cy="584775"/>
          </a:xfrm>
          <a:prstGeom prst="rect">
            <a:avLst/>
          </a:prstGeom>
          <a:noFill/>
        </p:spPr>
        <p:txBody>
          <a:bodyPr wrap="square" rtlCol="0">
            <a:spAutoFit/>
          </a:bodyPr>
          <a:lstStyle/>
          <a:p>
            <a:r>
              <a:rPr lang="en-US" sz="3200" dirty="0" smtClean="0">
                <a:latin typeface="Segoe UI Semilight" panose="020B0402040204020203" pitchFamily="34" charset="0"/>
                <a:cs typeface="Segoe UI Semilight" panose="020B0402040204020203" pitchFamily="34" charset="0"/>
              </a:rPr>
              <a:t>Algorithms</a:t>
            </a:r>
            <a:endParaRPr lang="en-US" sz="3200" dirty="0">
              <a:latin typeface="Segoe UI Semilight" panose="020B0402040204020203" pitchFamily="34" charset="0"/>
              <a:cs typeface="Segoe UI Semilight" panose="020B0402040204020203" pitchFamily="34" charset="0"/>
            </a:endParaRPr>
          </a:p>
        </p:txBody>
      </p:sp>
      <p:sp>
        <p:nvSpPr>
          <p:cNvPr id="2" name="Rectangle 1"/>
          <p:cNvSpPr/>
          <p:nvPr/>
        </p:nvSpPr>
        <p:spPr>
          <a:xfrm>
            <a:off x="1341120" y="5984240"/>
            <a:ext cx="2235200" cy="294640"/>
          </a:xfrm>
          <a:prstGeom prst="rect">
            <a:avLst/>
          </a:prstGeom>
          <a:solidFill>
            <a:schemeClr val="bg1">
              <a:lumMod val="75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341120" y="5445760"/>
            <a:ext cx="2235200" cy="294640"/>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341120" y="4343400"/>
            <a:ext cx="2235200" cy="294640"/>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341120" y="4881880"/>
            <a:ext cx="2235200" cy="294640"/>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25705" y="5430716"/>
            <a:ext cx="1484196" cy="307777"/>
          </a:xfrm>
          <a:prstGeom prst="rect">
            <a:avLst/>
          </a:prstGeom>
          <a:noFill/>
        </p:spPr>
        <p:txBody>
          <a:bodyPr wrap="square" rtlCol="0">
            <a:spAutoFit/>
          </a:bodyPr>
          <a:lstStyle/>
          <a:p>
            <a:pPr algn="ctr"/>
            <a:r>
              <a:rPr lang="en-US" sz="1400" dirty="0" smtClean="0"/>
              <a:t>HOG</a:t>
            </a:r>
            <a:endParaRPr lang="en-US" sz="1400" dirty="0"/>
          </a:p>
        </p:txBody>
      </p:sp>
      <p:sp>
        <p:nvSpPr>
          <p:cNvPr id="16" name="TextBox 15"/>
          <p:cNvSpPr txBox="1"/>
          <p:nvPr/>
        </p:nvSpPr>
        <p:spPr>
          <a:xfrm>
            <a:off x="1725705" y="4882523"/>
            <a:ext cx="1484196" cy="307777"/>
          </a:xfrm>
          <a:prstGeom prst="rect">
            <a:avLst/>
          </a:prstGeom>
          <a:noFill/>
        </p:spPr>
        <p:txBody>
          <a:bodyPr wrap="square" rtlCol="0">
            <a:spAutoFit/>
          </a:bodyPr>
          <a:lstStyle/>
          <a:p>
            <a:pPr algn="ctr"/>
            <a:r>
              <a:rPr lang="en-US" sz="1400" dirty="0" smtClean="0"/>
              <a:t>SVM</a:t>
            </a:r>
            <a:endParaRPr lang="en-US" sz="1400" dirty="0"/>
          </a:p>
        </p:txBody>
      </p:sp>
      <p:sp>
        <p:nvSpPr>
          <p:cNvPr id="17" name="TextBox 16"/>
          <p:cNvSpPr txBox="1"/>
          <p:nvPr/>
        </p:nvSpPr>
        <p:spPr>
          <a:xfrm>
            <a:off x="1725705" y="4334329"/>
            <a:ext cx="1484196" cy="307777"/>
          </a:xfrm>
          <a:prstGeom prst="rect">
            <a:avLst/>
          </a:prstGeom>
          <a:noFill/>
        </p:spPr>
        <p:txBody>
          <a:bodyPr wrap="square" rtlCol="0">
            <a:spAutoFit/>
          </a:bodyPr>
          <a:lstStyle/>
          <a:p>
            <a:pPr algn="ctr"/>
            <a:r>
              <a:rPr lang="en-US" sz="1400" dirty="0" smtClean="0"/>
              <a:t>Pooling</a:t>
            </a:r>
            <a:endParaRPr lang="en-US" sz="1400" dirty="0"/>
          </a:p>
        </p:txBody>
      </p:sp>
      <p:sp>
        <p:nvSpPr>
          <p:cNvPr id="6" name="Right Arrow 5"/>
          <p:cNvSpPr/>
          <p:nvPr/>
        </p:nvSpPr>
        <p:spPr>
          <a:xfrm rot="16200000">
            <a:off x="2405294" y="5722620"/>
            <a:ext cx="147320" cy="274320"/>
          </a:xfrm>
          <a:prstGeom prst="rightArrow">
            <a:avLst/>
          </a:prstGeom>
          <a:solidFill>
            <a:srgbClr val="FF0000"/>
          </a:solidFill>
          <a:ln w="19050">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6200000">
            <a:off x="2405294" y="5181907"/>
            <a:ext cx="147320" cy="274320"/>
          </a:xfrm>
          <a:prstGeom prst="rightArrow">
            <a:avLst/>
          </a:prstGeom>
          <a:solidFill>
            <a:srgbClr val="FF0000"/>
          </a:solidFill>
          <a:ln w="19050">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6200000">
            <a:off x="2400127" y="4624001"/>
            <a:ext cx="147320" cy="274320"/>
          </a:xfrm>
          <a:prstGeom prst="rightArrow">
            <a:avLst/>
          </a:prstGeom>
          <a:solidFill>
            <a:srgbClr val="FF0000"/>
          </a:solidFill>
          <a:ln w="19050">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720537" y="5969196"/>
            <a:ext cx="1484196" cy="307777"/>
          </a:xfrm>
          <a:prstGeom prst="rect">
            <a:avLst/>
          </a:prstGeom>
          <a:noFill/>
        </p:spPr>
        <p:txBody>
          <a:bodyPr wrap="square" rtlCol="0">
            <a:spAutoFit/>
          </a:bodyPr>
          <a:lstStyle/>
          <a:p>
            <a:pPr algn="ctr"/>
            <a:r>
              <a:rPr lang="en-US" sz="1400" dirty="0" smtClean="0"/>
              <a:t>Image</a:t>
            </a:r>
            <a:endParaRPr lang="en-US" sz="1400" dirty="0"/>
          </a:p>
        </p:txBody>
      </p:sp>
      <p:grpSp>
        <p:nvGrpSpPr>
          <p:cNvPr id="7" name="Group 6"/>
          <p:cNvGrpSpPr/>
          <p:nvPr/>
        </p:nvGrpSpPr>
        <p:grpSpPr>
          <a:xfrm>
            <a:off x="5604668" y="687586"/>
            <a:ext cx="2235200" cy="5628640"/>
            <a:chOff x="5604668" y="687586"/>
            <a:chExt cx="2235200" cy="5628640"/>
          </a:xfrm>
        </p:grpSpPr>
        <p:sp>
          <p:nvSpPr>
            <p:cNvPr id="5" name="TextBox 4"/>
            <p:cNvSpPr txBox="1"/>
            <p:nvPr/>
          </p:nvSpPr>
          <p:spPr>
            <a:xfrm>
              <a:off x="6066029" y="687586"/>
              <a:ext cx="1616931" cy="769441"/>
            </a:xfrm>
            <a:prstGeom prst="rect">
              <a:avLst/>
            </a:prstGeom>
            <a:noFill/>
          </p:spPr>
          <p:txBody>
            <a:bodyPr wrap="square" rtlCol="0">
              <a:spAutoFit/>
            </a:bodyPr>
            <a:lstStyle/>
            <a:p>
              <a:r>
                <a:rPr lang="en-US" sz="4400" dirty="0" smtClean="0">
                  <a:solidFill>
                    <a:schemeClr val="accent5">
                      <a:lumMod val="75000"/>
                    </a:schemeClr>
                  </a:solidFill>
                  <a:latin typeface="Segoe UI Semilight" panose="020B0402040204020203" pitchFamily="34" charset="0"/>
                  <a:cs typeface="Segoe UI Semilight" panose="020B0402040204020203" pitchFamily="34" charset="0"/>
                </a:rPr>
                <a:t>2012</a:t>
              </a:r>
              <a:endParaRPr lang="en-US" sz="4400" dirty="0">
                <a:solidFill>
                  <a:schemeClr val="accent5">
                    <a:lumMod val="75000"/>
                  </a:schemeClr>
                </a:solidFill>
                <a:latin typeface="Segoe UI Semilight" panose="020B0402040204020203" pitchFamily="34" charset="0"/>
                <a:cs typeface="Segoe UI Semilight" panose="020B0402040204020203" pitchFamily="34" charset="0"/>
              </a:endParaRPr>
            </a:p>
          </p:txBody>
        </p:sp>
        <p:sp>
          <p:nvSpPr>
            <p:cNvPr id="22" name="Rectangle 21"/>
            <p:cNvSpPr/>
            <p:nvPr/>
          </p:nvSpPr>
          <p:spPr>
            <a:xfrm>
              <a:off x="5604668" y="6021586"/>
              <a:ext cx="2235200" cy="294640"/>
            </a:xfrm>
            <a:prstGeom prst="rect">
              <a:avLst/>
            </a:prstGeom>
            <a:solidFill>
              <a:schemeClr val="bg1">
                <a:lumMod val="75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604668" y="5483106"/>
              <a:ext cx="2235200" cy="294640"/>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604668" y="4380746"/>
              <a:ext cx="2235200" cy="294640"/>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604668" y="4919226"/>
              <a:ext cx="2235200" cy="294640"/>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000404" y="5468062"/>
              <a:ext cx="1484196" cy="523220"/>
            </a:xfrm>
            <a:prstGeom prst="rect">
              <a:avLst/>
            </a:prstGeom>
            <a:noFill/>
            <a:ln>
              <a:noFill/>
            </a:ln>
          </p:spPr>
          <p:txBody>
            <a:bodyPr wrap="square" rtlCol="0">
              <a:spAutoFit/>
            </a:bodyPr>
            <a:lstStyle/>
            <a:p>
              <a:pPr algn="ctr"/>
              <a:r>
                <a:rPr lang="en-US" sz="1400" dirty="0" smtClean="0"/>
                <a:t>Convolution</a:t>
              </a:r>
            </a:p>
            <a:p>
              <a:pPr algn="ctr"/>
              <a:endParaRPr lang="en-US" sz="1400" dirty="0"/>
            </a:p>
          </p:txBody>
        </p:sp>
        <p:sp>
          <p:nvSpPr>
            <p:cNvPr id="27" name="TextBox 26"/>
            <p:cNvSpPr txBox="1"/>
            <p:nvPr/>
          </p:nvSpPr>
          <p:spPr>
            <a:xfrm>
              <a:off x="6000404" y="4919869"/>
              <a:ext cx="1484196" cy="307777"/>
            </a:xfrm>
            <a:prstGeom prst="rect">
              <a:avLst/>
            </a:prstGeom>
            <a:noFill/>
            <a:ln>
              <a:noFill/>
            </a:ln>
          </p:spPr>
          <p:txBody>
            <a:bodyPr wrap="square" rtlCol="0">
              <a:spAutoFit/>
            </a:bodyPr>
            <a:lstStyle/>
            <a:p>
              <a:pPr algn="ctr"/>
              <a:r>
                <a:rPr lang="en-US" sz="1400" dirty="0" smtClean="0"/>
                <a:t>Convolution</a:t>
              </a:r>
              <a:endParaRPr lang="en-US" sz="1400" dirty="0"/>
            </a:p>
          </p:txBody>
        </p:sp>
        <p:sp>
          <p:nvSpPr>
            <p:cNvPr id="28" name="TextBox 27"/>
            <p:cNvSpPr txBox="1"/>
            <p:nvPr/>
          </p:nvSpPr>
          <p:spPr>
            <a:xfrm>
              <a:off x="6000404" y="4371675"/>
              <a:ext cx="1484196" cy="523220"/>
            </a:xfrm>
            <a:prstGeom prst="rect">
              <a:avLst/>
            </a:prstGeom>
            <a:noFill/>
            <a:ln>
              <a:noFill/>
            </a:ln>
          </p:spPr>
          <p:txBody>
            <a:bodyPr wrap="square" rtlCol="0">
              <a:spAutoFit/>
            </a:bodyPr>
            <a:lstStyle/>
            <a:p>
              <a:pPr algn="ctr"/>
              <a:r>
                <a:rPr lang="en-US" sz="1400" dirty="0" smtClean="0"/>
                <a:t>Convolution</a:t>
              </a:r>
            </a:p>
            <a:p>
              <a:pPr algn="ctr"/>
              <a:endParaRPr lang="en-US" sz="1400" dirty="0"/>
            </a:p>
          </p:txBody>
        </p:sp>
        <p:sp>
          <p:nvSpPr>
            <p:cNvPr id="29" name="Right Arrow 28"/>
            <p:cNvSpPr/>
            <p:nvPr/>
          </p:nvSpPr>
          <p:spPr>
            <a:xfrm rot="16200000">
              <a:off x="6668842" y="5759966"/>
              <a:ext cx="147320" cy="274320"/>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6200000">
              <a:off x="6668842" y="5219253"/>
              <a:ext cx="147320" cy="274320"/>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16200000">
              <a:off x="6663675" y="4661347"/>
              <a:ext cx="147320" cy="274320"/>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995236" y="6006542"/>
              <a:ext cx="1484196" cy="307777"/>
            </a:xfrm>
            <a:prstGeom prst="rect">
              <a:avLst/>
            </a:prstGeom>
            <a:noFill/>
          </p:spPr>
          <p:txBody>
            <a:bodyPr wrap="square" rtlCol="0">
              <a:spAutoFit/>
            </a:bodyPr>
            <a:lstStyle/>
            <a:p>
              <a:pPr algn="ctr"/>
              <a:r>
                <a:rPr lang="en-US" sz="1400" dirty="0" smtClean="0"/>
                <a:t>Image</a:t>
              </a:r>
              <a:endParaRPr lang="en-US" sz="1400" dirty="0"/>
            </a:p>
          </p:txBody>
        </p:sp>
        <p:sp>
          <p:nvSpPr>
            <p:cNvPr id="33" name="Rectangle 32"/>
            <p:cNvSpPr/>
            <p:nvPr/>
          </p:nvSpPr>
          <p:spPr>
            <a:xfrm>
              <a:off x="5604668" y="3816866"/>
              <a:ext cx="2235200" cy="294640"/>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604668" y="2714506"/>
              <a:ext cx="2235200" cy="294640"/>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604668" y="3252986"/>
              <a:ext cx="2235200" cy="294640"/>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000404" y="3801822"/>
              <a:ext cx="1484196" cy="523220"/>
            </a:xfrm>
            <a:prstGeom prst="rect">
              <a:avLst/>
            </a:prstGeom>
            <a:noFill/>
            <a:ln>
              <a:noFill/>
            </a:ln>
          </p:spPr>
          <p:txBody>
            <a:bodyPr wrap="square" rtlCol="0">
              <a:spAutoFit/>
            </a:bodyPr>
            <a:lstStyle/>
            <a:p>
              <a:pPr algn="ctr"/>
              <a:r>
                <a:rPr lang="en-US" sz="1400" dirty="0" smtClean="0"/>
                <a:t>Convolution</a:t>
              </a:r>
            </a:p>
            <a:p>
              <a:pPr algn="ctr"/>
              <a:endParaRPr lang="en-US" sz="1400" dirty="0"/>
            </a:p>
          </p:txBody>
        </p:sp>
        <p:sp>
          <p:nvSpPr>
            <p:cNvPr id="37" name="TextBox 36"/>
            <p:cNvSpPr txBox="1"/>
            <p:nvPr/>
          </p:nvSpPr>
          <p:spPr>
            <a:xfrm>
              <a:off x="6000404" y="3253629"/>
              <a:ext cx="1484196" cy="307777"/>
            </a:xfrm>
            <a:prstGeom prst="rect">
              <a:avLst/>
            </a:prstGeom>
            <a:noFill/>
            <a:ln>
              <a:noFill/>
            </a:ln>
          </p:spPr>
          <p:txBody>
            <a:bodyPr wrap="square" rtlCol="0">
              <a:spAutoFit/>
            </a:bodyPr>
            <a:lstStyle/>
            <a:p>
              <a:pPr algn="ctr"/>
              <a:r>
                <a:rPr lang="en-US" sz="1400" dirty="0" smtClean="0"/>
                <a:t>Convolution</a:t>
              </a:r>
              <a:endParaRPr lang="en-US" sz="1400" dirty="0"/>
            </a:p>
          </p:txBody>
        </p:sp>
        <p:sp>
          <p:nvSpPr>
            <p:cNvPr id="38" name="TextBox 37"/>
            <p:cNvSpPr txBox="1"/>
            <p:nvPr/>
          </p:nvSpPr>
          <p:spPr>
            <a:xfrm>
              <a:off x="6000404" y="2705435"/>
              <a:ext cx="1484196" cy="307777"/>
            </a:xfrm>
            <a:prstGeom prst="rect">
              <a:avLst/>
            </a:prstGeom>
            <a:noFill/>
            <a:ln>
              <a:noFill/>
            </a:ln>
          </p:spPr>
          <p:txBody>
            <a:bodyPr wrap="square" rtlCol="0">
              <a:spAutoFit/>
            </a:bodyPr>
            <a:lstStyle/>
            <a:p>
              <a:pPr algn="ctr"/>
              <a:r>
                <a:rPr lang="en-US" sz="1400" dirty="0" smtClean="0"/>
                <a:t>Dense</a:t>
              </a:r>
              <a:endParaRPr lang="en-US" sz="1400" dirty="0"/>
            </a:p>
          </p:txBody>
        </p:sp>
        <p:sp>
          <p:nvSpPr>
            <p:cNvPr id="39" name="Right Arrow 38"/>
            <p:cNvSpPr/>
            <p:nvPr/>
          </p:nvSpPr>
          <p:spPr>
            <a:xfrm rot="16200000">
              <a:off x="6668842" y="3553013"/>
              <a:ext cx="147320" cy="274320"/>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16200000">
              <a:off x="6663675" y="2995107"/>
              <a:ext cx="147320" cy="274320"/>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rot="16200000">
              <a:off x="6663675" y="4103271"/>
              <a:ext cx="147320" cy="274320"/>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604668" y="1617227"/>
              <a:ext cx="2235200" cy="294640"/>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604668" y="2155707"/>
              <a:ext cx="2235200" cy="294640"/>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6000404" y="2156350"/>
              <a:ext cx="1484196" cy="307777"/>
            </a:xfrm>
            <a:prstGeom prst="rect">
              <a:avLst/>
            </a:prstGeom>
            <a:noFill/>
            <a:ln>
              <a:noFill/>
            </a:ln>
          </p:spPr>
          <p:txBody>
            <a:bodyPr wrap="square" rtlCol="0">
              <a:spAutoFit/>
            </a:bodyPr>
            <a:lstStyle/>
            <a:p>
              <a:pPr algn="ctr"/>
              <a:r>
                <a:rPr lang="en-US" sz="1400" dirty="0" smtClean="0"/>
                <a:t>Dense</a:t>
              </a:r>
              <a:endParaRPr lang="en-US" sz="1400" dirty="0"/>
            </a:p>
          </p:txBody>
        </p:sp>
        <p:sp>
          <p:nvSpPr>
            <p:cNvPr id="45" name="TextBox 44"/>
            <p:cNvSpPr txBox="1"/>
            <p:nvPr/>
          </p:nvSpPr>
          <p:spPr>
            <a:xfrm>
              <a:off x="6000404" y="1608156"/>
              <a:ext cx="1484196" cy="307777"/>
            </a:xfrm>
            <a:prstGeom prst="rect">
              <a:avLst/>
            </a:prstGeom>
            <a:noFill/>
            <a:ln>
              <a:noFill/>
            </a:ln>
          </p:spPr>
          <p:txBody>
            <a:bodyPr wrap="square" rtlCol="0">
              <a:spAutoFit/>
            </a:bodyPr>
            <a:lstStyle/>
            <a:p>
              <a:pPr algn="ctr"/>
              <a:r>
                <a:rPr lang="en-US" sz="1400" dirty="0" smtClean="0"/>
                <a:t>Dense</a:t>
              </a:r>
              <a:endParaRPr lang="en-US" sz="1400" dirty="0"/>
            </a:p>
          </p:txBody>
        </p:sp>
        <p:sp>
          <p:nvSpPr>
            <p:cNvPr id="46" name="Right Arrow 45"/>
            <p:cNvSpPr/>
            <p:nvPr/>
          </p:nvSpPr>
          <p:spPr>
            <a:xfrm rot="16200000">
              <a:off x="6668842" y="2455734"/>
              <a:ext cx="147320" cy="274320"/>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rot="16200000">
              <a:off x="6663675" y="1897828"/>
              <a:ext cx="147320" cy="274320"/>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853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4" y="1393328"/>
            <a:ext cx="4427034" cy="2123658"/>
          </a:xfrm>
          <a:prstGeom prst="rect">
            <a:avLst/>
          </a:prstGeom>
          <a:noFill/>
        </p:spPr>
        <p:txBody>
          <a:bodyPr wrap="square" rtlCol="0">
            <a:spAutoFit/>
          </a:bodyPr>
          <a:lstStyle/>
          <a:p>
            <a:pPr algn="r"/>
            <a:r>
              <a:rPr lang="en-US" sz="4400" dirty="0" smtClean="0">
                <a:latin typeface="Segoe UI Semilight" panose="020B0402040204020203" pitchFamily="34" charset="0"/>
                <a:cs typeface="Segoe UI Semilight" panose="020B0402040204020203" pitchFamily="34" charset="0"/>
              </a:rPr>
              <a:t>Data</a:t>
            </a:r>
          </a:p>
          <a:p>
            <a:pPr algn="r"/>
            <a:r>
              <a:rPr lang="en-US" sz="4400" dirty="0" smtClean="0">
                <a:latin typeface="Segoe UI Semilight" panose="020B0402040204020203" pitchFamily="34" charset="0"/>
                <a:cs typeface="Segoe UI Semilight" panose="020B0402040204020203" pitchFamily="34" charset="0"/>
              </a:rPr>
              <a:t>GPUs</a:t>
            </a:r>
          </a:p>
          <a:p>
            <a:pPr algn="r"/>
            <a:r>
              <a:rPr lang="en-US" sz="4400" dirty="0" smtClean="0">
                <a:latin typeface="Segoe UI Semilight" panose="020B0402040204020203" pitchFamily="34" charset="0"/>
                <a:cs typeface="Segoe UI Semilight" panose="020B0402040204020203" pitchFamily="34" charset="0"/>
              </a:rPr>
              <a:t>Deep Learning</a:t>
            </a:r>
            <a:endParaRPr lang="en-US" sz="4400" dirty="0">
              <a:latin typeface="Segoe UI Semilight" panose="020B0402040204020203" pitchFamily="34" charset="0"/>
              <a:cs typeface="Segoe UI Semilight" panose="020B0402040204020203" pitchFamily="34" charset="0"/>
            </a:endParaRPr>
          </a:p>
        </p:txBody>
      </p:sp>
      <p:sp>
        <p:nvSpPr>
          <p:cNvPr id="5" name="TextBox 4"/>
          <p:cNvSpPr txBox="1"/>
          <p:nvPr/>
        </p:nvSpPr>
        <p:spPr>
          <a:xfrm>
            <a:off x="1875268" y="2359769"/>
            <a:ext cx="821472" cy="1323439"/>
          </a:xfrm>
          <a:prstGeom prst="rect">
            <a:avLst/>
          </a:prstGeom>
          <a:noFill/>
        </p:spPr>
        <p:txBody>
          <a:bodyPr wrap="square" rtlCol="0">
            <a:spAutoFit/>
          </a:bodyPr>
          <a:lstStyle/>
          <a:p>
            <a:pPr algn="r"/>
            <a:r>
              <a:rPr lang="en-US" sz="8000" dirty="0" smtClean="0">
                <a:latin typeface="Segoe UI Semilight" panose="020B0402040204020203" pitchFamily="34" charset="0"/>
                <a:cs typeface="Segoe UI Semilight" panose="020B0402040204020203" pitchFamily="34" charset="0"/>
              </a:rPr>
              <a:t>+</a:t>
            </a:r>
            <a:endParaRPr lang="en-US" sz="8000" dirty="0">
              <a:latin typeface="Segoe UI Semilight" panose="020B0402040204020203" pitchFamily="34" charset="0"/>
              <a:cs typeface="Segoe UI Semilight" panose="020B0402040204020203" pitchFamily="34" charset="0"/>
            </a:endParaRPr>
          </a:p>
        </p:txBody>
      </p:sp>
      <p:cxnSp>
        <p:nvCxnSpPr>
          <p:cNvPr id="7" name="Straight Connector 6"/>
          <p:cNvCxnSpPr/>
          <p:nvPr/>
        </p:nvCxnSpPr>
        <p:spPr>
          <a:xfrm>
            <a:off x="1795350" y="3791412"/>
            <a:ext cx="531913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44180" y="4034276"/>
            <a:ext cx="821472" cy="1569660"/>
          </a:xfrm>
          <a:prstGeom prst="rect">
            <a:avLst/>
          </a:prstGeom>
          <a:noFill/>
        </p:spPr>
        <p:txBody>
          <a:bodyPr wrap="square" rtlCol="0">
            <a:spAutoFit/>
          </a:bodyPr>
          <a:lstStyle/>
          <a:p>
            <a:pPr algn="r"/>
            <a:r>
              <a:rPr lang="en-US" sz="9600" dirty="0" smtClean="0">
                <a:latin typeface="Segoe UI Semilight" panose="020B0402040204020203" pitchFamily="34" charset="0"/>
                <a:cs typeface="Segoe UI Semilight" panose="020B0402040204020203" pitchFamily="34" charset="0"/>
              </a:rPr>
              <a:t>?</a:t>
            </a:r>
            <a:endParaRPr lang="en-US" sz="96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42536558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1554" y="293058"/>
            <a:ext cx="4480674" cy="954107"/>
          </a:xfrm>
          <a:prstGeom prst="rect">
            <a:avLst/>
          </a:prstGeom>
          <a:noFill/>
        </p:spPr>
        <p:txBody>
          <a:bodyPr wrap="square" rtlCol="0">
            <a:spAutoFit/>
          </a:bodyPr>
          <a:lstStyle/>
          <a:p>
            <a:r>
              <a:rPr lang="en-US" sz="4000" dirty="0" smtClean="0">
                <a:latin typeface="Segoe UI Semilight" panose="020B0402040204020203" pitchFamily="34" charset="0"/>
                <a:cs typeface="Segoe UI Semilight" panose="020B0402040204020203" pitchFamily="34" charset="0"/>
              </a:rPr>
              <a:t>2012 </a:t>
            </a:r>
            <a:r>
              <a:rPr lang="en-US" sz="4000" dirty="0" err="1" smtClean="0">
                <a:latin typeface="Segoe UI Semilight" panose="020B0402040204020203" pitchFamily="34" charset="0"/>
                <a:cs typeface="Segoe UI Semilight" panose="020B0402040204020203" pitchFamily="34" charset="0"/>
              </a:rPr>
              <a:t>ImageNet</a:t>
            </a:r>
            <a:r>
              <a:rPr lang="en-US" sz="4000" dirty="0" smtClean="0">
                <a:latin typeface="Segoe UI Semilight" panose="020B0402040204020203" pitchFamily="34" charset="0"/>
                <a:cs typeface="Segoe UI Semilight" panose="020B0402040204020203" pitchFamily="34" charset="0"/>
              </a:rPr>
              <a:t> 1K </a:t>
            </a:r>
            <a:r>
              <a:rPr lang="en-US" sz="1600" dirty="0" smtClean="0">
                <a:latin typeface="Segoe UI Semilight" panose="020B0402040204020203" pitchFamily="34" charset="0"/>
                <a:cs typeface="Segoe UI Semilight" panose="020B0402040204020203" pitchFamily="34" charset="0"/>
              </a:rPr>
              <a:t>(Fall 2012)</a:t>
            </a:r>
            <a:endParaRPr lang="en-US" sz="1600" dirty="0">
              <a:latin typeface="Segoe UI Semilight" panose="020B0402040204020203" pitchFamily="34" charset="0"/>
              <a:cs typeface="Segoe UI Semilight" panose="020B0402040204020203" pitchFamily="34" charset="0"/>
            </a:endParaRPr>
          </a:p>
        </p:txBody>
      </p:sp>
      <p:graphicFrame>
        <p:nvGraphicFramePr>
          <p:cNvPr id="5" name="Chart 4"/>
          <p:cNvGraphicFramePr>
            <a:graphicFrameLocks/>
          </p:cNvGraphicFramePr>
          <p:nvPr>
            <p:extLst/>
          </p:nvPr>
        </p:nvGraphicFramePr>
        <p:xfrm>
          <a:off x="1029861" y="1385878"/>
          <a:ext cx="6898655" cy="4979203"/>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6490010" y="5575610"/>
            <a:ext cx="1070517" cy="713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3571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1029861" y="1385878"/>
          <a:ext cx="6898655" cy="497920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551554" y="293058"/>
            <a:ext cx="4317172" cy="954107"/>
          </a:xfrm>
          <a:prstGeom prst="rect">
            <a:avLst/>
          </a:prstGeom>
          <a:noFill/>
        </p:spPr>
        <p:txBody>
          <a:bodyPr wrap="square" rtlCol="0">
            <a:spAutoFit/>
          </a:bodyPr>
          <a:lstStyle/>
          <a:p>
            <a:r>
              <a:rPr lang="en-US" sz="4000" dirty="0" smtClean="0">
                <a:latin typeface="Segoe UI Semilight" panose="020B0402040204020203" pitchFamily="34" charset="0"/>
                <a:cs typeface="Segoe UI Semilight" panose="020B0402040204020203" pitchFamily="34" charset="0"/>
              </a:rPr>
              <a:t>2012 </a:t>
            </a:r>
            <a:r>
              <a:rPr lang="en-US" sz="4000" dirty="0" err="1" smtClean="0">
                <a:latin typeface="Segoe UI Semilight" panose="020B0402040204020203" pitchFamily="34" charset="0"/>
                <a:cs typeface="Segoe UI Semilight" panose="020B0402040204020203" pitchFamily="34" charset="0"/>
              </a:rPr>
              <a:t>ImageNet</a:t>
            </a:r>
            <a:r>
              <a:rPr lang="en-US" sz="4000" dirty="0" smtClean="0">
                <a:latin typeface="Segoe UI Semilight" panose="020B0402040204020203" pitchFamily="34" charset="0"/>
                <a:cs typeface="Segoe UI Semilight" panose="020B0402040204020203" pitchFamily="34" charset="0"/>
              </a:rPr>
              <a:t> 1K </a:t>
            </a:r>
            <a:r>
              <a:rPr lang="en-US" sz="1600" dirty="0" smtClean="0">
                <a:latin typeface="Segoe UI Semilight" panose="020B0402040204020203" pitchFamily="34" charset="0"/>
                <a:cs typeface="Segoe UI Semilight" panose="020B0402040204020203" pitchFamily="34" charset="0"/>
              </a:rPr>
              <a:t>(Fall 2012)</a:t>
            </a:r>
            <a:endParaRPr lang="en-US" sz="16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83560359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2532" y="11980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latin typeface="Segoe UI Semilight" panose="020B0402040204020203" pitchFamily="34" charset="0"/>
                <a:cs typeface="Segoe UI Semilight" panose="020B0402040204020203" pitchFamily="34" charset="0"/>
              </a:rPr>
              <a:t>2012 DNNs </a:t>
            </a:r>
            <a:r>
              <a:rPr lang="en-US" sz="2400" dirty="0" smtClean="0">
                <a:latin typeface="Segoe UI Semilight" panose="020B0402040204020203" pitchFamily="34" charset="0"/>
                <a:cs typeface="Segoe UI Semilight" panose="020B0402040204020203" pitchFamily="34" charset="0"/>
              </a:rPr>
              <a:t>(deep neural networks)</a:t>
            </a:r>
            <a:endParaRPr lang="en-US" sz="2400" dirty="0">
              <a:latin typeface="Segoe UI Semilight" panose="020B0402040204020203" pitchFamily="34" charset="0"/>
              <a:cs typeface="Segoe UI Semilight" panose="020B0402040204020203" pitchFamily="34" charset="0"/>
            </a:endParaRPr>
          </a:p>
        </p:txBody>
      </p:sp>
      <p:pic>
        <p:nvPicPr>
          <p:cNvPr id="7" name="Picture 6"/>
          <p:cNvPicPr>
            <a:picLocks noChangeAspect="1"/>
          </p:cNvPicPr>
          <p:nvPr/>
        </p:nvPicPr>
        <p:blipFill>
          <a:blip r:embed="rId2"/>
          <a:stretch>
            <a:fillRect/>
          </a:stretch>
        </p:blipFill>
        <p:spPr>
          <a:xfrm>
            <a:off x="168633" y="1964288"/>
            <a:ext cx="8752167" cy="2887384"/>
          </a:xfrm>
          <a:prstGeom prst="rect">
            <a:avLst/>
          </a:prstGeom>
        </p:spPr>
      </p:pic>
      <p:sp>
        <p:nvSpPr>
          <p:cNvPr id="6" name="Title 1"/>
          <p:cNvSpPr txBox="1">
            <a:spLocks/>
          </p:cNvSpPr>
          <p:nvPr/>
        </p:nvSpPr>
        <p:spPr>
          <a:xfrm>
            <a:off x="223366" y="1665706"/>
            <a:ext cx="899834" cy="39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latin typeface="Segoe UI Semilight" panose="020B0402040204020203" pitchFamily="34" charset="0"/>
                <a:cs typeface="Segoe UI Semilight" panose="020B0402040204020203" pitchFamily="34" charset="0"/>
              </a:rPr>
              <a:t>Image</a:t>
            </a:r>
            <a:endParaRPr lang="en-US" sz="2000" dirty="0">
              <a:latin typeface="Segoe UI Semilight" panose="020B0402040204020203" pitchFamily="34" charset="0"/>
              <a:cs typeface="Segoe UI Semilight" panose="020B0402040204020203" pitchFamily="34" charset="0"/>
            </a:endParaRPr>
          </a:p>
        </p:txBody>
      </p:sp>
      <p:sp>
        <p:nvSpPr>
          <p:cNvPr id="9" name="Title 1"/>
          <p:cNvSpPr txBox="1">
            <a:spLocks/>
          </p:cNvSpPr>
          <p:nvPr/>
        </p:nvSpPr>
        <p:spPr>
          <a:xfrm>
            <a:off x="8110816" y="2459856"/>
            <a:ext cx="899834" cy="39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smtClean="0">
                <a:latin typeface="Segoe UI Semilight" panose="020B0402040204020203" pitchFamily="34" charset="0"/>
                <a:cs typeface="Segoe UI Semilight" panose="020B0402040204020203" pitchFamily="34" charset="0"/>
              </a:rPr>
              <a:t>Output</a:t>
            </a:r>
            <a:endParaRPr lang="en-US" sz="2000" dirty="0">
              <a:latin typeface="Segoe UI Semilight" panose="020B0402040204020203" pitchFamily="34" charset="0"/>
              <a:cs typeface="Segoe UI Semilight" panose="020B0402040204020203" pitchFamily="34" charset="0"/>
            </a:endParaRPr>
          </a:p>
        </p:txBody>
      </p:sp>
      <p:grpSp>
        <p:nvGrpSpPr>
          <p:cNvPr id="5" name="Group 4"/>
          <p:cNvGrpSpPr/>
          <p:nvPr/>
        </p:nvGrpSpPr>
        <p:grpSpPr>
          <a:xfrm>
            <a:off x="6934200" y="4395021"/>
            <a:ext cx="1816100" cy="751702"/>
            <a:chOff x="6934200" y="4395021"/>
            <a:chExt cx="1816100" cy="751702"/>
          </a:xfrm>
        </p:grpSpPr>
        <p:sp>
          <p:nvSpPr>
            <p:cNvPr id="2" name="Left Brace 1"/>
            <p:cNvSpPr/>
            <p:nvPr/>
          </p:nvSpPr>
          <p:spPr>
            <a:xfrm rot="16200000">
              <a:off x="7643952" y="3844021"/>
              <a:ext cx="164281" cy="1266281"/>
            </a:xfrm>
            <a:prstGeom prst="leftBrace">
              <a:avLst>
                <a:gd name="adj1" fmla="val 47460"/>
                <a:gd name="adj2" fmla="val 51713"/>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6934200" y="4777391"/>
              <a:ext cx="1816100" cy="369332"/>
            </a:xfrm>
            <a:prstGeom prst="rect">
              <a:avLst/>
            </a:prstGeom>
            <a:noFill/>
          </p:spPr>
          <p:txBody>
            <a:bodyPr wrap="square" rtlCol="0">
              <a:spAutoFit/>
            </a:bodyPr>
            <a:lstStyle/>
            <a:p>
              <a:r>
                <a:rPr lang="en-US" dirty="0" smtClean="0">
                  <a:solidFill>
                    <a:srgbClr val="C00000"/>
                  </a:solidFill>
                </a:rPr>
                <a:t>90% parameters</a:t>
              </a:r>
              <a:endParaRPr lang="en-US" dirty="0">
                <a:solidFill>
                  <a:srgbClr val="C00000"/>
                </a:solidFill>
              </a:endParaRPr>
            </a:p>
          </p:txBody>
        </p:sp>
      </p:grpSp>
      <p:sp>
        <p:nvSpPr>
          <p:cNvPr id="12" name="Rectangle 11"/>
          <p:cNvSpPr/>
          <p:nvPr/>
        </p:nvSpPr>
        <p:spPr>
          <a:xfrm>
            <a:off x="1802877" y="5806498"/>
            <a:ext cx="5924106" cy="584775"/>
          </a:xfrm>
          <a:prstGeom prst="rect">
            <a:avLst/>
          </a:prstGeom>
        </p:spPr>
        <p:txBody>
          <a:bodyPr wrap="square">
            <a:spAutoFit/>
          </a:bodyPr>
          <a:lstStyle/>
          <a:p>
            <a:r>
              <a:rPr lang="en-US" sz="1600" b="1" dirty="0" err="1"/>
              <a:t>Imagenet</a:t>
            </a:r>
            <a:r>
              <a:rPr lang="en-US" sz="1600" b="1" dirty="0"/>
              <a:t> </a:t>
            </a:r>
            <a:r>
              <a:rPr lang="en-US" sz="1600" b="1" dirty="0" smtClean="0"/>
              <a:t>Classification </a:t>
            </a:r>
            <a:r>
              <a:rPr lang="en-US" sz="1600" b="1" dirty="0"/>
              <a:t>with </a:t>
            </a:r>
            <a:r>
              <a:rPr lang="en-US" sz="1600" b="1" dirty="0" smtClean="0"/>
              <a:t>Deep Convolutional Neural </a:t>
            </a:r>
            <a:r>
              <a:rPr lang="en-US" sz="1600" b="1" dirty="0"/>
              <a:t>N</a:t>
            </a:r>
            <a:r>
              <a:rPr lang="en-US" sz="1600" b="1" dirty="0" smtClean="0"/>
              <a:t>etworks</a:t>
            </a:r>
            <a:r>
              <a:rPr lang="en-US" sz="1600" dirty="0" smtClean="0"/>
              <a:t>, </a:t>
            </a:r>
            <a:r>
              <a:rPr lang="en-US" sz="1600" dirty="0" err="1" smtClean="0"/>
              <a:t>Krizhevsky</a:t>
            </a:r>
            <a:r>
              <a:rPr lang="en-US" sz="1600" dirty="0" smtClean="0"/>
              <a:t>, </a:t>
            </a:r>
            <a:r>
              <a:rPr lang="en-US" sz="1600" dirty="0" err="1" smtClean="0"/>
              <a:t>Sutskever</a:t>
            </a:r>
            <a:r>
              <a:rPr lang="en-US" sz="1600" dirty="0"/>
              <a:t>, </a:t>
            </a:r>
            <a:r>
              <a:rPr lang="en-US" sz="1600" dirty="0" smtClean="0"/>
              <a:t>and Hinton, NIPS 2012</a:t>
            </a:r>
            <a:endParaRPr lang="en-US" sz="1600" dirty="0"/>
          </a:p>
        </p:txBody>
      </p:sp>
    </p:spTree>
    <p:extLst>
      <p:ext uri="{BB962C8B-B14F-4D97-AF65-F5344CB8AC3E}">
        <p14:creationId xmlns:p14="http://schemas.microsoft.com/office/powerpoint/2010/main" val="312052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9381" y="529380"/>
            <a:ext cx="7218985" cy="2037087"/>
          </a:xfrm>
          <a:prstGeom prst="rect">
            <a:avLst/>
          </a:prstGeom>
        </p:spPr>
      </p:pic>
      <p:pic>
        <p:nvPicPr>
          <p:cNvPr id="5" name="Picture 4"/>
          <p:cNvPicPr>
            <a:picLocks noChangeAspect="1"/>
          </p:cNvPicPr>
          <p:nvPr/>
        </p:nvPicPr>
        <p:blipFill>
          <a:blip r:embed="rId3"/>
          <a:stretch>
            <a:fillRect/>
          </a:stretch>
        </p:blipFill>
        <p:spPr>
          <a:xfrm>
            <a:off x="1003942" y="3489108"/>
            <a:ext cx="7067077" cy="2331464"/>
          </a:xfrm>
          <a:prstGeom prst="rect">
            <a:avLst/>
          </a:prstGeom>
        </p:spPr>
      </p:pic>
      <p:sp>
        <p:nvSpPr>
          <p:cNvPr id="6" name="Rectangle 5"/>
          <p:cNvSpPr/>
          <p:nvPr/>
        </p:nvSpPr>
        <p:spPr>
          <a:xfrm>
            <a:off x="1862106" y="5820572"/>
            <a:ext cx="5924106" cy="584775"/>
          </a:xfrm>
          <a:prstGeom prst="rect">
            <a:avLst/>
          </a:prstGeom>
        </p:spPr>
        <p:txBody>
          <a:bodyPr wrap="square">
            <a:spAutoFit/>
          </a:bodyPr>
          <a:lstStyle/>
          <a:p>
            <a:r>
              <a:rPr lang="en-US" sz="1600" b="1" dirty="0" err="1"/>
              <a:t>Imagenet</a:t>
            </a:r>
            <a:r>
              <a:rPr lang="en-US" sz="1600" b="1" dirty="0"/>
              <a:t> </a:t>
            </a:r>
            <a:r>
              <a:rPr lang="en-US" sz="1600" b="1" dirty="0" smtClean="0"/>
              <a:t>Classification </a:t>
            </a:r>
            <a:r>
              <a:rPr lang="en-US" sz="1600" b="1" dirty="0"/>
              <a:t>with </a:t>
            </a:r>
            <a:r>
              <a:rPr lang="en-US" sz="1600" b="1" dirty="0" smtClean="0"/>
              <a:t>Deep Convolutional Neural </a:t>
            </a:r>
            <a:r>
              <a:rPr lang="en-US" sz="1600" b="1" dirty="0"/>
              <a:t>N</a:t>
            </a:r>
            <a:r>
              <a:rPr lang="en-US" sz="1600" b="1" dirty="0" smtClean="0"/>
              <a:t>etworks</a:t>
            </a:r>
            <a:r>
              <a:rPr lang="en-US" sz="1600" dirty="0" smtClean="0"/>
              <a:t>, </a:t>
            </a:r>
            <a:r>
              <a:rPr lang="en-US" sz="1600" dirty="0" err="1" smtClean="0"/>
              <a:t>Krizhevsky</a:t>
            </a:r>
            <a:r>
              <a:rPr lang="en-US" sz="1600" dirty="0" smtClean="0"/>
              <a:t>, </a:t>
            </a:r>
            <a:r>
              <a:rPr lang="en-US" sz="1600" dirty="0" err="1" smtClean="0"/>
              <a:t>Sutskever</a:t>
            </a:r>
            <a:r>
              <a:rPr lang="en-US" sz="1600" dirty="0"/>
              <a:t>, </a:t>
            </a:r>
            <a:r>
              <a:rPr lang="en-US" sz="1600" dirty="0" smtClean="0"/>
              <a:t>and Hinton, NIPS </a:t>
            </a:r>
            <a:r>
              <a:rPr lang="en-US" sz="1600" b="1" dirty="0" smtClean="0">
                <a:solidFill>
                  <a:srgbClr val="C00000"/>
                </a:solidFill>
              </a:rPr>
              <a:t>2012</a:t>
            </a:r>
            <a:endParaRPr lang="en-US" sz="1600" b="1" dirty="0">
              <a:solidFill>
                <a:srgbClr val="C00000"/>
              </a:solidFill>
            </a:endParaRPr>
          </a:p>
        </p:txBody>
      </p:sp>
      <p:sp>
        <p:nvSpPr>
          <p:cNvPr id="8" name="Rectangle 7"/>
          <p:cNvSpPr/>
          <p:nvPr/>
        </p:nvSpPr>
        <p:spPr>
          <a:xfrm>
            <a:off x="1862106" y="2696466"/>
            <a:ext cx="5543928" cy="584775"/>
          </a:xfrm>
          <a:prstGeom prst="rect">
            <a:avLst/>
          </a:prstGeom>
        </p:spPr>
        <p:txBody>
          <a:bodyPr wrap="square">
            <a:spAutoFit/>
          </a:bodyPr>
          <a:lstStyle/>
          <a:p>
            <a:r>
              <a:rPr lang="en-US" sz="1600" b="1" dirty="0" smtClean="0"/>
              <a:t>Gradient-Based </a:t>
            </a:r>
            <a:r>
              <a:rPr lang="en-US" sz="1600" b="1" dirty="0"/>
              <a:t>Learning Applied to Document Recognition</a:t>
            </a:r>
            <a:r>
              <a:rPr lang="en-US" sz="1600" dirty="0"/>
              <a:t>, </a:t>
            </a:r>
            <a:r>
              <a:rPr lang="en-US" sz="1600" dirty="0" err="1" smtClean="0"/>
              <a:t>LeCun</a:t>
            </a:r>
            <a:r>
              <a:rPr lang="en-US" sz="1600" dirty="0"/>
              <a:t>, </a:t>
            </a:r>
            <a:r>
              <a:rPr lang="en-US" sz="1600" dirty="0" smtClean="0"/>
              <a:t>Bottou</a:t>
            </a:r>
            <a:r>
              <a:rPr lang="en-US" sz="1600" dirty="0"/>
              <a:t>, </a:t>
            </a:r>
            <a:r>
              <a:rPr lang="en-US" sz="1600" dirty="0" err="1" smtClean="0"/>
              <a:t>Bengio</a:t>
            </a:r>
            <a:r>
              <a:rPr lang="en-US" sz="1600" dirty="0" smtClean="0"/>
              <a:t> </a:t>
            </a:r>
            <a:r>
              <a:rPr lang="en-US" sz="1600" dirty="0"/>
              <a:t>and </a:t>
            </a:r>
            <a:r>
              <a:rPr lang="en-US" sz="1600" dirty="0" err="1" smtClean="0"/>
              <a:t>Haffner</a:t>
            </a:r>
            <a:r>
              <a:rPr lang="en-US" sz="1600" dirty="0" smtClean="0"/>
              <a:t>, Proc. </a:t>
            </a:r>
            <a:r>
              <a:rPr lang="en-US" sz="1600" dirty="0"/>
              <a:t>of the </a:t>
            </a:r>
            <a:r>
              <a:rPr lang="en-US" sz="1600" dirty="0" smtClean="0"/>
              <a:t>IEEE, </a:t>
            </a:r>
            <a:r>
              <a:rPr lang="en-US" sz="1600" b="1" dirty="0" smtClean="0">
                <a:solidFill>
                  <a:srgbClr val="C00000"/>
                </a:solidFill>
              </a:rPr>
              <a:t>1998</a:t>
            </a:r>
            <a:endParaRPr lang="en-US" sz="1600" b="1" dirty="0">
              <a:solidFill>
                <a:srgbClr val="C00000"/>
              </a:solidFill>
            </a:endParaRPr>
          </a:p>
        </p:txBody>
      </p:sp>
      <p:sp>
        <p:nvSpPr>
          <p:cNvPr id="10" name="Rectangle 9"/>
          <p:cNvSpPr/>
          <p:nvPr/>
        </p:nvSpPr>
        <p:spPr>
          <a:xfrm>
            <a:off x="90834" y="54501"/>
            <a:ext cx="8962332" cy="6752026"/>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20035402">
            <a:off x="844742" y="1319317"/>
            <a:ext cx="6964906" cy="4154984"/>
          </a:xfrm>
          <a:prstGeom prst="rect">
            <a:avLst/>
          </a:prstGeom>
          <a:noFill/>
        </p:spPr>
        <p:txBody>
          <a:bodyPr wrap="square" rtlCol="0">
            <a:spAutoFit/>
          </a:bodyPr>
          <a:lstStyle/>
          <a:p>
            <a:pPr algn="ctr"/>
            <a:r>
              <a:rPr lang="en-US" sz="8800" dirty="0" smtClean="0">
                <a:solidFill>
                  <a:srgbClr val="C00000"/>
                </a:solidFill>
              </a:rPr>
              <a:t>GPUs</a:t>
            </a:r>
          </a:p>
          <a:p>
            <a:pPr algn="ctr"/>
            <a:r>
              <a:rPr lang="en-US" sz="8800" dirty="0" smtClean="0">
                <a:solidFill>
                  <a:srgbClr val="C00000"/>
                </a:solidFill>
              </a:rPr>
              <a:t>+</a:t>
            </a:r>
          </a:p>
          <a:p>
            <a:pPr algn="ctr"/>
            <a:r>
              <a:rPr lang="en-US" sz="8800" dirty="0" smtClean="0">
                <a:solidFill>
                  <a:srgbClr val="C00000"/>
                </a:solidFill>
              </a:rPr>
              <a:t>Data*</a:t>
            </a:r>
            <a:endParaRPr lang="en-US" sz="8800" dirty="0">
              <a:solidFill>
                <a:srgbClr val="C00000"/>
              </a:solidFill>
            </a:endParaRPr>
          </a:p>
        </p:txBody>
      </p:sp>
      <p:sp>
        <p:nvSpPr>
          <p:cNvPr id="2" name="TextBox 1"/>
          <p:cNvSpPr txBox="1"/>
          <p:nvPr/>
        </p:nvSpPr>
        <p:spPr>
          <a:xfrm>
            <a:off x="3661495" y="5888581"/>
            <a:ext cx="5565037" cy="523220"/>
          </a:xfrm>
          <a:prstGeom prst="rect">
            <a:avLst/>
          </a:prstGeom>
          <a:solidFill>
            <a:schemeClr val="bg1"/>
          </a:solidFill>
        </p:spPr>
        <p:txBody>
          <a:bodyPr wrap="square" rtlCol="0">
            <a:spAutoFit/>
          </a:bodyPr>
          <a:lstStyle/>
          <a:p>
            <a:r>
              <a:rPr lang="en-US" sz="2800" dirty="0" smtClean="0">
                <a:solidFill>
                  <a:srgbClr val="C00000"/>
                </a:solidFill>
              </a:rPr>
              <a:t>* Rectified activations and dropout</a:t>
            </a:r>
            <a:endParaRPr lang="en-US" sz="2800" dirty="0">
              <a:solidFill>
                <a:srgbClr val="C00000"/>
              </a:solidFill>
            </a:endParaRPr>
          </a:p>
        </p:txBody>
      </p:sp>
    </p:spTree>
    <p:extLst>
      <p:ext uri="{BB962C8B-B14F-4D97-AF65-F5344CB8AC3E}">
        <p14:creationId xmlns:p14="http://schemas.microsoft.com/office/powerpoint/2010/main" val="334214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2014 DNN vs. Detection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7019" y="2192669"/>
            <a:ext cx="4945930" cy="3779702"/>
          </a:xfrm>
          <a:prstGeom prst="rect">
            <a:avLst/>
          </a:prstGeom>
        </p:spPr>
      </p:pic>
    </p:spTree>
    <p:extLst>
      <p:ext uri="{BB962C8B-B14F-4D97-AF65-F5344CB8AC3E}">
        <p14:creationId xmlns:p14="http://schemas.microsoft.com/office/powerpoint/2010/main" val="59880289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114" y="53709"/>
            <a:ext cx="7886700" cy="1325563"/>
          </a:xfrm>
        </p:spPr>
        <p:txBody>
          <a:bodyPr/>
          <a:lstStyle/>
          <a:p>
            <a:r>
              <a:rPr lang="en-US" dirty="0" smtClean="0"/>
              <a:t>Aspect ratios?</a:t>
            </a:r>
            <a:endParaRPr lang="en-US" dirty="0"/>
          </a:p>
        </p:txBody>
      </p:sp>
      <p:sp>
        <p:nvSpPr>
          <p:cNvPr id="4" name="Rectangle 3"/>
          <p:cNvSpPr/>
          <p:nvPr/>
        </p:nvSpPr>
        <p:spPr>
          <a:xfrm>
            <a:off x="3455299" y="2589451"/>
            <a:ext cx="2233402" cy="223340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607699" y="2741851"/>
            <a:ext cx="3019344" cy="147193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62516" y="3035653"/>
            <a:ext cx="1688594" cy="252616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760099" y="2894251"/>
            <a:ext cx="2081002" cy="237069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16957" y="1984491"/>
            <a:ext cx="2524214" cy="207000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99616" y="1354076"/>
            <a:ext cx="4911365" cy="461665"/>
          </a:xfrm>
          <a:prstGeom prst="rect">
            <a:avLst/>
          </a:prstGeom>
          <a:noFill/>
        </p:spPr>
        <p:txBody>
          <a:bodyPr wrap="square" rtlCol="0">
            <a:spAutoFit/>
          </a:bodyPr>
          <a:lstStyle/>
          <a:p>
            <a:r>
              <a:rPr lang="en-US" sz="2400" dirty="0" smtClean="0"/>
              <a:t>DNNs are slow… (relatively)</a:t>
            </a:r>
            <a:endParaRPr lang="en-US" sz="2400" dirty="0"/>
          </a:p>
        </p:txBody>
      </p:sp>
      <p:sp>
        <p:nvSpPr>
          <p:cNvPr id="12" name="TextBox 11"/>
          <p:cNvSpPr txBox="1"/>
          <p:nvPr/>
        </p:nvSpPr>
        <p:spPr>
          <a:xfrm>
            <a:off x="3501647" y="2570022"/>
            <a:ext cx="1932495" cy="400110"/>
          </a:xfrm>
          <a:prstGeom prst="rect">
            <a:avLst/>
          </a:prstGeom>
          <a:noFill/>
        </p:spPr>
        <p:txBody>
          <a:bodyPr wrap="square" rtlCol="0">
            <a:spAutoFit/>
          </a:bodyPr>
          <a:lstStyle/>
          <a:p>
            <a:r>
              <a:rPr lang="en-US" sz="2000" dirty="0" smtClean="0">
                <a:solidFill>
                  <a:srgbClr val="C00000"/>
                </a:solidFill>
              </a:rPr>
              <a:t>224 x 224</a:t>
            </a:r>
            <a:endParaRPr lang="en-US" sz="2000" dirty="0">
              <a:solidFill>
                <a:srgbClr val="C00000"/>
              </a:solidFill>
            </a:endParaRPr>
          </a:p>
        </p:txBody>
      </p:sp>
    </p:spTree>
    <p:extLst>
      <p:ext uri="{BB962C8B-B14F-4D97-AF65-F5344CB8AC3E}">
        <p14:creationId xmlns:p14="http://schemas.microsoft.com/office/powerpoint/2010/main" val="2990635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1973</a:t>
            </a:r>
            <a:endParaRPr lang="en-US" dirty="0"/>
          </a:p>
        </p:txBody>
      </p:sp>
      <p:pic>
        <p:nvPicPr>
          <p:cNvPr id="7" name="Picture 6"/>
          <p:cNvPicPr>
            <a:picLocks noChangeAspect="1"/>
          </p:cNvPicPr>
          <p:nvPr/>
        </p:nvPicPr>
        <p:blipFill>
          <a:blip r:embed="rId2"/>
          <a:stretch>
            <a:fillRect/>
          </a:stretch>
        </p:blipFill>
        <p:spPr>
          <a:xfrm>
            <a:off x="4914863" y="1690689"/>
            <a:ext cx="2654516" cy="4187499"/>
          </a:xfrm>
          <a:prstGeom prst="rect">
            <a:avLst/>
          </a:prstGeom>
        </p:spPr>
      </p:pic>
      <p:pic>
        <p:nvPicPr>
          <p:cNvPr id="8" name="Picture 7"/>
          <p:cNvPicPr>
            <a:picLocks noChangeAspect="1"/>
          </p:cNvPicPr>
          <p:nvPr/>
        </p:nvPicPr>
        <p:blipFill>
          <a:blip r:embed="rId3"/>
          <a:stretch>
            <a:fillRect/>
          </a:stretch>
        </p:blipFill>
        <p:spPr>
          <a:xfrm>
            <a:off x="1209194" y="1846337"/>
            <a:ext cx="2714243" cy="3636687"/>
          </a:xfrm>
          <a:prstGeom prst="rect">
            <a:avLst/>
          </a:prstGeom>
        </p:spPr>
      </p:pic>
      <p:pic>
        <p:nvPicPr>
          <p:cNvPr id="9" name="Picture 8"/>
          <p:cNvPicPr>
            <a:picLocks noChangeAspect="1"/>
          </p:cNvPicPr>
          <p:nvPr/>
        </p:nvPicPr>
        <p:blipFill>
          <a:blip r:embed="rId4"/>
          <a:stretch>
            <a:fillRect/>
          </a:stretch>
        </p:blipFill>
        <p:spPr>
          <a:xfrm>
            <a:off x="2487627" y="2831018"/>
            <a:ext cx="3477167" cy="156144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21903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549" y="62976"/>
            <a:ext cx="7886700" cy="1325563"/>
          </a:xfrm>
        </p:spPr>
        <p:txBody>
          <a:bodyPr/>
          <a:lstStyle/>
          <a:p>
            <a:r>
              <a:rPr lang="en-US" dirty="0" smtClean="0">
                <a:latin typeface="Segoe UI Semilight" panose="020B0402040204020203" pitchFamily="34" charset="0"/>
                <a:cs typeface="Segoe UI Semilight" panose="020B0402040204020203" pitchFamily="34" charset="0"/>
              </a:rPr>
              <a:t>Finding object candidates</a:t>
            </a:r>
            <a:endParaRPr lang="en-US" dirty="0">
              <a:latin typeface="Segoe UI Semilight" panose="020B0402040204020203" pitchFamily="34" charset="0"/>
              <a:cs typeface="Segoe UI Semilight" panose="020B0402040204020203"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91" y="2385989"/>
            <a:ext cx="8014915" cy="2964867"/>
          </a:xfrm>
          <a:prstGeom prst="rect">
            <a:avLst/>
          </a:prstGeom>
        </p:spPr>
      </p:pic>
      <p:sp>
        <p:nvSpPr>
          <p:cNvPr id="4" name="TextBox 3"/>
          <p:cNvSpPr txBox="1"/>
          <p:nvPr/>
        </p:nvSpPr>
        <p:spPr>
          <a:xfrm>
            <a:off x="477078" y="1876508"/>
            <a:ext cx="4222143" cy="400110"/>
          </a:xfrm>
          <a:prstGeom prst="rect">
            <a:avLst/>
          </a:prstGeom>
          <a:noFill/>
        </p:spPr>
        <p:txBody>
          <a:bodyPr wrap="square" rtlCol="0">
            <a:spAutoFit/>
          </a:bodyPr>
          <a:lstStyle/>
          <a:p>
            <a:r>
              <a:rPr lang="en-US" sz="2000" dirty="0" smtClean="0"/>
              <a:t>Use low-level cues…</a:t>
            </a:r>
            <a:endParaRPr lang="en-US" sz="2000" dirty="0"/>
          </a:p>
        </p:txBody>
      </p:sp>
      <p:sp>
        <p:nvSpPr>
          <p:cNvPr id="5" name="TextBox 4"/>
          <p:cNvSpPr txBox="1"/>
          <p:nvPr/>
        </p:nvSpPr>
        <p:spPr>
          <a:xfrm>
            <a:off x="1263028" y="5701975"/>
            <a:ext cx="7044528" cy="646331"/>
          </a:xfrm>
          <a:prstGeom prst="rect">
            <a:avLst/>
          </a:prstGeom>
          <a:noFill/>
        </p:spPr>
        <p:txBody>
          <a:bodyPr wrap="square" rtlCol="0">
            <a:spAutoFit/>
          </a:bodyPr>
          <a:lstStyle/>
          <a:p>
            <a:r>
              <a:rPr lang="en-US" sz="2000" b="1" dirty="0"/>
              <a:t>Segmentation As Selective Search for Object </a:t>
            </a:r>
            <a:r>
              <a:rPr lang="en-US" sz="2000" b="1" dirty="0" smtClean="0"/>
              <a:t>Recognition</a:t>
            </a:r>
            <a:r>
              <a:rPr lang="en-US" sz="2000" dirty="0" smtClean="0"/>
              <a:t>,</a:t>
            </a:r>
          </a:p>
          <a:p>
            <a:r>
              <a:rPr lang="nl-NL" sz="1600" dirty="0" smtClean="0"/>
              <a:t>van </a:t>
            </a:r>
            <a:r>
              <a:rPr lang="nl-NL" sz="1600" dirty="0"/>
              <a:t>de Sande, </a:t>
            </a:r>
            <a:r>
              <a:rPr lang="nl-NL" sz="1600" dirty="0" smtClean="0"/>
              <a:t>Uijlings</a:t>
            </a:r>
            <a:r>
              <a:rPr lang="nl-NL" sz="1600" dirty="0"/>
              <a:t>, </a:t>
            </a:r>
            <a:r>
              <a:rPr lang="nl-NL" sz="1600" dirty="0" smtClean="0"/>
              <a:t>Gevers</a:t>
            </a:r>
            <a:r>
              <a:rPr lang="nl-NL" sz="1600" dirty="0"/>
              <a:t>, </a:t>
            </a:r>
            <a:r>
              <a:rPr lang="nl-NL" sz="1600" dirty="0" smtClean="0"/>
              <a:t>Smeulders, ICCV 2011</a:t>
            </a:r>
            <a:endParaRPr lang="en-US" sz="1600" dirty="0"/>
          </a:p>
        </p:txBody>
      </p:sp>
    </p:spTree>
    <p:extLst>
      <p:ext uri="{BB962C8B-B14F-4D97-AF65-F5344CB8AC3E}">
        <p14:creationId xmlns:p14="http://schemas.microsoft.com/office/powerpoint/2010/main" val="3776391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31733"/>
          <a:stretch/>
        </p:blipFill>
        <p:spPr>
          <a:xfrm>
            <a:off x="465723" y="2075172"/>
            <a:ext cx="8308808" cy="1625972"/>
          </a:xfrm>
          <a:prstGeom prst="rect">
            <a:avLst/>
          </a:prstGeom>
        </p:spPr>
      </p:pic>
      <p:sp>
        <p:nvSpPr>
          <p:cNvPr id="5" name="TextBox 4"/>
          <p:cNvSpPr txBox="1"/>
          <p:nvPr/>
        </p:nvSpPr>
        <p:spPr>
          <a:xfrm>
            <a:off x="396241" y="3859406"/>
            <a:ext cx="1641565" cy="369332"/>
          </a:xfrm>
          <a:prstGeom prst="rect">
            <a:avLst/>
          </a:prstGeom>
          <a:noFill/>
        </p:spPr>
        <p:txBody>
          <a:bodyPr wrap="square" rtlCol="0">
            <a:spAutoFit/>
          </a:bodyPr>
          <a:lstStyle/>
          <a:p>
            <a:r>
              <a:rPr lang="en-US" dirty="0" smtClean="0"/>
              <a:t>1. Input image</a:t>
            </a:r>
            <a:endParaRPr lang="en-US" sz="1400" dirty="0"/>
          </a:p>
        </p:txBody>
      </p:sp>
      <p:sp>
        <p:nvSpPr>
          <p:cNvPr id="6" name="TextBox 5"/>
          <p:cNvSpPr txBox="1"/>
          <p:nvPr/>
        </p:nvSpPr>
        <p:spPr>
          <a:xfrm>
            <a:off x="2220685" y="3859406"/>
            <a:ext cx="3378926" cy="646331"/>
          </a:xfrm>
          <a:prstGeom prst="rect">
            <a:avLst/>
          </a:prstGeom>
          <a:noFill/>
        </p:spPr>
        <p:txBody>
          <a:bodyPr wrap="square" rtlCol="0">
            <a:spAutoFit/>
          </a:bodyPr>
          <a:lstStyle/>
          <a:p>
            <a:r>
              <a:rPr lang="en-US" dirty="0" smtClean="0"/>
              <a:t>2. Extract region </a:t>
            </a:r>
          </a:p>
          <a:p>
            <a:r>
              <a:rPr lang="en-US" dirty="0" smtClean="0"/>
              <a:t>proposals (~2k)</a:t>
            </a:r>
            <a:endParaRPr lang="en-US" sz="1400" dirty="0"/>
          </a:p>
        </p:txBody>
      </p:sp>
      <p:sp>
        <p:nvSpPr>
          <p:cNvPr id="7" name="TextBox 6"/>
          <p:cNvSpPr txBox="1"/>
          <p:nvPr/>
        </p:nvSpPr>
        <p:spPr>
          <a:xfrm>
            <a:off x="4683149" y="3859406"/>
            <a:ext cx="1832925" cy="646331"/>
          </a:xfrm>
          <a:prstGeom prst="rect">
            <a:avLst/>
          </a:prstGeom>
          <a:noFill/>
        </p:spPr>
        <p:txBody>
          <a:bodyPr wrap="square" rtlCol="0">
            <a:spAutoFit/>
          </a:bodyPr>
          <a:lstStyle/>
          <a:p>
            <a:r>
              <a:rPr lang="en-US" dirty="0" smtClean="0"/>
              <a:t>3. Compute CNN features</a:t>
            </a:r>
            <a:endParaRPr lang="en-US" sz="1400" dirty="0"/>
          </a:p>
        </p:txBody>
      </p:sp>
      <p:sp>
        <p:nvSpPr>
          <p:cNvPr id="8" name="TextBox 7"/>
          <p:cNvSpPr txBox="1"/>
          <p:nvPr/>
        </p:nvSpPr>
        <p:spPr>
          <a:xfrm>
            <a:off x="7082361" y="3859406"/>
            <a:ext cx="1832925" cy="369332"/>
          </a:xfrm>
          <a:prstGeom prst="rect">
            <a:avLst/>
          </a:prstGeom>
          <a:noFill/>
        </p:spPr>
        <p:txBody>
          <a:bodyPr wrap="square" rtlCol="0">
            <a:spAutoFit/>
          </a:bodyPr>
          <a:lstStyle/>
          <a:p>
            <a:r>
              <a:rPr lang="en-US" dirty="0" smtClean="0"/>
              <a:t>4. Classify regions</a:t>
            </a:r>
            <a:endParaRPr lang="en-US" sz="1400" dirty="0"/>
          </a:p>
        </p:txBody>
      </p:sp>
      <p:sp>
        <p:nvSpPr>
          <p:cNvPr id="9" name="TextBox 8"/>
          <p:cNvSpPr txBox="1"/>
          <p:nvPr/>
        </p:nvSpPr>
        <p:spPr>
          <a:xfrm>
            <a:off x="348343" y="5956661"/>
            <a:ext cx="3378926" cy="584775"/>
          </a:xfrm>
          <a:prstGeom prst="rect">
            <a:avLst/>
          </a:prstGeom>
          <a:noFill/>
        </p:spPr>
        <p:txBody>
          <a:bodyPr wrap="square" rtlCol="0">
            <a:spAutoFit/>
          </a:bodyPr>
          <a:lstStyle/>
          <a:p>
            <a:r>
              <a:rPr lang="en-US" sz="1600" dirty="0" smtClean="0"/>
              <a:t>Online classification demo:</a:t>
            </a:r>
            <a:endParaRPr lang="en-US" sz="1600" dirty="0" smtClean="0">
              <a:hlinkClick r:id="rId3"/>
            </a:endParaRPr>
          </a:p>
          <a:p>
            <a:r>
              <a:rPr lang="en-US" sz="1600" dirty="0" smtClean="0">
                <a:hlinkClick r:id="rId3"/>
              </a:rPr>
              <a:t>http</a:t>
            </a:r>
            <a:r>
              <a:rPr lang="en-US" sz="1600" dirty="0">
                <a:hlinkClick r:id="rId3"/>
              </a:rPr>
              <a:t>://decaf.berkeleyvision.org</a:t>
            </a:r>
            <a:r>
              <a:rPr lang="en-US" sz="1600" dirty="0" smtClean="0">
                <a:hlinkClick r:id="rId3"/>
              </a:rPr>
              <a:t>/</a:t>
            </a:r>
            <a:endParaRPr lang="en-US" sz="1600" dirty="0" smtClean="0"/>
          </a:p>
        </p:txBody>
      </p:sp>
      <p:sp>
        <p:nvSpPr>
          <p:cNvPr id="10" name="Title 1"/>
          <p:cNvSpPr>
            <a:spLocks noGrp="1"/>
          </p:cNvSpPr>
          <p:nvPr>
            <p:ph type="title"/>
          </p:nvPr>
        </p:nvSpPr>
        <p:spPr>
          <a:xfrm>
            <a:off x="318549" y="62976"/>
            <a:ext cx="7886700" cy="1325563"/>
          </a:xfrm>
        </p:spPr>
        <p:txBody>
          <a:bodyPr/>
          <a:lstStyle/>
          <a:p>
            <a:r>
              <a:rPr lang="en-US" dirty="0" smtClean="0">
                <a:latin typeface="Segoe UI Semilight" panose="020B0402040204020203" pitchFamily="34" charset="0"/>
                <a:cs typeface="Segoe UI Semilight" panose="020B0402040204020203" pitchFamily="34" charset="0"/>
              </a:rPr>
              <a:t>Object detection</a:t>
            </a:r>
            <a:endParaRPr lang="en-US" dirty="0">
              <a:latin typeface="Segoe UI Semilight" panose="020B0402040204020203" pitchFamily="34" charset="0"/>
              <a:cs typeface="Segoe UI Semilight" panose="020B0402040204020203" pitchFamily="34" charset="0"/>
            </a:endParaRPr>
          </a:p>
        </p:txBody>
      </p:sp>
      <p:sp>
        <p:nvSpPr>
          <p:cNvPr id="11" name="Rectangle 10"/>
          <p:cNvSpPr/>
          <p:nvPr/>
        </p:nvSpPr>
        <p:spPr>
          <a:xfrm>
            <a:off x="529376" y="5305936"/>
            <a:ext cx="8181501" cy="646331"/>
          </a:xfrm>
          <a:prstGeom prst="rect">
            <a:avLst/>
          </a:prstGeom>
        </p:spPr>
        <p:txBody>
          <a:bodyPr wrap="square">
            <a:spAutoFit/>
          </a:bodyPr>
          <a:lstStyle/>
          <a:p>
            <a:r>
              <a:rPr lang="en-US" b="1" dirty="0"/>
              <a:t>Rich Feature Hierarchies for Accurate Object Detection and Semantic </a:t>
            </a:r>
            <a:r>
              <a:rPr lang="en-US" b="1" dirty="0" smtClean="0"/>
              <a:t>Segmentation</a:t>
            </a:r>
            <a:r>
              <a:rPr lang="en-US" dirty="0" smtClean="0"/>
              <a:t>, Girshick</a:t>
            </a:r>
            <a:r>
              <a:rPr lang="en-US" dirty="0"/>
              <a:t>, </a:t>
            </a:r>
            <a:r>
              <a:rPr lang="en-US" dirty="0" smtClean="0"/>
              <a:t>Donahue</a:t>
            </a:r>
            <a:r>
              <a:rPr lang="en-US" dirty="0"/>
              <a:t>, </a:t>
            </a:r>
            <a:r>
              <a:rPr lang="en-US" dirty="0" smtClean="0"/>
              <a:t>Darrell</a:t>
            </a:r>
            <a:r>
              <a:rPr lang="en-US" dirty="0"/>
              <a:t>, </a:t>
            </a:r>
            <a:r>
              <a:rPr lang="en-US" dirty="0" smtClean="0"/>
              <a:t>Malik, </a:t>
            </a:r>
            <a:r>
              <a:rPr lang="en-US" i="1" dirty="0" smtClean="0"/>
              <a:t>CVPR</a:t>
            </a:r>
            <a:r>
              <a:rPr lang="en-US" dirty="0" smtClean="0"/>
              <a:t> 2014.</a:t>
            </a:r>
            <a:endParaRPr lang="en-US" dirty="0"/>
          </a:p>
        </p:txBody>
      </p:sp>
    </p:spTree>
    <p:extLst>
      <p:ext uri="{BB962C8B-B14F-4D97-AF65-F5344CB8AC3E}">
        <p14:creationId xmlns:p14="http://schemas.microsoft.com/office/powerpoint/2010/main" val="317348523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3632" y="1103984"/>
            <a:ext cx="8250221" cy="4729293"/>
          </a:xfrm>
          <a:prstGeom prst="rect">
            <a:avLst/>
          </a:prstGeom>
        </p:spPr>
      </p:pic>
    </p:spTree>
    <p:extLst>
      <p:ext uri="{BB962C8B-B14F-4D97-AF65-F5344CB8AC3E}">
        <p14:creationId xmlns:p14="http://schemas.microsoft.com/office/powerpoint/2010/main" val="196099901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3632" y="1103984"/>
            <a:ext cx="8250221" cy="4729293"/>
          </a:xfrm>
          <a:prstGeom prst="rect">
            <a:avLst/>
          </a:prstGeom>
        </p:spPr>
      </p:pic>
      <p:pic>
        <p:nvPicPr>
          <p:cNvPr id="2" name="Picture 1"/>
          <p:cNvPicPr>
            <a:picLocks noChangeAspect="1"/>
          </p:cNvPicPr>
          <p:nvPr/>
        </p:nvPicPr>
        <p:blipFill>
          <a:blip r:embed="rId3"/>
          <a:stretch>
            <a:fillRect/>
          </a:stretch>
        </p:blipFill>
        <p:spPr>
          <a:xfrm>
            <a:off x="433632" y="1103984"/>
            <a:ext cx="8257165" cy="4729293"/>
          </a:xfrm>
          <a:prstGeom prst="rect">
            <a:avLst/>
          </a:prstGeom>
        </p:spPr>
      </p:pic>
    </p:spTree>
    <p:extLst>
      <p:ext uri="{BB962C8B-B14F-4D97-AF65-F5344CB8AC3E}">
        <p14:creationId xmlns:p14="http://schemas.microsoft.com/office/powerpoint/2010/main" val="70125908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6400" y="290512"/>
            <a:ext cx="5791200" cy="6276975"/>
          </a:xfrm>
          <a:prstGeom prst="rect">
            <a:avLst/>
          </a:prstGeom>
        </p:spPr>
      </p:pic>
    </p:spTree>
    <p:extLst>
      <p:ext uri="{BB962C8B-B14F-4D97-AF65-F5344CB8AC3E}">
        <p14:creationId xmlns:p14="http://schemas.microsoft.com/office/powerpoint/2010/main" val="35631379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90550" y="814387"/>
            <a:ext cx="7962900" cy="5229225"/>
          </a:xfrm>
          <a:prstGeom prst="rect">
            <a:avLst/>
          </a:prstGeom>
        </p:spPr>
      </p:pic>
    </p:spTree>
    <p:extLst>
      <p:ext uri="{BB962C8B-B14F-4D97-AF65-F5344CB8AC3E}">
        <p14:creationId xmlns:p14="http://schemas.microsoft.com/office/powerpoint/2010/main" val="668180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1025" y="452437"/>
            <a:ext cx="7981950" cy="5953125"/>
          </a:xfrm>
          <a:prstGeom prst="rect">
            <a:avLst/>
          </a:prstGeom>
        </p:spPr>
      </p:pic>
    </p:spTree>
    <p:extLst>
      <p:ext uri="{BB962C8B-B14F-4D97-AF65-F5344CB8AC3E}">
        <p14:creationId xmlns:p14="http://schemas.microsoft.com/office/powerpoint/2010/main" val="289189230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3488" y="593890"/>
            <a:ext cx="8569895" cy="5665508"/>
          </a:xfrm>
          <a:prstGeom prst="rect">
            <a:avLst/>
          </a:prstGeom>
        </p:spPr>
      </p:pic>
    </p:spTree>
    <p:extLst>
      <p:ext uri="{BB962C8B-B14F-4D97-AF65-F5344CB8AC3E}">
        <p14:creationId xmlns:p14="http://schemas.microsoft.com/office/powerpoint/2010/main" val="421045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1062" y="628650"/>
            <a:ext cx="7381875" cy="5600700"/>
          </a:xfrm>
          <a:prstGeom prst="rect">
            <a:avLst/>
          </a:prstGeom>
        </p:spPr>
      </p:pic>
    </p:spTree>
    <p:extLst>
      <p:ext uri="{BB962C8B-B14F-4D97-AF65-F5344CB8AC3E}">
        <p14:creationId xmlns:p14="http://schemas.microsoft.com/office/powerpoint/2010/main" val="103715538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5097" y="561775"/>
            <a:ext cx="8655134" cy="5735330"/>
          </a:xfrm>
          <a:prstGeom prst="rect">
            <a:avLst/>
          </a:prstGeom>
        </p:spPr>
      </p:pic>
    </p:spTree>
    <p:extLst>
      <p:ext uri="{BB962C8B-B14F-4D97-AF65-F5344CB8AC3E}">
        <p14:creationId xmlns:p14="http://schemas.microsoft.com/office/powerpoint/2010/main" val="11989220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5442</TotalTime>
  <Words>1793</Words>
  <Application>Microsoft Office PowerPoint</Application>
  <PresentationFormat>On-screen Show (4:3)</PresentationFormat>
  <Paragraphs>385</Paragraphs>
  <Slides>127</Slides>
  <Notes>13</Notes>
  <HiddenSlides>9</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127</vt:i4>
      </vt:variant>
    </vt:vector>
  </HeadingPairs>
  <TitlesOfParts>
    <vt:vector size="136" baseType="lpstr">
      <vt:lpstr>Arial</vt:lpstr>
      <vt:lpstr>Calibri</vt:lpstr>
      <vt:lpstr>Calibri Light</vt:lpstr>
      <vt:lpstr>Script MT Bold</vt:lpstr>
      <vt:lpstr>Segoe UI</vt:lpstr>
      <vt:lpstr>Segoe UI Semilight</vt:lpstr>
      <vt:lpstr>URWPalladioL-Roma</vt:lpstr>
      <vt:lpstr>Wingdings</vt:lpstr>
      <vt:lpstr>Office Theme</vt:lpstr>
      <vt:lpstr>Object recognition</vt:lpstr>
      <vt:lpstr>Motivation</vt:lpstr>
      <vt:lpstr>Goals</vt:lpstr>
      <vt:lpstr>1966</vt:lpstr>
      <vt:lpstr>PowerPoint Presentation</vt:lpstr>
      <vt:lpstr>1973</vt:lpstr>
      <vt:lpstr>1973</vt:lpstr>
      <vt:lpstr>1973</vt:lpstr>
      <vt:lpstr>1973</vt:lpstr>
      <vt:lpstr>1980’s</vt:lpstr>
      <vt:lpstr>1984</vt:lpstr>
      <vt:lpstr>1986</vt:lpstr>
      <vt:lpstr>PowerPoint Presentation</vt:lpstr>
      <vt:lpstr>1989</vt:lpstr>
      <vt:lpstr>PowerPoint Presentation</vt:lpstr>
      <vt:lpstr>PowerPoint Presentation</vt:lpstr>
      <vt:lpstr>1989</vt:lpstr>
      <vt:lpstr>1989</vt:lpstr>
      <vt:lpstr>1998</vt:lpstr>
      <vt:lpstr>Classification</vt:lpstr>
      <vt:lpstr>Limits</vt:lpstr>
      <vt:lpstr>2001</vt:lpstr>
      <vt:lpstr>PowerPoint Presentation</vt:lpstr>
      <vt:lpstr>Why did it work?</vt:lpstr>
      <vt:lpstr>PowerPoint Presentation</vt:lpstr>
      <vt:lpstr>PowerPoint Presentation</vt:lpstr>
      <vt:lpstr>Why did it work?</vt:lpstr>
      <vt:lpstr>Why did it fail?</vt:lpstr>
      <vt:lpstr>1999*</vt:lpstr>
      <vt:lpstr>PowerPoint Presentation</vt:lpstr>
      <vt:lpstr>PowerPoint Presentation</vt:lpstr>
      <vt:lpstr>PowerPoint Presentation</vt:lpstr>
      <vt:lpstr>PowerPoint Presentation</vt:lpstr>
      <vt:lpstr>PowerPoint Presentation</vt:lpstr>
      <vt:lpstr>“Object instance” recognition (flat, textured objects)</vt:lpstr>
      <vt:lpstr>What worked</vt:lpstr>
      <vt:lpstr>What failed…</vt:lpstr>
      <vt:lpstr>2003</vt:lpstr>
      <vt:lpstr>2003</vt:lpstr>
      <vt:lpstr>Interest points used to find parts:</vt:lpstr>
      <vt:lpstr>Why does it fail?</vt:lpstr>
      <vt:lpstr>Why it fails</vt:lpstr>
      <vt:lpstr>Too many springs…</vt:lpstr>
      <vt:lpstr>Why it worked</vt:lpstr>
      <vt:lpstr>2005 HOG (histograms of oriented gradients)</vt:lpstr>
      <vt:lpstr>Pedestrians</vt:lpstr>
      <vt:lpstr>2005 HOG (histograms of oriented gradients)</vt:lpstr>
      <vt:lpstr>2005 HOG (histograms of oriented gradients)</vt:lpstr>
      <vt:lpstr>2005 HOG (histograms of oriented gradients)</vt:lpstr>
      <vt:lpstr>2005 HOG (histograms of oriented gradients)</vt:lpstr>
      <vt:lpstr>2005 HOG (histograms of oriented gradients)</vt:lpstr>
      <vt:lpstr>2005 HOG (histograms of oriented gradients)</vt:lpstr>
      <vt:lpstr>Why it worked</vt:lpstr>
      <vt:lpstr>Why it failed</vt:lpstr>
      <vt:lpstr>2006 Context</vt:lpstr>
      <vt:lpstr>Why it worked</vt:lpstr>
      <vt:lpstr>Why it failed</vt:lpstr>
      <vt:lpstr>2004-2006 Caltech 101 and 256</vt:lpstr>
      <vt:lpstr>2006</vt:lpstr>
      <vt:lpstr>2007 PASCAL VOC</vt:lpstr>
      <vt:lpstr>2009 Caltech Pedestrian</vt:lpstr>
      <vt:lpstr>2009 ImageNet</vt:lpstr>
      <vt:lpstr>2010 SUN</vt:lpstr>
      <vt:lpstr>PowerPoint Presentation</vt:lpstr>
      <vt:lpstr>Why it failed</vt:lpstr>
      <vt:lpstr>2008 DPM (Deformable parts model)</vt:lpstr>
      <vt:lpstr>2008 DPM (Deformable parts model)</vt:lpstr>
      <vt:lpstr>Star-structure</vt:lpstr>
      <vt:lpstr>Multiple components</vt:lpstr>
      <vt:lpstr>Why it worked</vt:lpstr>
      <vt:lpstr>Why it failed…</vt:lpstr>
      <vt:lpstr>Human debugging</vt:lpstr>
      <vt:lpstr>Part detections</vt:lpstr>
      <vt:lpstr>Part detections</vt:lpstr>
      <vt:lpstr>Part detections</vt:lpstr>
      <vt:lpstr>AP results</vt:lpstr>
      <vt:lpstr>PowerPoint Presentation</vt:lpstr>
      <vt:lpstr>PowerPoint Presentation</vt:lpstr>
      <vt:lpstr>DPM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2014 DNN vs. Detection</vt:lpstr>
      <vt:lpstr>Aspect ratios?</vt:lpstr>
      <vt:lpstr>Finding object candidates</vt:lpstr>
      <vt:lpstr>Object detection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ImageNet (200 categories)</vt:lpstr>
      <vt:lpstr>ImageNet (200 categories)</vt:lpstr>
      <vt:lpstr>PowerPoint Presentation</vt:lpstr>
      <vt:lpstr>Why it fails…</vt:lpstr>
      <vt:lpstr>PASCAL VOC</vt:lpstr>
      <vt:lpstr>PowerPoint Presentation</vt:lpstr>
      <vt:lpstr>PowerPoint Presentation</vt:lpstr>
      <vt:lpstr>PowerPoint Presentation</vt:lpstr>
      <vt:lpstr>Why it fails…</vt:lpstr>
      <vt:lpstr>Why it fails…</vt:lpstr>
      <vt:lpstr>Why it fails…</vt:lpstr>
      <vt:lpstr>Finding object candidates</vt:lpstr>
      <vt:lpstr>PowerPoint Presentation</vt:lpstr>
      <vt:lpstr>PowerPoint Presentation</vt:lpstr>
      <vt:lpstr>PowerPoint Presentation</vt:lpstr>
      <vt:lpstr>Iconic object images</vt:lpstr>
      <vt:lpstr>Iconic scene images</vt:lpstr>
      <vt:lpstr>Non-iconic images</vt:lpstr>
      <vt:lpstr>PowerPoint Presentation</vt:lpstr>
      <vt:lpstr>PowerPoint Presentation</vt:lpstr>
      <vt:lpstr>PowerPoint Presentation</vt:lpstr>
      <vt:lpstr>MS COCO</vt:lpstr>
      <vt:lpstr>The end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and Describing Scenes</dc:title>
  <dc:creator>Larry Zitnick</dc:creator>
  <cp:lastModifiedBy>Larry Zitnick</cp:lastModifiedBy>
  <cp:revision>147</cp:revision>
  <dcterms:created xsi:type="dcterms:W3CDTF">2014-06-10T21:06:12Z</dcterms:created>
  <dcterms:modified xsi:type="dcterms:W3CDTF">2014-10-23T02:43:01Z</dcterms:modified>
</cp:coreProperties>
</file>