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83" r:id="rId4"/>
    <p:sldMasterId id="2147483694" r:id="rId5"/>
    <p:sldMasterId id="2147483705" r:id="rId6"/>
    <p:sldMasterId id="2147483717" r:id="rId7"/>
    <p:sldMasterId id="2147483728" r:id="rId8"/>
  </p:sldMasterIdLst>
  <p:notesMasterIdLst>
    <p:notesMasterId r:id="rId56"/>
  </p:notesMasterIdLst>
  <p:sldIdLst>
    <p:sldId id="256" r:id="rId9"/>
    <p:sldId id="257" r:id="rId10"/>
    <p:sldId id="299" r:id="rId11"/>
    <p:sldId id="300" r:id="rId12"/>
    <p:sldId id="301" r:id="rId13"/>
    <p:sldId id="302" r:id="rId14"/>
    <p:sldId id="303" r:id="rId15"/>
    <p:sldId id="259" r:id="rId16"/>
    <p:sldId id="260" r:id="rId17"/>
    <p:sldId id="261" r:id="rId18"/>
    <p:sldId id="298" r:id="rId19"/>
    <p:sldId id="262" r:id="rId20"/>
    <p:sldId id="275" r:id="rId21"/>
    <p:sldId id="274" r:id="rId22"/>
    <p:sldId id="267" r:id="rId23"/>
    <p:sldId id="268" r:id="rId24"/>
    <p:sldId id="269" r:id="rId25"/>
    <p:sldId id="280" r:id="rId26"/>
    <p:sldId id="281" r:id="rId27"/>
    <p:sldId id="282" r:id="rId28"/>
    <p:sldId id="283" r:id="rId29"/>
    <p:sldId id="276" r:id="rId30"/>
    <p:sldId id="295" r:id="rId31"/>
    <p:sldId id="296" r:id="rId32"/>
    <p:sldId id="297" r:id="rId33"/>
    <p:sldId id="293" r:id="rId34"/>
    <p:sldId id="294" r:id="rId35"/>
    <p:sldId id="277" r:id="rId36"/>
    <p:sldId id="278" r:id="rId37"/>
    <p:sldId id="279" r:id="rId38"/>
    <p:sldId id="284" r:id="rId39"/>
    <p:sldId id="304" r:id="rId40"/>
    <p:sldId id="305" r:id="rId41"/>
    <p:sldId id="306" r:id="rId42"/>
    <p:sldId id="307" r:id="rId43"/>
    <p:sldId id="308" r:id="rId44"/>
    <p:sldId id="285" r:id="rId45"/>
    <p:sldId id="272" r:id="rId46"/>
    <p:sldId id="273" r:id="rId47"/>
    <p:sldId id="270" r:id="rId48"/>
    <p:sldId id="286" r:id="rId49"/>
    <p:sldId id="288" r:id="rId50"/>
    <p:sldId id="289" r:id="rId51"/>
    <p:sldId id="290" r:id="rId52"/>
    <p:sldId id="291" r:id="rId53"/>
    <p:sldId id="309" r:id="rId54"/>
    <p:sldId id="29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67" autoAdjust="0"/>
    <p:restoredTop sz="94660"/>
  </p:normalViewPr>
  <p:slideViewPr>
    <p:cSldViewPr snapToGrid="0">
      <p:cViewPr varScale="1">
        <p:scale>
          <a:sx n="83" d="100"/>
          <a:sy n="83" d="100"/>
        </p:scale>
        <p:origin x="84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ryz\Dropbox\Talks\Deep%20Learning%20Mindswap\TABL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ryz\Dropbox\Talks\Deep%20Learning%20Mindswap\TABL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ryz\Dropbox\Talks\Deep%20Learning%20Mindswap\TABL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ryz\Dropbox\Talks\CVPR15%20Dataset\evaluationmetric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ryz\Dropbox\Talks\CVPR15%20Dataset\evaluationmetric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ryz\Dropbox\Talks\CVPR15%20Dataset\evaluationmetric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ryz\Dropbox\Talks\CVPR15%20Dataset\evaluationmetric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>
                  <a:lumMod val="75000"/>
                  <a:alpha val="0"/>
                </a:schemeClr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C00000">
                  <a:alpha val="0"/>
                </a:srgbClr>
              </a:solidFill>
              <a:ln>
                <a:noFill/>
              </a:ln>
              <a:effectLst/>
            </c:spPr>
          </c:dPt>
          <c:cat>
            <c:strRef>
              <c:f>Sheet1!$B$4:$B$10</c:f>
              <c:strCache>
                <c:ptCount val="7"/>
                <c:pt idx="0">
                  <c:v>LEAR-XRCE</c:v>
                </c:pt>
                <c:pt idx="1">
                  <c:v>U. of Amsterdam</c:v>
                </c:pt>
                <c:pt idx="2">
                  <c:v>XRCE/INRIA</c:v>
                </c:pt>
                <c:pt idx="3">
                  <c:v>Oxford</c:v>
                </c:pt>
                <c:pt idx="4">
                  <c:v>ISI</c:v>
                </c:pt>
                <c:pt idx="5">
                  <c:v>SuperVision</c:v>
                </c:pt>
                <c:pt idx="6">
                  <c:v>Today</c:v>
                </c:pt>
              </c:strCache>
            </c:strRef>
          </c:cat>
          <c:val>
            <c:numRef>
              <c:f>Sheet1!$C$4:$C$10</c:f>
              <c:numCache>
                <c:formatCode>General</c:formatCode>
                <c:ptCount val="7"/>
                <c:pt idx="0">
                  <c:v>36.200000000000003</c:v>
                </c:pt>
                <c:pt idx="1">
                  <c:v>29.5</c:v>
                </c:pt>
                <c:pt idx="2">
                  <c:v>27.1</c:v>
                </c:pt>
                <c:pt idx="3">
                  <c:v>26.9</c:v>
                </c:pt>
                <c:pt idx="4">
                  <c:v>26.2</c:v>
                </c:pt>
                <c:pt idx="5">
                  <c:v>15.3</c:v>
                </c:pt>
                <c:pt idx="6">
                  <c:v>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9050784"/>
        <c:axId val="269055096"/>
      </c:barChart>
      <c:catAx>
        <c:axId val="26905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34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  <c:crossAx val="269055096"/>
        <c:crosses val="autoZero"/>
        <c:auto val="0"/>
        <c:lblAlgn val="ctr"/>
        <c:lblOffset val="100"/>
        <c:noMultiLvlLbl val="0"/>
      </c:catAx>
      <c:valAx>
        <c:axId val="269055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Error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9050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C00000">
                  <a:alpha val="0"/>
                </a:srgbClr>
              </a:solidFill>
              <a:ln>
                <a:noFill/>
              </a:ln>
              <a:effectLst/>
            </c:spPr>
          </c:dPt>
          <c:cat>
            <c:strRef>
              <c:f>Sheet1!$B$4:$B$10</c:f>
              <c:strCache>
                <c:ptCount val="7"/>
                <c:pt idx="0">
                  <c:v>LEAR-XRCE</c:v>
                </c:pt>
                <c:pt idx="1">
                  <c:v>U. of Amsterdam</c:v>
                </c:pt>
                <c:pt idx="2">
                  <c:v>XRCE/INRIA</c:v>
                </c:pt>
                <c:pt idx="3">
                  <c:v>Oxford</c:v>
                </c:pt>
                <c:pt idx="4">
                  <c:v>ISI</c:v>
                </c:pt>
                <c:pt idx="5">
                  <c:v>SuperVision</c:v>
                </c:pt>
                <c:pt idx="6">
                  <c:v>Today</c:v>
                </c:pt>
              </c:strCache>
            </c:strRef>
          </c:cat>
          <c:val>
            <c:numRef>
              <c:f>Sheet1!$C$4:$C$10</c:f>
              <c:numCache>
                <c:formatCode>General</c:formatCode>
                <c:ptCount val="7"/>
                <c:pt idx="0">
                  <c:v>36.200000000000003</c:v>
                </c:pt>
                <c:pt idx="1">
                  <c:v>29.5</c:v>
                </c:pt>
                <c:pt idx="2">
                  <c:v>27.1</c:v>
                </c:pt>
                <c:pt idx="3">
                  <c:v>26.9</c:v>
                </c:pt>
                <c:pt idx="4">
                  <c:v>26.2</c:v>
                </c:pt>
                <c:pt idx="5">
                  <c:v>15.3</c:v>
                </c:pt>
                <c:pt idx="6">
                  <c:v>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9049608"/>
        <c:axId val="269053920"/>
      </c:barChart>
      <c:catAx>
        <c:axId val="269049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34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  <c:crossAx val="269053920"/>
        <c:crosses val="autoZero"/>
        <c:auto val="0"/>
        <c:lblAlgn val="ctr"/>
        <c:lblOffset val="100"/>
        <c:noMultiLvlLbl val="0"/>
      </c:catAx>
      <c:valAx>
        <c:axId val="26905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Error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9049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cat>
            <c:strRef>
              <c:f>Sheet1!$B$4:$B$10</c:f>
              <c:strCache>
                <c:ptCount val="7"/>
                <c:pt idx="0">
                  <c:v>LEAR-XRCE</c:v>
                </c:pt>
                <c:pt idx="1">
                  <c:v>U. of Amsterdam</c:v>
                </c:pt>
                <c:pt idx="2">
                  <c:v>XRCE/INRIA</c:v>
                </c:pt>
                <c:pt idx="3">
                  <c:v>Oxford</c:v>
                </c:pt>
                <c:pt idx="4">
                  <c:v>ISI</c:v>
                </c:pt>
                <c:pt idx="5">
                  <c:v>SuperVision</c:v>
                </c:pt>
                <c:pt idx="6">
                  <c:v>Today</c:v>
                </c:pt>
              </c:strCache>
            </c:strRef>
          </c:cat>
          <c:val>
            <c:numRef>
              <c:f>Sheet1!$C$4:$C$10</c:f>
              <c:numCache>
                <c:formatCode>General</c:formatCode>
                <c:ptCount val="7"/>
                <c:pt idx="0">
                  <c:v>36.200000000000003</c:v>
                </c:pt>
                <c:pt idx="1">
                  <c:v>29.5</c:v>
                </c:pt>
                <c:pt idx="2">
                  <c:v>27.1</c:v>
                </c:pt>
                <c:pt idx="3">
                  <c:v>26.9</c:v>
                </c:pt>
                <c:pt idx="4">
                  <c:v>26.2</c:v>
                </c:pt>
                <c:pt idx="5">
                  <c:v>15.3</c:v>
                </c:pt>
                <c:pt idx="6">
                  <c:v>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9050392"/>
        <c:axId val="269051176"/>
      </c:barChart>
      <c:catAx>
        <c:axId val="269050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34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  <c:crossAx val="269051176"/>
        <c:crosses val="autoZero"/>
        <c:auto val="0"/>
        <c:lblAlgn val="ctr"/>
        <c:lblOffset val="100"/>
        <c:noMultiLvlLbl val="0"/>
      </c:catAx>
      <c:valAx>
        <c:axId val="269051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Error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9050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4614504994264"/>
          <c:y val="6.5079242365674528E-2"/>
          <c:w val="0.72337178311153627"/>
          <c:h val="0.7987423489342532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CIDEr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20000"/>
                  <a:lumOff val="80000"/>
                </a:schemeClr>
              </a:solidFill>
              <a:ln w="104775">
                <a:solidFill>
                  <a:srgbClr val="FFFF00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1">
                    <a:lumMod val="20000"/>
                    <a:lumOff val="80000"/>
                    <a:alpha val="0"/>
                  </a:schemeClr>
                </a:solidFill>
                <a:ln w="104775">
                  <a:solidFill>
                    <a:srgbClr val="FFFF00">
                      <a:alpha val="0"/>
                    </a:srgbClr>
                  </a:solidFill>
                </a:ln>
                <a:effectLst/>
              </c:spPr>
            </c:marker>
            <c:bubble3D val="0"/>
          </c:dPt>
          <c:dPt>
            <c:idx val="9"/>
            <c:marker>
              <c:symbol val="circle"/>
              <c:size val="5"/>
              <c:spPr>
                <a:solidFill>
                  <a:schemeClr val="bg1">
                    <a:alpha val="0"/>
                  </a:schemeClr>
                </a:solidFill>
                <a:ln w="0">
                  <a:solidFill>
                    <a:srgbClr val="FFFF00">
                      <a:alpha val="0"/>
                    </a:srgbClr>
                  </a:solidFill>
                </a:ln>
                <a:effectLst/>
              </c:spPr>
            </c:marker>
            <c:bubble3D val="0"/>
          </c:dPt>
          <c:xVal>
            <c:numRef>
              <c:f>Sheet1!$B$2:$B$17</c:f>
              <c:numCache>
                <c:formatCode>General</c:formatCode>
                <c:ptCount val="16"/>
                <c:pt idx="0">
                  <c:v>0.63800000000000001</c:v>
                </c:pt>
                <c:pt idx="1">
                  <c:v>0.27300000000000002</c:v>
                </c:pt>
                <c:pt idx="2">
                  <c:v>0.26800000000000002</c:v>
                </c:pt>
                <c:pt idx="3">
                  <c:v>0.26200000000000001</c:v>
                </c:pt>
                <c:pt idx="4">
                  <c:v>0.25</c:v>
                </c:pt>
                <c:pt idx="5">
                  <c:v>0.246</c:v>
                </c:pt>
                <c:pt idx="6">
                  <c:v>0.223</c:v>
                </c:pt>
                <c:pt idx="7">
                  <c:v>0.216</c:v>
                </c:pt>
                <c:pt idx="8">
                  <c:v>0.20200000000000001</c:v>
                </c:pt>
                <c:pt idx="9">
                  <c:v>0.19400000000000001</c:v>
                </c:pt>
                <c:pt idx="10">
                  <c:v>0.19</c:v>
                </c:pt>
                <c:pt idx="11">
                  <c:v>0.16800000000000001</c:v>
                </c:pt>
                <c:pt idx="12">
                  <c:v>0.16700000000000001</c:v>
                </c:pt>
                <c:pt idx="13">
                  <c:v>0.16600000000000001</c:v>
                </c:pt>
                <c:pt idx="14">
                  <c:v>0.154</c:v>
                </c:pt>
                <c:pt idx="15">
                  <c:v>0.1</c:v>
                </c:pt>
              </c:numCache>
            </c:numRef>
          </c:xVal>
          <c:yVal>
            <c:numRef>
              <c:f>Sheet1!$G$2:$G$17</c:f>
              <c:numCache>
                <c:formatCode>General</c:formatCode>
                <c:ptCount val="16"/>
                <c:pt idx="0">
                  <c:v>0.91</c:v>
                </c:pt>
                <c:pt idx="1">
                  <c:v>0.94599999999999995</c:v>
                </c:pt>
                <c:pt idx="2">
                  <c:v>0.92500000000000004</c:v>
                </c:pt>
                <c:pt idx="3">
                  <c:v>0.878</c:v>
                </c:pt>
                <c:pt idx="4">
                  <c:v>0.93700000000000006</c:v>
                </c:pt>
                <c:pt idx="5">
                  <c:v>0.89100000000000001</c:v>
                </c:pt>
                <c:pt idx="6">
                  <c:v>0.93500000000000005</c:v>
                </c:pt>
                <c:pt idx="7">
                  <c:v>0.91600000000000004</c:v>
                </c:pt>
                <c:pt idx="8">
                  <c:v>0.85599999999999998</c:v>
                </c:pt>
                <c:pt idx="9">
                  <c:v>0.53600000000000003</c:v>
                </c:pt>
                <c:pt idx="10">
                  <c:v>0.89600000000000002</c:v>
                </c:pt>
                <c:pt idx="11">
                  <c:v>0.69</c:v>
                </c:pt>
                <c:pt idx="12">
                  <c:v>0.752</c:v>
                </c:pt>
                <c:pt idx="13">
                  <c:v>0.69199999999999995</c:v>
                </c:pt>
                <c:pt idx="14">
                  <c:v>0.71599999999999997</c:v>
                </c:pt>
                <c:pt idx="15">
                  <c:v>0.68200000000000005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9052352"/>
        <c:axId val="269051960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Sheet1!$H$1</c15:sqref>
                        </c15:formulaRef>
                      </c:ext>
                    </c:extLst>
                    <c:strCache>
                      <c:ptCount val="1"/>
                      <c:pt idx="0">
                        <c:v>METEOR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6667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Sheet1!$B$2:$B$17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0.63800000000000001</c:v>
                      </c:pt>
                      <c:pt idx="1">
                        <c:v>0.27300000000000002</c:v>
                      </c:pt>
                      <c:pt idx="2">
                        <c:v>0.26800000000000002</c:v>
                      </c:pt>
                      <c:pt idx="3">
                        <c:v>0.26200000000000001</c:v>
                      </c:pt>
                      <c:pt idx="4">
                        <c:v>0.25</c:v>
                      </c:pt>
                      <c:pt idx="5">
                        <c:v>0.246</c:v>
                      </c:pt>
                      <c:pt idx="6">
                        <c:v>0.223</c:v>
                      </c:pt>
                      <c:pt idx="7">
                        <c:v>0.216</c:v>
                      </c:pt>
                      <c:pt idx="8">
                        <c:v>0.20200000000000001</c:v>
                      </c:pt>
                      <c:pt idx="9">
                        <c:v>0.19400000000000001</c:v>
                      </c:pt>
                      <c:pt idx="10">
                        <c:v>0.19</c:v>
                      </c:pt>
                      <c:pt idx="11">
                        <c:v>0.16800000000000001</c:v>
                      </c:pt>
                      <c:pt idx="12">
                        <c:v>0.16700000000000001</c:v>
                      </c:pt>
                      <c:pt idx="13">
                        <c:v>0.16600000000000001</c:v>
                      </c:pt>
                      <c:pt idx="14">
                        <c:v>0.154</c:v>
                      </c:pt>
                      <c:pt idx="15">
                        <c:v>0.1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Sheet1!$H$2:$H$17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0.33500000000000002</c:v>
                      </c:pt>
                      <c:pt idx="1">
                        <c:v>0.34599999999999997</c:v>
                      </c:pt>
                      <c:pt idx="2">
                        <c:v>0.33100000000000002</c:v>
                      </c:pt>
                      <c:pt idx="3">
                        <c:v>0.32300000000000001</c:v>
                      </c:pt>
                      <c:pt idx="4">
                        <c:v>0.33900000000000002</c:v>
                      </c:pt>
                      <c:pt idx="5">
                        <c:v>0.32200000000000001</c:v>
                      </c:pt>
                      <c:pt idx="6">
                        <c:v>0.32500000000000001</c:v>
                      </c:pt>
                      <c:pt idx="7">
                        <c:v>0.318</c:v>
                      </c:pt>
                      <c:pt idx="8">
                        <c:v>0.318</c:v>
                      </c:pt>
                      <c:pt idx="9">
                        <c:v>0.252</c:v>
                      </c:pt>
                      <c:pt idx="10">
                        <c:v>0.32</c:v>
                      </c:pt>
                      <c:pt idx="11">
                        <c:v>0.28399999999999997</c:v>
                      </c:pt>
                      <c:pt idx="12">
                        <c:v>0.29399999999999998</c:v>
                      </c:pt>
                      <c:pt idx="13">
                        <c:v>0.28000000000000003</c:v>
                      </c:pt>
                      <c:pt idx="14">
                        <c:v>0.28799999999999998</c:v>
                      </c:pt>
                      <c:pt idx="15">
                        <c:v>0.27300000000000002</c:v>
                      </c:pt>
                    </c:numCache>
                  </c:numRef>
                </c:yVal>
                <c:smooth val="0"/>
              </c15:ser>
            </c15:filteredScatterSeries>
            <c15:filteredScatterSeries>
              <c15:ser>
                <c:idx val="5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Sheet1!$M$1</c15:sqref>
                        </c15:formulaRef>
                      </c:ext>
                    </c:extLst>
                    <c:strCache>
                      <c:ptCount val="1"/>
                      <c:pt idx="0">
                        <c:v>BLEU 4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76200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Sheet1!$B$2:$B$17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0.63800000000000001</c:v>
                      </c:pt>
                      <c:pt idx="1">
                        <c:v>0.27300000000000002</c:v>
                      </c:pt>
                      <c:pt idx="2">
                        <c:v>0.26800000000000002</c:v>
                      </c:pt>
                      <c:pt idx="3">
                        <c:v>0.26200000000000001</c:v>
                      </c:pt>
                      <c:pt idx="4">
                        <c:v>0.25</c:v>
                      </c:pt>
                      <c:pt idx="5">
                        <c:v>0.246</c:v>
                      </c:pt>
                      <c:pt idx="6">
                        <c:v>0.223</c:v>
                      </c:pt>
                      <c:pt idx="7">
                        <c:v>0.216</c:v>
                      </c:pt>
                      <c:pt idx="8">
                        <c:v>0.20200000000000001</c:v>
                      </c:pt>
                      <c:pt idx="9">
                        <c:v>0.19400000000000001</c:v>
                      </c:pt>
                      <c:pt idx="10">
                        <c:v>0.19</c:v>
                      </c:pt>
                      <c:pt idx="11">
                        <c:v>0.16800000000000001</c:v>
                      </c:pt>
                      <c:pt idx="12">
                        <c:v>0.16700000000000001</c:v>
                      </c:pt>
                      <c:pt idx="13">
                        <c:v>0.16600000000000001</c:v>
                      </c:pt>
                      <c:pt idx="14">
                        <c:v>0.154</c:v>
                      </c:pt>
                      <c:pt idx="15">
                        <c:v>0.1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Sheet1!$M$2:$M$17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0.47099999999999997</c:v>
                      </c:pt>
                      <c:pt idx="1">
                        <c:v>0.58699999999999997</c:v>
                      </c:pt>
                      <c:pt idx="2">
                        <c:v>0.56699999999999995</c:v>
                      </c:pt>
                      <c:pt idx="3">
                        <c:v>0.52300000000000002</c:v>
                      </c:pt>
                      <c:pt idx="4">
                        <c:v>0.60099999999999998</c:v>
                      </c:pt>
                      <c:pt idx="5">
                        <c:v>0.53400000000000003</c:v>
                      </c:pt>
                      <c:pt idx="6">
                        <c:v>0.57499999999999996</c:v>
                      </c:pt>
                      <c:pt idx="7">
                        <c:v>0.54200000000000004</c:v>
                      </c:pt>
                      <c:pt idx="8">
                        <c:v>0.55400000000000005</c:v>
                      </c:pt>
                      <c:pt idx="9">
                        <c:v>0.27800000000000002</c:v>
                      </c:pt>
                      <c:pt idx="10">
                        <c:v>0.57799999999999996</c:v>
                      </c:pt>
                      <c:pt idx="11">
                        <c:v>0.432</c:v>
                      </c:pt>
                      <c:pt idx="12">
                        <c:v>0.51700000000000002</c:v>
                      </c:pt>
                      <c:pt idx="13">
                        <c:v>0.44600000000000001</c:v>
                      </c:pt>
                      <c:pt idx="14">
                        <c:v>0.47799999999999998</c:v>
                      </c:pt>
                      <c:pt idx="15">
                        <c:v>0.49299999999999999</c:v>
                      </c:pt>
                    </c:numCache>
                  </c:numRef>
                </c:yVal>
                <c:smooth val="0"/>
              </c15:ser>
            </c15:filteredScatterSeries>
          </c:ext>
        </c:extLst>
      </c:scatterChart>
      <c:valAx>
        <c:axId val="269052352"/>
        <c:scaling>
          <c:orientation val="minMax"/>
          <c:max val="0.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Human Judgement</a:t>
                </a:r>
              </a:p>
            </c:rich>
          </c:tx>
          <c:layout>
            <c:manualLayout>
              <c:xMode val="edge"/>
              <c:yMode val="edge"/>
              <c:x val="0.33412542086002139"/>
              <c:y val="0.926696766086720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9051960"/>
        <c:crosses val="autoZero"/>
        <c:crossBetween val="midCat"/>
        <c:majorUnit val="0.1"/>
      </c:valAx>
      <c:valAx>
        <c:axId val="269051960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Automatic </a:t>
                </a:r>
                <a:r>
                  <a:rPr lang="en-US" sz="1800" dirty="0" smtClean="0"/>
                  <a:t>Metric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1.1285045130016865E-3"/>
              <c:y val="0.320716054021297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9052352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4614504994264"/>
          <c:y val="6.5079242365674528E-2"/>
          <c:w val="0.72337178311153627"/>
          <c:h val="0.7987423489342532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CIDEr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20000"/>
                  <a:lumOff val="80000"/>
                </a:schemeClr>
              </a:solidFill>
              <a:ln w="104775">
                <a:solidFill>
                  <a:srgbClr val="FFFF00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1">
                    <a:lumMod val="20000"/>
                    <a:lumOff val="80000"/>
                    <a:alpha val="0"/>
                  </a:schemeClr>
                </a:solidFill>
                <a:ln w="104775">
                  <a:solidFill>
                    <a:srgbClr val="FFFF00">
                      <a:alpha val="0"/>
                    </a:srgbClr>
                  </a:solidFill>
                </a:ln>
                <a:effectLst/>
              </c:spPr>
            </c:marker>
            <c:bubble3D val="0"/>
          </c:dPt>
          <c:dPt>
            <c:idx val="9"/>
            <c:marker>
              <c:symbol val="circle"/>
              <c:size val="5"/>
              <c:spPr>
                <a:solidFill>
                  <a:schemeClr val="accent1">
                    <a:lumMod val="20000"/>
                    <a:lumOff val="80000"/>
                    <a:alpha val="0"/>
                  </a:schemeClr>
                </a:solidFill>
                <a:ln w="104775">
                  <a:solidFill>
                    <a:srgbClr val="FFFF00">
                      <a:alpha val="0"/>
                    </a:srgbClr>
                  </a:solidFill>
                </a:ln>
                <a:effectLst/>
              </c:spPr>
            </c:marker>
            <c:bubble3D val="0"/>
          </c:dPt>
          <c:xVal>
            <c:numRef>
              <c:f>Sheet1!$B$2:$B$17</c:f>
              <c:numCache>
                <c:formatCode>General</c:formatCode>
                <c:ptCount val="16"/>
                <c:pt idx="0">
                  <c:v>0.63800000000000001</c:v>
                </c:pt>
                <c:pt idx="1">
                  <c:v>0.27300000000000002</c:v>
                </c:pt>
                <c:pt idx="2">
                  <c:v>0.26800000000000002</c:v>
                </c:pt>
                <c:pt idx="3">
                  <c:v>0.26200000000000001</c:v>
                </c:pt>
                <c:pt idx="4">
                  <c:v>0.25</c:v>
                </c:pt>
                <c:pt idx="5">
                  <c:v>0.246</c:v>
                </c:pt>
                <c:pt idx="6">
                  <c:v>0.223</c:v>
                </c:pt>
                <c:pt idx="7">
                  <c:v>0.216</c:v>
                </c:pt>
                <c:pt idx="8">
                  <c:v>0.20200000000000001</c:v>
                </c:pt>
                <c:pt idx="9">
                  <c:v>0.19400000000000001</c:v>
                </c:pt>
                <c:pt idx="10">
                  <c:v>0.19</c:v>
                </c:pt>
                <c:pt idx="11">
                  <c:v>0.16800000000000001</c:v>
                </c:pt>
                <c:pt idx="12">
                  <c:v>0.16700000000000001</c:v>
                </c:pt>
                <c:pt idx="13">
                  <c:v>0.16600000000000001</c:v>
                </c:pt>
                <c:pt idx="14">
                  <c:v>0.154</c:v>
                </c:pt>
                <c:pt idx="15">
                  <c:v>0.1</c:v>
                </c:pt>
              </c:numCache>
            </c:numRef>
          </c:xVal>
          <c:yVal>
            <c:numRef>
              <c:f>Sheet1!$G$2:$G$17</c:f>
              <c:numCache>
                <c:formatCode>General</c:formatCode>
                <c:ptCount val="16"/>
                <c:pt idx="0">
                  <c:v>0.91</c:v>
                </c:pt>
                <c:pt idx="1">
                  <c:v>0.94599999999999995</c:v>
                </c:pt>
                <c:pt idx="2">
                  <c:v>0.92500000000000004</c:v>
                </c:pt>
                <c:pt idx="3">
                  <c:v>0.878</c:v>
                </c:pt>
                <c:pt idx="4">
                  <c:v>0.93700000000000006</c:v>
                </c:pt>
                <c:pt idx="5">
                  <c:v>0.89100000000000001</c:v>
                </c:pt>
                <c:pt idx="6">
                  <c:v>0.93500000000000005</c:v>
                </c:pt>
                <c:pt idx="7">
                  <c:v>0.91600000000000004</c:v>
                </c:pt>
                <c:pt idx="8">
                  <c:v>0.85599999999999998</c:v>
                </c:pt>
                <c:pt idx="9">
                  <c:v>0.53600000000000003</c:v>
                </c:pt>
                <c:pt idx="10">
                  <c:v>0.89600000000000002</c:v>
                </c:pt>
                <c:pt idx="11">
                  <c:v>0.69</c:v>
                </c:pt>
                <c:pt idx="12">
                  <c:v>0.752</c:v>
                </c:pt>
                <c:pt idx="13">
                  <c:v>0.69199999999999995</c:v>
                </c:pt>
                <c:pt idx="14">
                  <c:v>0.71599999999999997</c:v>
                </c:pt>
                <c:pt idx="15">
                  <c:v>0.68200000000000005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9053136"/>
        <c:axId val="269053528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Sheet1!$H$1</c15:sqref>
                        </c15:formulaRef>
                      </c:ext>
                    </c:extLst>
                    <c:strCache>
                      <c:ptCount val="1"/>
                      <c:pt idx="0">
                        <c:v>METEOR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6667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Sheet1!$B$2:$B$17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0.63800000000000001</c:v>
                      </c:pt>
                      <c:pt idx="1">
                        <c:v>0.27300000000000002</c:v>
                      </c:pt>
                      <c:pt idx="2">
                        <c:v>0.26800000000000002</c:v>
                      </c:pt>
                      <c:pt idx="3">
                        <c:v>0.26200000000000001</c:v>
                      </c:pt>
                      <c:pt idx="4">
                        <c:v>0.25</c:v>
                      </c:pt>
                      <c:pt idx="5">
                        <c:v>0.246</c:v>
                      </c:pt>
                      <c:pt idx="6">
                        <c:v>0.223</c:v>
                      </c:pt>
                      <c:pt idx="7">
                        <c:v>0.216</c:v>
                      </c:pt>
                      <c:pt idx="8">
                        <c:v>0.20200000000000001</c:v>
                      </c:pt>
                      <c:pt idx="9">
                        <c:v>0.19400000000000001</c:v>
                      </c:pt>
                      <c:pt idx="10">
                        <c:v>0.19</c:v>
                      </c:pt>
                      <c:pt idx="11">
                        <c:v>0.16800000000000001</c:v>
                      </c:pt>
                      <c:pt idx="12">
                        <c:v>0.16700000000000001</c:v>
                      </c:pt>
                      <c:pt idx="13">
                        <c:v>0.16600000000000001</c:v>
                      </c:pt>
                      <c:pt idx="14">
                        <c:v>0.154</c:v>
                      </c:pt>
                      <c:pt idx="15">
                        <c:v>0.1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Sheet1!$H$2:$H$17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0.33500000000000002</c:v>
                      </c:pt>
                      <c:pt idx="1">
                        <c:v>0.34599999999999997</c:v>
                      </c:pt>
                      <c:pt idx="2">
                        <c:v>0.33100000000000002</c:v>
                      </c:pt>
                      <c:pt idx="3">
                        <c:v>0.32300000000000001</c:v>
                      </c:pt>
                      <c:pt idx="4">
                        <c:v>0.33900000000000002</c:v>
                      </c:pt>
                      <c:pt idx="5">
                        <c:v>0.32200000000000001</c:v>
                      </c:pt>
                      <c:pt idx="6">
                        <c:v>0.32500000000000001</c:v>
                      </c:pt>
                      <c:pt idx="7">
                        <c:v>0.318</c:v>
                      </c:pt>
                      <c:pt idx="8">
                        <c:v>0.318</c:v>
                      </c:pt>
                      <c:pt idx="9">
                        <c:v>0.252</c:v>
                      </c:pt>
                      <c:pt idx="10">
                        <c:v>0.32</c:v>
                      </c:pt>
                      <c:pt idx="11">
                        <c:v>0.28399999999999997</c:v>
                      </c:pt>
                      <c:pt idx="12">
                        <c:v>0.29399999999999998</c:v>
                      </c:pt>
                      <c:pt idx="13">
                        <c:v>0.28000000000000003</c:v>
                      </c:pt>
                      <c:pt idx="14">
                        <c:v>0.28799999999999998</c:v>
                      </c:pt>
                      <c:pt idx="15">
                        <c:v>0.27300000000000002</c:v>
                      </c:pt>
                    </c:numCache>
                  </c:numRef>
                </c:yVal>
                <c:smooth val="0"/>
              </c15:ser>
            </c15:filteredScatterSeries>
            <c15:filteredScatterSeries>
              <c15:ser>
                <c:idx val="5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Sheet1!$M$1</c15:sqref>
                        </c15:formulaRef>
                      </c:ext>
                    </c:extLst>
                    <c:strCache>
                      <c:ptCount val="1"/>
                      <c:pt idx="0">
                        <c:v>BLEU 4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76200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Sheet1!$B$2:$B$17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0.63800000000000001</c:v>
                      </c:pt>
                      <c:pt idx="1">
                        <c:v>0.27300000000000002</c:v>
                      </c:pt>
                      <c:pt idx="2">
                        <c:v>0.26800000000000002</c:v>
                      </c:pt>
                      <c:pt idx="3">
                        <c:v>0.26200000000000001</c:v>
                      </c:pt>
                      <c:pt idx="4">
                        <c:v>0.25</c:v>
                      </c:pt>
                      <c:pt idx="5">
                        <c:v>0.246</c:v>
                      </c:pt>
                      <c:pt idx="6">
                        <c:v>0.223</c:v>
                      </c:pt>
                      <c:pt idx="7">
                        <c:v>0.216</c:v>
                      </c:pt>
                      <c:pt idx="8">
                        <c:v>0.20200000000000001</c:v>
                      </c:pt>
                      <c:pt idx="9">
                        <c:v>0.19400000000000001</c:v>
                      </c:pt>
                      <c:pt idx="10">
                        <c:v>0.19</c:v>
                      </c:pt>
                      <c:pt idx="11">
                        <c:v>0.16800000000000001</c:v>
                      </c:pt>
                      <c:pt idx="12">
                        <c:v>0.16700000000000001</c:v>
                      </c:pt>
                      <c:pt idx="13">
                        <c:v>0.16600000000000001</c:v>
                      </c:pt>
                      <c:pt idx="14">
                        <c:v>0.154</c:v>
                      </c:pt>
                      <c:pt idx="15">
                        <c:v>0.1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Sheet1!$M$2:$M$17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0.47099999999999997</c:v>
                      </c:pt>
                      <c:pt idx="1">
                        <c:v>0.58699999999999997</c:v>
                      </c:pt>
                      <c:pt idx="2">
                        <c:v>0.56699999999999995</c:v>
                      </c:pt>
                      <c:pt idx="3">
                        <c:v>0.52300000000000002</c:v>
                      </c:pt>
                      <c:pt idx="4">
                        <c:v>0.60099999999999998</c:v>
                      </c:pt>
                      <c:pt idx="5">
                        <c:v>0.53400000000000003</c:v>
                      </c:pt>
                      <c:pt idx="6">
                        <c:v>0.57499999999999996</c:v>
                      </c:pt>
                      <c:pt idx="7">
                        <c:v>0.54200000000000004</c:v>
                      </c:pt>
                      <c:pt idx="8">
                        <c:v>0.55400000000000005</c:v>
                      </c:pt>
                      <c:pt idx="9">
                        <c:v>0.27800000000000002</c:v>
                      </c:pt>
                      <c:pt idx="10">
                        <c:v>0.57799999999999996</c:v>
                      </c:pt>
                      <c:pt idx="11">
                        <c:v>0.432</c:v>
                      </c:pt>
                      <c:pt idx="12">
                        <c:v>0.51700000000000002</c:v>
                      </c:pt>
                      <c:pt idx="13">
                        <c:v>0.44600000000000001</c:v>
                      </c:pt>
                      <c:pt idx="14">
                        <c:v>0.47799999999999998</c:v>
                      </c:pt>
                      <c:pt idx="15">
                        <c:v>0.49299999999999999</c:v>
                      </c:pt>
                    </c:numCache>
                  </c:numRef>
                </c:yVal>
                <c:smooth val="0"/>
              </c15:ser>
            </c15:filteredScatterSeries>
          </c:ext>
        </c:extLst>
      </c:scatterChart>
      <c:valAx>
        <c:axId val="269053136"/>
        <c:scaling>
          <c:orientation val="minMax"/>
          <c:max val="0.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Human Judgement</a:t>
                </a:r>
              </a:p>
            </c:rich>
          </c:tx>
          <c:layout>
            <c:manualLayout>
              <c:xMode val="edge"/>
              <c:yMode val="edge"/>
              <c:x val="0.33412542086002139"/>
              <c:y val="0.926696766086720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9053528"/>
        <c:crosses val="autoZero"/>
        <c:crossBetween val="midCat"/>
        <c:majorUnit val="0.1"/>
      </c:valAx>
      <c:valAx>
        <c:axId val="269053528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Automatic </a:t>
                </a:r>
                <a:r>
                  <a:rPr lang="en-US" sz="1800" dirty="0" smtClean="0"/>
                  <a:t>Metric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1.1285045130016865E-3"/>
              <c:y val="0.320716054021297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9053136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4614504994264"/>
          <c:y val="6.5079242365674528E-2"/>
          <c:w val="0.72337178311153627"/>
          <c:h val="0.7987423489342532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CIDEr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20000"/>
                  <a:lumOff val="80000"/>
                </a:schemeClr>
              </a:solidFill>
              <a:ln w="104775">
                <a:solidFill>
                  <a:srgbClr val="FFFF00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1">
                    <a:lumMod val="20000"/>
                    <a:lumOff val="80000"/>
                    <a:alpha val="0"/>
                  </a:schemeClr>
                </a:solidFill>
                <a:ln w="104775">
                  <a:solidFill>
                    <a:srgbClr val="FFFF00">
                      <a:alpha val="0"/>
                    </a:srgbClr>
                  </a:solidFill>
                </a:ln>
                <a:effectLst/>
              </c:spPr>
            </c:marker>
            <c:bubble3D val="0"/>
          </c:dPt>
          <c:xVal>
            <c:numRef>
              <c:f>Sheet1!$B$2:$B$17</c:f>
              <c:numCache>
                <c:formatCode>General</c:formatCode>
                <c:ptCount val="16"/>
                <c:pt idx="0">
                  <c:v>0.63800000000000001</c:v>
                </c:pt>
                <c:pt idx="1">
                  <c:v>0.27300000000000002</c:v>
                </c:pt>
                <c:pt idx="2">
                  <c:v>0.26800000000000002</c:v>
                </c:pt>
                <c:pt idx="3">
                  <c:v>0.26200000000000001</c:v>
                </c:pt>
                <c:pt idx="4">
                  <c:v>0.25</c:v>
                </c:pt>
                <c:pt idx="5">
                  <c:v>0.246</c:v>
                </c:pt>
                <c:pt idx="6">
                  <c:v>0.223</c:v>
                </c:pt>
                <c:pt idx="7">
                  <c:v>0.216</c:v>
                </c:pt>
                <c:pt idx="8">
                  <c:v>0.20200000000000001</c:v>
                </c:pt>
                <c:pt idx="9">
                  <c:v>0.19400000000000001</c:v>
                </c:pt>
                <c:pt idx="10">
                  <c:v>0.19</c:v>
                </c:pt>
                <c:pt idx="11">
                  <c:v>0.16800000000000001</c:v>
                </c:pt>
                <c:pt idx="12">
                  <c:v>0.16700000000000001</c:v>
                </c:pt>
                <c:pt idx="13">
                  <c:v>0.16600000000000001</c:v>
                </c:pt>
                <c:pt idx="14">
                  <c:v>0.154</c:v>
                </c:pt>
                <c:pt idx="15">
                  <c:v>0.1</c:v>
                </c:pt>
              </c:numCache>
            </c:numRef>
          </c:xVal>
          <c:yVal>
            <c:numRef>
              <c:f>Sheet1!$G$2:$G$17</c:f>
              <c:numCache>
                <c:formatCode>General</c:formatCode>
                <c:ptCount val="16"/>
                <c:pt idx="0">
                  <c:v>0.91</c:v>
                </c:pt>
                <c:pt idx="1">
                  <c:v>0.94599999999999995</c:v>
                </c:pt>
                <c:pt idx="2">
                  <c:v>0.92500000000000004</c:v>
                </c:pt>
                <c:pt idx="3">
                  <c:v>0.878</c:v>
                </c:pt>
                <c:pt idx="4">
                  <c:v>0.93700000000000006</c:v>
                </c:pt>
                <c:pt idx="5">
                  <c:v>0.89100000000000001</c:v>
                </c:pt>
                <c:pt idx="6">
                  <c:v>0.93500000000000005</c:v>
                </c:pt>
                <c:pt idx="7">
                  <c:v>0.91600000000000004</c:v>
                </c:pt>
                <c:pt idx="8">
                  <c:v>0.85599999999999998</c:v>
                </c:pt>
                <c:pt idx="9">
                  <c:v>0.53600000000000003</c:v>
                </c:pt>
                <c:pt idx="10">
                  <c:v>0.89600000000000002</c:v>
                </c:pt>
                <c:pt idx="11">
                  <c:v>0.69</c:v>
                </c:pt>
                <c:pt idx="12">
                  <c:v>0.752</c:v>
                </c:pt>
                <c:pt idx="13">
                  <c:v>0.69199999999999995</c:v>
                </c:pt>
                <c:pt idx="14">
                  <c:v>0.71599999999999997</c:v>
                </c:pt>
                <c:pt idx="15">
                  <c:v>0.68200000000000005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9048040"/>
        <c:axId val="269048432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Sheet1!$H$1</c15:sqref>
                        </c15:formulaRef>
                      </c:ext>
                    </c:extLst>
                    <c:strCache>
                      <c:ptCount val="1"/>
                      <c:pt idx="0">
                        <c:v>METEOR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6667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Sheet1!$B$2:$B$17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0.63800000000000001</c:v>
                      </c:pt>
                      <c:pt idx="1">
                        <c:v>0.27300000000000002</c:v>
                      </c:pt>
                      <c:pt idx="2">
                        <c:v>0.26800000000000002</c:v>
                      </c:pt>
                      <c:pt idx="3">
                        <c:v>0.26200000000000001</c:v>
                      </c:pt>
                      <c:pt idx="4">
                        <c:v>0.25</c:v>
                      </c:pt>
                      <c:pt idx="5">
                        <c:v>0.246</c:v>
                      </c:pt>
                      <c:pt idx="6">
                        <c:v>0.223</c:v>
                      </c:pt>
                      <c:pt idx="7">
                        <c:v>0.216</c:v>
                      </c:pt>
                      <c:pt idx="8">
                        <c:v>0.20200000000000001</c:v>
                      </c:pt>
                      <c:pt idx="9">
                        <c:v>0.19400000000000001</c:v>
                      </c:pt>
                      <c:pt idx="10">
                        <c:v>0.19</c:v>
                      </c:pt>
                      <c:pt idx="11">
                        <c:v>0.16800000000000001</c:v>
                      </c:pt>
                      <c:pt idx="12">
                        <c:v>0.16700000000000001</c:v>
                      </c:pt>
                      <c:pt idx="13">
                        <c:v>0.16600000000000001</c:v>
                      </c:pt>
                      <c:pt idx="14">
                        <c:v>0.154</c:v>
                      </c:pt>
                      <c:pt idx="15">
                        <c:v>0.1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Sheet1!$H$2:$H$17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0.33500000000000002</c:v>
                      </c:pt>
                      <c:pt idx="1">
                        <c:v>0.34599999999999997</c:v>
                      </c:pt>
                      <c:pt idx="2">
                        <c:v>0.33100000000000002</c:v>
                      </c:pt>
                      <c:pt idx="3">
                        <c:v>0.32300000000000001</c:v>
                      </c:pt>
                      <c:pt idx="4">
                        <c:v>0.33900000000000002</c:v>
                      </c:pt>
                      <c:pt idx="5">
                        <c:v>0.32200000000000001</c:v>
                      </c:pt>
                      <c:pt idx="6">
                        <c:v>0.32500000000000001</c:v>
                      </c:pt>
                      <c:pt idx="7">
                        <c:v>0.318</c:v>
                      </c:pt>
                      <c:pt idx="8">
                        <c:v>0.318</c:v>
                      </c:pt>
                      <c:pt idx="9">
                        <c:v>0.252</c:v>
                      </c:pt>
                      <c:pt idx="10">
                        <c:v>0.32</c:v>
                      </c:pt>
                      <c:pt idx="11">
                        <c:v>0.28399999999999997</c:v>
                      </c:pt>
                      <c:pt idx="12">
                        <c:v>0.29399999999999998</c:v>
                      </c:pt>
                      <c:pt idx="13">
                        <c:v>0.28000000000000003</c:v>
                      </c:pt>
                      <c:pt idx="14">
                        <c:v>0.28799999999999998</c:v>
                      </c:pt>
                      <c:pt idx="15">
                        <c:v>0.27300000000000002</c:v>
                      </c:pt>
                    </c:numCache>
                  </c:numRef>
                </c:yVal>
                <c:smooth val="0"/>
              </c15:ser>
            </c15:filteredScatterSeries>
            <c15:filteredScatterSeries>
              <c15:ser>
                <c:idx val="5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Sheet1!$M$1</c15:sqref>
                        </c15:formulaRef>
                      </c:ext>
                    </c:extLst>
                    <c:strCache>
                      <c:ptCount val="1"/>
                      <c:pt idx="0">
                        <c:v>BLEU 4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76200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Sheet1!$B$2:$B$17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0.63800000000000001</c:v>
                      </c:pt>
                      <c:pt idx="1">
                        <c:v>0.27300000000000002</c:v>
                      </c:pt>
                      <c:pt idx="2">
                        <c:v>0.26800000000000002</c:v>
                      </c:pt>
                      <c:pt idx="3">
                        <c:v>0.26200000000000001</c:v>
                      </c:pt>
                      <c:pt idx="4">
                        <c:v>0.25</c:v>
                      </c:pt>
                      <c:pt idx="5">
                        <c:v>0.246</c:v>
                      </c:pt>
                      <c:pt idx="6">
                        <c:v>0.223</c:v>
                      </c:pt>
                      <c:pt idx="7">
                        <c:v>0.216</c:v>
                      </c:pt>
                      <c:pt idx="8">
                        <c:v>0.20200000000000001</c:v>
                      </c:pt>
                      <c:pt idx="9">
                        <c:v>0.19400000000000001</c:v>
                      </c:pt>
                      <c:pt idx="10">
                        <c:v>0.19</c:v>
                      </c:pt>
                      <c:pt idx="11">
                        <c:v>0.16800000000000001</c:v>
                      </c:pt>
                      <c:pt idx="12">
                        <c:v>0.16700000000000001</c:v>
                      </c:pt>
                      <c:pt idx="13">
                        <c:v>0.16600000000000001</c:v>
                      </c:pt>
                      <c:pt idx="14">
                        <c:v>0.154</c:v>
                      </c:pt>
                      <c:pt idx="15">
                        <c:v>0.1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Sheet1!$M$2:$M$17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0.47099999999999997</c:v>
                      </c:pt>
                      <c:pt idx="1">
                        <c:v>0.58699999999999997</c:v>
                      </c:pt>
                      <c:pt idx="2">
                        <c:v>0.56699999999999995</c:v>
                      </c:pt>
                      <c:pt idx="3">
                        <c:v>0.52300000000000002</c:v>
                      </c:pt>
                      <c:pt idx="4">
                        <c:v>0.60099999999999998</c:v>
                      </c:pt>
                      <c:pt idx="5">
                        <c:v>0.53400000000000003</c:v>
                      </c:pt>
                      <c:pt idx="6">
                        <c:v>0.57499999999999996</c:v>
                      </c:pt>
                      <c:pt idx="7">
                        <c:v>0.54200000000000004</c:v>
                      </c:pt>
                      <c:pt idx="8">
                        <c:v>0.55400000000000005</c:v>
                      </c:pt>
                      <c:pt idx="9">
                        <c:v>0.27800000000000002</c:v>
                      </c:pt>
                      <c:pt idx="10">
                        <c:v>0.57799999999999996</c:v>
                      </c:pt>
                      <c:pt idx="11">
                        <c:v>0.432</c:v>
                      </c:pt>
                      <c:pt idx="12">
                        <c:v>0.51700000000000002</c:v>
                      </c:pt>
                      <c:pt idx="13">
                        <c:v>0.44600000000000001</c:v>
                      </c:pt>
                      <c:pt idx="14">
                        <c:v>0.47799999999999998</c:v>
                      </c:pt>
                      <c:pt idx="15">
                        <c:v>0.49299999999999999</c:v>
                      </c:pt>
                    </c:numCache>
                  </c:numRef>
                </c:yVal>
                <c:smooth val="0"/>
              </c15:ser>
            </c15:filteredScatterSeries>
          </c:ext>
        </c:extLst>
      </c:scatterChart>
      <c:valAx>
        <c:axId val="269048040"/>
        <c:scaling>
          <c:orientation val="minMax"/>
          <c:max val="0.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Human Judgement</a:t>
                </a:r>
              </a:p>
            </c:rich>
          </c:tx>
          <c:layout>
            <c:manualLayout>
              <c:xMode val="edge"/>
              <c:yMode val="edge"/>
              <c:x val="0.33412542086002139"/>
              <c:y val="0.926696766086720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9048432"/>
        <c:crosses val="autoZero"/>
        <c:crossBetween val="midCat"/>
        <c:majorUnit val="0.1"/>
      </c:valAx>
      <c:valAx>
        <c:axId val="269048432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Automatic </a:t>
                </a:r>
                <a:r>
                  <a:rPr lang="en-US" sz="1800" dirty="0" smtClean="0"/>
                  <a:t>Metric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1.1285045130016865E-3"/>
              <c:y val="0.320716054021297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9048040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4614504994264"/>
          <c:y val="6.5079242365674528E-2"/>
          <c:w val="0.72337178311153627"/>
          <c:h val="0.7987423489342532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CIDEr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20000"/>
                  <a:lumOff val="80000"/>
                </a:schemeClr>
              </a:solidFill>
              <a:ln w="104775">
                <a:solidFill>
                  <a:srgbClr val="FFFF00"/>
                </a:solidFill>
              </a:ln>
              <a:effectLst/>
            </c:spPr>
          </c:marker>
          <c:xVal>
            <c:numRef>
              <c:f>Sheet1!$B$2:$B$17</c:f>
              <c:numCache>
                <c:formatCode>General</c:formatCode>
                <c:ptCount val="16"/>
                <c:pt idx="0">
                  <c:v>0.63800000000000001</c:v>
                </c:pt>
                <c:pt idx="1">
                  <c:v>0.27300000000000002</c:v>
                </c:pt>
                <c:pt idx="2">
                  <c:v>0.26800000000000002</c:v>
                </c:pt>
                <c:pt idx="3">
                  <c:v>0.26200000000000001</c:v>
                </c:pt>
                <c:pt idx="4">
                  <c:v>0.25</c:v>
                </c:pt>
                <c:pt idx="5">
                  <c:v>0.246</c:v>
                </c:pt>
                <c:pt idx="6">
                  <c:v>0.223</c:v>
                </c:pt>
                <c:pt idx="7">
                  <c:v>0.216</c:v>
                </c:pt>
                <c:pt idx="8">
                  <c:v>0.20200000000000001</c:v>
                </c:pt>
                <c:pt idx="9">
                  <c:v>0.19400000000000001</c:v>
                </c:pt>
                <c:pt idx="10">
                  <c:v>0.19</c:v>
                </c:pt>
                <c:pt idx="11">
                  <c:v>0.16800000000000001</c:v>
                </c:pt>
                <c:pt idx="12">
                  <c:v>0.16700000000000001</c:v>
                </c:pt>
                <c:pt idx="13">
                  <c:v>0.16600000000000001</c:v>
                </c:pt>
                <c:pt idx="14">
                  <c:v>0.154</c:v>
                </c:pt>
                <c:pt idx="15">
                  <c:v>0.1</c:v>
                </c:pt>
              </c:numCache>
            </c:numRef>
          </c:xVal>
          <c:yVal>
            <c:numRef>
              <c:f>Sheet1!$G$2:$G$17</c:f>
              <c:numCache>
                <c:formatCode>General</c:formatCode>
                <c:ptCount val="16"/>
                <c:pt idx="0">
                  <c:v>0.91</c:v>
                </c:pt>
                <c:pt idx="1">
                  <c:v>0.94599999999999995</c:v>
                </c:pt>
                <c:pt idx="2">
                  <c:v>0.92500000000000004</c:v>
                </c:pt>
                <c:pt idx="3">
                  <c:v>0.878</c:v>
                </c:pt>
                <c:pt idx="4">
                  <c:v>0.93700000000000006</c:v>
                </c:pt>
                <c:pt idx="5">
                  <c:v>0.89100000000000001</c:v>
                </c:pt>
                <c:pt idx="6">
                  <c:v>0.93500000000000005</c:v>
                </c:pt>
                <c:pt idx="7">
                  <c:v>0.91600000000000004</c:v>
                </c:pt>
                <c:pt idx="8">
                  <c:v>0.85599999999999998</c:v>
                </c:pt>
                <c:pt idx="9">
                  <c:v>0.53600000000000003</c:v>
                </c:pt>
                <c:pt idx="10">
                  <c:v>0.89600000000000002</c:v>
                </c:pt>
                <c:pt idx="11">
                  <c:v>0.69</c:v>
                </c:pt>
                <c:pt idx="12">
                  <c:v>0.752</c:v>
                </c:pt>
                <c:pt idx="13">
                  <c:v>0.69199999999999995</c:v>
                </c:pt>
                <c:pt idx="14">
                  <c:v>0.71599999999999997</c:v>
                </c:pt>
                <c:pt idx="15">
                  <c:v>0.68200000000000005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9687016"/>
        <c:axId val="269688584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Sheet1!$H$1</c15:sqref>
                        </c15:formulaRef>
                      </c:ext>
                    </c:extLst>
                    <c:strCache>
                      <c:ptCount val="1"/>
                      <c:pt idx="0">
                        <c:v>METEOR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6667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Sheet1!$B$2:$B$17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0.63800000000000001</c:v>
                      </c:pt>
                      <c:pt idx="1">
                        <c:v>0.27300000000000002</c:v>
                      </c:pt>
                      <c:pt idx="2">
                        <c:v>0.26800000000000002</c:v>
                      </c:pt>
                      <c:pt idx="3">
                        <c:v>0.26200000000000001</c:v>
                      </c:pt>
                      <c:pt idx="4">
                        <c:v>0.25</c:v>
                      </c:pt>
                      <c:pt idx="5">
                        <c:v>0.246</c:v>
                      </c:pt>
                      <c:pt idx="6">
                        <c:v>0.223</c:v>
                      </c:pt>
                      <c:pt idx="7">
                        <c:v>0.216</c:v>
                      </c:pt>
                      <c:pt idx="8">
                        <c:v>0.20200000000000001</c:v>
                      </c:pt>
                      <c:pt idx="9">
                        <c:v>0.19400000000000001</c:v>
                      </c:pt>
                      <c:pt idx="10">
                        <c:v>0.19</c:v>
                      </c:pt>
                      <c:pt idx="11">
                        <c:v>0.16800000000000001</c:v>
                      </c:pt>
                      <c:pt idx="12">
                        <c:v>0.16700000000000001</c:v>
                      </c:pt>
                      <c:pt idx="13">
                        <c:v>0.16600000000000001</c:v>
                      </c:pt>
                      <c:pt idx="14">
                        <c:v>0.154</c:v>
                      </c:pt>
                      <c:pt idx="15">
                        <c:v>0.1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Sheet1!$H$2:$H$17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0.33500000000000002</c:v>
                      </c:pt>
                      <c:pt idx="1">
                        <c:v>0.34599999999999997</c:v>
                      </c:pt>
                      <c:pt idx="2">
                        <c:v>0.33100000000000002</c:v>
                      </c:pt>
                      <c:pt idx="3">
                        <c:v>0.32300000000000001</c:v>
                      </c:pt>
                      <c:pt idx="4">
                        <c:v>0.33900000000000002</c:v>
                      </c:pt>
                      <c:pt idx="5">
                        <c:v>0.32200000000000001</c:v>
                      </c:pt>
                      <c:pt idx="6">
                        <c:v>0.32500000000000001</c:v>
                      </c:pt>
                      <c:pt idx="7">
                        <c:v>0.318</c:v>
                      </c:pt>
                      <c:pt idx="8">
                        <c:v>0.318</c:v>
                      </c:pt>
                      <c:pt idx="9">
                        <c:v>0.252</c:v>
                      </c:pt>
                      <c:pt idx="10">
                        <c:v>0.32</c:v>
                      </c:pt>
                      <c:pt idx="11">
                        <c:v>0.28399999999999997</c:v>
                      </c:pt>
                      <c:pt idx="12">
                        <c:v>0.29399999999999998</c:v>
                      </c:pt>
                      <c:pt idx="13">
                        <c:v>0.28000000000000003</c:v>
                      </c:pt>
                      <c:pt idx="14">
                        <c:v>0.28799999999999998</c:v>
                      </c:pt>
                      <c:pt idx="15">
                        <c:v>0.27300000000000002</c:v>
                      </c:pt>
                    </c:numCache>
                  </c:numRef>
                </c:yVal>
                <c:smooth val="0"/>
              </c15:ser>
            </c15:filteredScatterSeries>
            <c15:filteredScatterSeries>
              <c15:ser>
                <c:idx val="5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Sheet1!$M$1</c15:sqref>
                        </c15:formulaRef>
                      </c:ext>
                    </c:extLst>
                    <c:strCache>
                      <c:ptCount val="1"/>
                      <c:pt idx="0">
                        <c:v>BLEU 4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76200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Sheet1!$B$2:$B$17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0.63800000000000001</c:v>
                      </c:pt>
                      <c:pt idx="1">
                        <c:v>0.27300000000000002</c:v>
                      </c:pt>
                      <c:pt idx="2">
                        <c:v>0.26800000000000002</c:v>
                      </c:pt>
                      <c:pt idx="3">
                        <c:v>0.26200000000000001</c:v>
                      </c:pt>
                      <c:pt idx="4">
                        <c:v>0.25</c:v>
                      </c:pt>
                      <c:pt idx="5">
                        <c:v>0.246</c:v>
                      </c:pt>
                      <c:pt idx="6">
                        <c:v>0.223</c:v>
                      </c:pt>
                      <c:pt idx="7">
                        <c:v>0.216</c:v>
                      </c:pt>
                      <c:pt idx="8">
                        <c:v>0.20200000000000001</c:v>
                      </c:pt>
                      <c:pt idx="9">
                        <c:v>0.19400000000000001</c:v>
                      </c:pt>
                      <c:pt idx="10">
                        <c:v>0.19</c:v>
                      </c:pt>
                      <c:pt idx="11">
                        <c:v>0.16800000000000001</c:v>
                      </c:pt>
                      <c:pt idx="12">
                        <c:v>0.16700000000000001</c:v>
                      </c:pt>
                      <c:pt idx="13">
                        <c:v>0.16600000000000001</c:v>
                      </c:pt>
                      <c:pt idx="14">
                        <c:v>0.154</c:v>
                      </c:pt>
                      <c:pt idx="15">
                        <c:v>0.1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Sheet1!$M$2:$M$17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0.47099999999999997</c:v>
                      </c:pt>
                      <c:pt idx="1">
                        <c:v>0.58699999999999997</c:v>
                      </c:pt>
                      <c:pt idx="2">
                        <c:v>0.56699999999999995</c:v>
                      </c:pt>
                      <c:pt idx="3">
                        <c:v>0.52300000000000002</c:v>
                      </c:pt>
                      <c:pt idx="4">
                        <c:v>0.60099999999999998</c:v>
                      </c:pt>
                      <c:pt idx="5">
                        <c:v>0.53400000000000003</c:v>
                      </c:pt>
                      <c:pt idx="6">
                        <c:v>0.57499999999999996</c:v>
                      </c:pt>
                      <c:pt idx="7">
                        <c:v>0.54200000000000004</c:v>
                      </c:pt>
                      <c:pt idx="8">
                        <c:v>0.55400000000000005</c:v>
                      </c:pt>
                      <c:pt idx="9">
                        <c:v>0.27800000000000002</c:v>
                      </c:pt>
                      <c:pt idx="10">
                        <c:v>0.57799999999999996</c:v>
                      </c:pt>
                      <c:pt idx="11">
                        <c:v>0.432</c:v>
                      </c:pt>
                      <c:pt idx="12">
                        <c:v>0.51700000000000002</c:v>
                      </c:pt>
                      <c:pt idx="13">
                        <c:v>0.44600000000000001</c:v>
                      </c:pt>
                      <c:pt idx="14">
                        <c:v>0.47799999999999998</c:v>
                      </c:pt>
                      <c:pt idx="15">
                        <c:v>0.49299999999999999</c:v>
                      </c:pt>
                    </c:numCache>
                  </c:numRef>
                </c:yVal>
                <c:smooth val="0"/>
              </c15:ser>
            </c15:filteredScatterSeries>
          </c:ext>
        </c:extLst>
      </c:scatterChart>
      <c:valAx>
        <c:axId val="269687016"/>
        <c:scaling>
          <c:orientation val="minMax"/>
          <c:max val="0.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Human Judgement</a:t>
                </a:r>
              </a:p>
            </c:rich>
          </c:tx>
          <c:layout>
            <c:manualLayout>
              <c:xMode val="edge"/>
              <c:yMode val="edge"/>
              <c:x val="0.33412542086002139"/>
              <c:y val="0.926696766086720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9688584"/>
        <c:crosses val="autoZero"/>
        <c:crossBetween val="midCat"/>
        <c:majorUnit val="0.1"/>
      </c:valAx>
      <c:valAx>
        <c:axId val="269688584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Automatic </a:t>
                </a:r>
                <a:r>
                  <a:rPr lang="en-US" sz="1800" dirty="0" smtClean="0"/>
                  <a:t>Metric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1.1285045130016865E-3"/>
              <c:y val="0.320716054021297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9687016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9E33D-D1CC-43BA-BA38-DC5FBBEBD7EA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48EF4-7989-4005-BE8A-55D24A88E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7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35,000 hours.</a:t>
            </a:r>
          </a:p>
          <a:p>
            <a:endParaRPr lang="en-US" dirty="0" smtClean="0"/>
          </a:p>
          <a:p>
            <a:r>
              <a:rPr lang="en-US" dirty="0" smtClean="0"/>
              <a:t>Which we will</a:t>
            </a:r>
            <a:r>
              <a:rPr lang="en-US" baseline="0" dirty="0" smtClean="0"/>
              <a:t> have 330 images labeled and </a:t>
            </a:r>
            <a:r>
              <a:rPr lang="en-US" baseline="0" dirty="0" err="1" smtClean="0"/>
              <a:t>keypoints</a:t>
            </a:r>
            <a:r>
              <a:rPr lang="en-US" baseline="0" dirty="0" smtClean="0"/>
              <a:t> annotations.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589EE-1082-46E8-A7E3-14CF0450E91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80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the result of a large collaboration between academia and industry. We</a:t>
            </a:r>
            <a:r>
              <a:rPr lang="en-US" baseline="0" dirty="0" smtClean="0"/>
              <a:t> felt is was critical for the dataset to be created by the community for the community. The students put in countless hours to make this dataset a reality.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6D340-3559-46CB-B93F-B0F4AE36075A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17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Decisive</a:t>
            </a:r>
            <a:r>
              <a:rPr lang="en-US" baseline="0" smtClean="0"/>
              <a:t> moment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2C017-CD8A-4368-BE33-CFF6ED6B5C5C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717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32F3-E1E6-4C6C-830C-976AE29401E1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4D66-97C8-44EC-A45C-6E65BE6E0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1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32F3-E1E6-4C6C-830C-976AE29401E1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4D66-97C8-44EC-A45C-6E65BE6E0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13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32F3-E1E6-4C6C-830C-976AE29401E1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4D66-97C8-44EC-A45C-6E65BE6E0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74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47358"/>
            <a:ext cx="10363200" cy="1470025"/>
          </a:xfrm>
        </p:spPr>
        <p:txBody>
          <a:bodyPr>
            <a:normAutofit/>
          </a:bodyPr>
          <a:lstStyle>
            <a:lvl1pPr algn="ctr">
              <a:defRPr sz="6400" spc="-120" baseline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  <a:latin typeface="Segoe UI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0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68511"/>
            <a:ext cx="109728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6400" spc="-120" dirty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 algn="ctr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1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2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2pPr>
            <a:lvl3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3pPr>
            <a:lvl4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4pPr>
            <a:lvl5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1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bulle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2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 marL="609585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 marL="121917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 marL="1828754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 marL="2438339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2" y="6105603"/>
            <a:ext cx="1396752" cy="51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1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graphi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2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6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04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9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368511"/>
            <a:ext cx="10972800" cy="1143000"/>
          </a:xfrm>
        </p:spPr>
        <p:txBody>
          <a:bodyPr>
            <a:noAutofit/>
          </a:bodyPr>
          <a:lstStyle>
            <a:lvl1pPr algn="ctr">
              <a:defRPr sz="960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82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32F3-E1E6-4C6C-830C-976AE29401E1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4D66-97C8-44EC-A45C-6E65BE6E0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08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368511"/>
            <a:ext cx="10972800" cy="1143000"/>
          </a:xfrm>
        </p:spPr>
        <p:txBody>
          <a:bodyPr>
            <a:noAutofit/>
          </a:bodyPr>
          <a:lstStyle>
            <a:lvl1pPr algn="ctr">
              <a:defRPr sz="960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88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09585"/>
            <a:fld id="{6E7B4505-C65D-48D4-BFE1-BDDFEE15FFCD}" type="datetimeFigureOut">
              <a:rPr lang="en-US" smtClean="0">
                <a:solidFill>
                  <a:srgbClr val="505050"/>
                </a:solidFill>
              </a:rPr>
              <a:pPr defTabSz="609585"/>
              <a:t>11/12/2015</a:t>
            </a:fld>
            <a:endParaRPr lang="en-US">
              <a:solidFill>
                <a:srgbClr val="50505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09585"/>
            <a:endParaRPr lang="en-US">
              <a:solidFill>
                <a:srgbClr val="50505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09585"/>
            <a:fld id="{E8FCD915-23D1-46B7-B4E9-EA99CB041229}" type="slidenum">
              <a:rPr lang="en-US" smtClean="0">
                <a:solidFill>
                  <a:srgbClr val="505050"/>
                </a:solidFill>
              </a:rPr>
              <a:pPr defTabSz="609585"/>
              <a:t>‹#›</a:t>
            </a:fld>
            <a:endParaRPr lang="en-US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677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06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70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507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72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70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79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884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6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32F3-E1E6-4C6C-830C-976AE29401E1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4D66-97C8-44EC-A45C-6E65BE6E0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78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471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93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83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47358"/>
            <a:ext cx="10363200" cy="1470025"/>
          </a:xfrm>
        </p:spPr>
        <p:txBody>
          <a:bodyPr>
            <a:normAutofit/>
          </a:bodyPr>
          <a:lstStyle>
            <a:lvl1pPr algn="ctr">
              <a:defRPr sz="6400" spc="-120" baseline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  <a:latin typeface="Segoe UI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51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68511"/>
            <a:ext cx="109728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6400" spc="-120" dirty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 algn="ctr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01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2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2pPr>
            <a:lvl3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3pPr>
            <a:lvl4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4pPr>
            <a:lvl5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54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bulle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2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 marL="609585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 marL="121917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 marL="1828754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 marL="2438339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2" y="6105603"/>
            <a:ext cx="1396752" cy="51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graphi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2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00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3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03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32F3-E1E6-4C6C-830C-976AE29401E1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4D66-97C8-44EC-A45C-6E65BE6E0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682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368511"/>
            <a:ext cx="10972800" cy="1143000"/>
          </a:xfrm>
        </p:spPr>
        <p:txBody>
          <a:bodyPr>
            <a:noAutofit/>
          </a:bodyPr>
          <a:lstStyle>
            <a:lvl1pPr algn="ctr">
              <a:defRPr sz="960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74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368511"/>
            <a:ext cx="10972800" cy="1143000"/>
          </a:xfrm>
        </p:spPr>
        <p:txBody>
          <a:bodyPr>
            <a:noAutofit/>
          </a:bodyPr>
          <a:lstStyle>
            <a:lvl1pPr algn="ctr">
              <a:defRPr sz="960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94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09585"/>
            <a:fld id="{6E7B4505-C65D-48D4-BFE1-BDDFEE15FFCD}" type="datetimeFigureOut">
              <a:rPr lang="en-US" smtClean="0">
                <a:solidFill>
                  <a:srgbClr val="505050"/>
                </a:solidFill>
              </a:rPr>
              <a:pPr defTabSz="609585"/>
              <a:t>11/12/2015</a:t>
            </a:fld>
            <a:endParaRPr lang="en-US">
              <a:solidFill>
                <a:srgbClr val="50505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09585"/>
            <a:endParaRPr lang="en-US">
              <a:solidFill>
                <a:srgbClr val="50505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09585"/>
            <a:fld id="{E8FCD915-23D1-46B7-B4E9-EA99CB041229}" type="slidenum">
              <a:rPr lang="en-US" smtClean="0">
                <a:solidFill>
                  <a:srgbClr val="505050"/>
                </a:solidFill>
              </a:rPr>
              <a:pPr defTabSz="609585"/>
              <a:t>‹#›</a:t>
            </a:fld>
            <a:endParaRPr lang="en-US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880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47358"/>
            <a:ext cx="10363200" cy="1470025"/>
          </a:xfrm>
        </p:spPr>
        <p:txBody>
          <a:bodyPr>
            <a:normAutofit/>
          </a:bodyPr>
          <a:lstStyle>
            <a:lvl1pPr algn="ctr">
              <a:defRPr sz="6400" spc="-120" baseline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  <a:latin typeface="Segoe UI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14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68511"/>
            <a:ext cx="109728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6400" spc="-120" dirty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 algn="ctr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86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2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2pPr>
            <a:lvl3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3pPr>
            <a:lvl4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4pPr>
            <a:lvl5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4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bulle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2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 marL="609585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 marL="121917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 marL="1828754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 marL="2438339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2" y="6105603"/>
            <a:ext cx="1396752" cy="51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3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graphi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2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34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95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79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32F3-E1E6-4C6C-830C-976AE29401E1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4D66-97C8-44EC-A45C-6E65BE6E0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526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368511"/>
            <a:ext cx="10972800" cy="1143000"/>
          </a:xfrm>
        </p:spPr>
        <p:txBody>
          <a:bodyPr>
            <a:noAutofit/>
          </a:bodyPr>
          <a:lstStyle>
            <a:lvl1pPr algn="ctr">
              <a:defRPr sz="960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15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368511"/>
            <a:ext cx="10972800" cy="1143000"/>
          </a:xfrm>
        </p:spPr>
        <p:txBody>
          <a:bodyPr>
            <a:noAutofit/>
          </a:bodyPr>
          <a:lstStyle>
            <a:lvl1pPr algn="ctr">
              <a:defRPr sz="960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67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09585"/>
            <a:fld id="{6E7B4505-C65D-48D4-BFE1-BDDFEE15FFCD}" type="datetimeFigureOut">
              <a:rPr lang="en-US" smtClean="0">
                <a:solidFill>
                  <a:srgbClr val="505050"/>
                </a:solidFill>
              </a:rPr>
              <a:pPr defTabSz="609585"/>
              <a:t>11/12/2015</a:t>
            </a:fld>
            <a:endParaRPr lang="en-US">
              <a:solidFill>
                <a:srgbClr val="50505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09585"/>
            <a:endParaRPr lang="en-US">
              <a:solidFill>
                <a:srgbClr val="50505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09585"/>
            <a:fld id="{E8FCD915-23D1-46B7-B4E9-EA99CB041229}" type="slidenum">
              <a:rPr lang="en-US" smtClean="0">
                <a:solidFill>
                  <a:srgbClr val="505050"/>
                </a:solidFill>
              </a:rPr>
              <a:pPr defTabSz="609585"/>
              <a:t>‹#›</a:t>
            </a:fld>
            <a:endParaRPr lang="en-US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6820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4505-C65D-48D4-BFE1-BDDFEE15FF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CD915-23D1-46B7-B4E9-EA99CB0412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6175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4505-C65D-48D4-BFE1-BDDFEE15FF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CD915-23D1-46B7-B4E9-EA99CB0412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955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4505-C65D-48D4-BFE1-BDDFEE15FF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CD915-23D1-46B7-B4E9-EA99CB0412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073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4505-C65D-48D4-BFE1-BDDFEE15FF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CD915-23D1-46B7-B4E9-EA99CB0412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486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4505-C65D-48D4-BFE1-BDDFEE15FF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CD915-23D1-46B7-B4E9-EA99CB0412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939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4505-C65D-48D4-BFE1-BDDFEE15FF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CD915-23D1-46B7-B4E9-EA99CB0412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6277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4505-C65D-48D4-BFE1-BDDFEE15FF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CD915-23D1-46B7-B4E9-EA99CB0412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969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32F3-E1E6-4C6C-830C-976AE29401E1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4D66-97C8-44EC-A45C-6E65BE6E0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538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4505-C65D-48D4-BFE1-BDDFEE15FF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CD915-23D1-46B7-B4E9-EA99CB0412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067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4505-C65D-48D4-BFE1-BDDFEE15FF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CD915-23D1-46B7-B4E9-EA99CB0412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9749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4505-C65D-48D4-BFE1-BDDFEE15FF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CD915-23D1-46B7-B4E9-EA99CB0412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337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4505-C65D-48D4-BFE1-BDDFEE15FF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CD915-23D1-46B7-B4E9-EA99CB0412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3755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47358"/>
            <a:ext cx="10363200" cy="1470025"/>
          </a:xfrm>
        </p:spPr>
        <p:txBody>
          <a:bodyPr>
            <a:normAutofit/>
          </a:bodyPr>
          <a:lstStyle>
            <a:lvl1pPr algn="ctr">
              <a:defRPr sz="6400" spc="-120" baseline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  <a:latin typeface="Segoe UI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18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68511"/>
            <a:ext cx="109728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6400" spc="-120" dirty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 algn="ctr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79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2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2pPr>
            <a:lvl3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3pPr>
            <a:lvl4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4pPr>
            <a:lvl5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64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bulle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2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 marL="609585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 marL="121917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 marL="1828754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 marL="2438339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2" y="6105603"/>
            <a:ext cx="1396752" cy="51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8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graphi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2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77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47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32F3-E1E6-4C6C-830C-976AE29401E1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4D66-97C8-44EC-A45C-6E65BE6E0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992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4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368511"/>
            <a:ext cx="10972800" cy="1143000"/>
          </a:xfrm>
        </p:spPr>
        <p:txBody>
          <a:bodyPr>
            <a:noAutofit/>
          </a:bodyPr>
          <a:lstStyle>
            <a:lvl1pPr algn="ctr">
              <a:defRPr sz="960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60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368511"/>
            <a:ext cx="10972800" cy="1143000"/>
          </a:xfrm>
        </p:spPr>
        <p:txBody>
          <a:bodyPr>
            <a:noAutofit/>
          </a:bodyPr>
          <a:lstStyle>
            <a:lvl1pPr algn="ctr">
              <a:defRPr sz="960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4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09585"/>
            <a:fld id="{6E7B4505-C65D-48D4-BFE1-BDDFEE15FFCD}" type="datetimeFigureOut">
              <a:rPr lang="en-US" smtClean="0">
                <a:solidFill>
                  <a:srgbClr val="505050"/>
                </a:solidFill>
              </a:rPr>
              <a:pPr defTabSz="609585"/>
              <a:t>11/12/2015</a:t>
            </a:fld>
            <a:endParaRPr lang="en-US">
              <a:solidFill>
                <a:srgbClr val="50505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09585"/>
            <a:endParaRPr lang="en-US">
              <a:solidFill>
                <a:srgbClr val="50505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09585"/>
            <a:fld id="{E8FCD915-23D1-46B7-B4E9-EA99CB041229}" type="slidenum">
              <a:rPr lang="en-US" smtClean="0">
                <a:solidFill>
                  <a:srgbClr val="505050"/>
                </a:solidFill>
              </a:rPr>
              <a:pPr defTabSz="609585"/>
              <a:t>‹#›</a:t>
            </a:fld>
            <a:endParaRPr lang="en-US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935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47358"/>
            <a:ext cx="10363200" cy="1470025"/>
          </a:xfrm>
        </p:spPr>
        <p:txBody>
          <a:bodyPr>
            <a:normAutofit/>
          </a:bodyPr>
          <a:lstStyle>
            <a:lvl1pPr algn="ctr">
              <a:defRPr sz="6400" spc="-120" baseline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  <a:latin typeface="Segoe UI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44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68511"/>
            <a:ext cx="109728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6400" spc="-120" dirty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 algn="ctr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289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2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2pPr>
            <a:lvl3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3pPr>
            <a:lvl4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4pPr>
            <a:lvl5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6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bulle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2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 marL="609585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 marL="121917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 marL="1828754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 marL="2438339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2" y="6105603"/>
            <a:ext cx="1396752" cy="51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0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graphi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2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65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76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32F3-E1E6-4C6C-830C-976AE29401E1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4D66-97C8-44EC-A45C-6E65BE6E0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591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88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368511"/>
            <a:ext cx="10972800" cy="1143000"/>
          </a:xfrm>
        </p:spPr>
        <p:txBody>
          <a:bodyPr>
            <a:noAutofit/>
          </a:bodyPr>
          <a:lstStyle>
            <a:lvl1pPr algn="ctr">
              <a:defRPr sz="960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23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368511"/>
            <a:ext cx="10972800" cy="1143000"/>
          </a:xfrm>
        </p:spPr>
        <p:txBody>
          <a:bodyPr>
            <a:noAutofit/>
          </a:bodyPr>
          <a:lstStyle>
            <a:lvl1pPr algn="ctr">
              <a:defRPr sz="960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13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09585"/>
            <a:fld id="{6E7B4505-C65D-48D4-BFE1-BDDFEE15FFCD}" type="datetimeFigureOut">
              <a:rPr lang="en-US" smtClean="0">
                <a:solidFill>
                  <a:srgbClr val="505050"/>
                </a:solidFill>
              </a:rPr>
              <a:pPr defTabSz="609585"/>
              <a:t>11/12/2015</a:t>
            </a:fld>
            <a:endParaRPr lang="en-US">
              <a:solidFill>
                <a:srgbClr val="50505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09585"/>
            <a:endParaRPr lang="en-US">
              <a:solidFill>
                <a:srgbClr val="50505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09585"/>
            <a:fld id="{E8FCD915-23D1-46B7-B4E9-EA99CB041229}" type="slidenum">
              <a:rPr lang="en-US" smtClean="0">
                <a:solidFill>
                  <a:srgbClr val="505050"/>
                </a:solidFill>
              </a:rPr>
              <a:pPr defTabSz="609585"/>
              <a:t>‹#›</a:t>
            </a:fld>
            <a:endParaRPr lang="en-US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2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32F3-E1E6-4C6C-830C-976AE29401E1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4D66-97C8-44EC-A45C-6E65BE6E0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2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D32F3-E1E6-4C6C-830C-976AE29401E1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B4D66-97C8-44EC-A45C-6E65BE6E0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38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372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rot="5400000">
            <a:off x="9508484" y="2978801"/>
            <a:ext cx="6830717" cy="8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1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09585" rtl="0" eaLnBrk="1" latinLnBrk="0" hangingPunct="1">
        <a:spcBef>
          <a:spcPct val="0"/>
        </a:spcBef>
        <a:buNone/>
        <a:defRPr sz="5333" kern="1200" spc="-93" baseline="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 Ligh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•"/>
        <a:defRPr sz="3733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990575" indent="-380990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–"/>
        <a:defRPr sz="2667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2pPr>
      <a:lvl3pPr marL="1523962" indent="-304792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•"/>
        <a:defRPr sz="24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3pPr>
      <a:lvl4pPr marL="2133547" indent="-304792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–"/>
        <a:defRPr sz="24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4pPr>
      <a:lvl5pPr marL="2743131" indent="-304792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»"/>
        <a:defRPr sz="24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5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372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rot="5400000">
            <a:off x="9508484" y="2978801"/>
            <a:ext cx="6830717" cy="8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1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09585" rtl="0" eaLnBrk="1" latinLnBrk="0" hangingPunct="1">
        <a:spcBef>
          <a:spcPct val="0"/>
        </a:spcBef>
        <a:buNone/>
        <a:defRPr sz="5333" kern="1200" spc="-93" baseline="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 Ligh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•"/>
        <a:defRPr sz="3733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990575" indent="-380990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–"/>
        <a:defRPr sz="2667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2pPr>
      <a:lvl3pPr marL="1523962" indent="-304792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•"/>
        <a:defRPr sz="24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3pPr>
      <a:lvl4pPr marL="2133547" indent="-304792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–"/>
        <a:defRPr sz="24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4pPr>
      <a:lvl5pPr marL="2743131" indent="-304792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»"/>
        <a:defRPr sz="24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372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rot="5400000">
            <a:off x="9508484" y="2978801"/>
            <a:ext cx="6830717" cy="8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8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09585" rtl="0" eaLnBrk="1" latinLnBrk="0" hangingPunct="1">
        <a:spcBef>
          <a:spcPct val="0"/>
        </a:spcBef>
        <a:buNone/>
        <a:defRPr sz="5333" kern="1200" spc="-93" baseline="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 Ligh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•"/>
        <a:defRPr sz="3733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990575" indent="-380990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–"/>
        <a:defRPr sz="2667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2pPr>
      <a:lvl3pPr marL="1523962" indent="-304792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•"/>
        <a:defRPr sz="24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3pPr>
      <a:lvl4pPr marL="2133547" indent="-304792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–"/>
        <a:defRPr sz="24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4pPr>
      <a:lvl5pPr marL="2743131" indent="-304792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»"/>
        <a:defRPr sz="24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B4505-C65D-48D4-BFE1-BDDFEE15FF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CD915-23D1-46B7-B4E9-EA99CB0412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83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372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rot="5400000">
            <a:off x="9508484" y="2978801"/>
            <a:ext cx="6830717" cy="8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6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09585" rtl="0" eaLnBrk="1" latinLnBrk="0" hangingPunct="1">
        <a:spcBef>
          <a:spcPct val="0"/>
        </a:spcBef>
        <a:buNone/>
        <a:defRPr sz="5333" kern="1200" spc="-93" baseline="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 Ligh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•"/>
        <a:defRPr sz="3733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990575" indent="-380990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–"/>
        <a:defRPr sz="2667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2pPr>
      <a:lvl3pPr marL="1523962" indent="-304792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•"/>
        <a:defRPr sz="24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3pPr>
      <a:lvl4pPr marL="2133547" indent="-304792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–"/>
        <a:defRPr sz="24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4pPr>
      <a:lvl5pPr marL="2743131" indent="-304792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»"/>
        <a:defRPr sz="24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3720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rot="5400000">
            <a:off x="9508484" y="2978801"/>
            <a:ext cx="6830717" cy="8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3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09585" rtl="0" eaLnBrk="1" latinLnBrk="0" hangingPunct="1">
        <a:spcBef>
          <a:spcPct val="0"/>
        </a:spcBef>
        <a:buNone/>
        <a:defRPr sz="5333" kern="1200" spc="-93" baseline="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 Ligh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•"/>
        <a:defRPr sz="3733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990575" indent="-380990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–"/>
        <a:defRPr sz="2667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2pPr>
      <a:lvl3pPr marL="1523962" indent="-304792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•"/>
        <a:defRPr sz="24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3pPr>
      <a:lvl4pPr marL="2133547" indent="-304792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–"/>
        <a:defRPr sz="24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4pPr>
      <a:lvl5pPr marL="2743131" indent="-304792" algn="l" defTabSz="609585" rtl="0" eaLnBrk="1" latinLnBrk="0" hangingPunct="1">
        <a:lnSpc>
          <a:spcPct val="90000"/>
        </a:lnSpc>
        <a:spcBef>
          <a:spcPts val="1067"/>
        </a:spcBef>
        <a:buFont typeface="Arial"/>
        <a:buChar char="»"/>
        <a:defRPr sz="24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17.jpg"/><Relationship Id="rId15" Type="http://schemas.openxmlformats.org/officeDocument/2006/relationships/image" Target="../media/image27.pn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Relationship Id="rId1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image" Target="../media/image73.png"/><Relationship Id="rId39" Type="http://schemas.openxmlformats.org/officeDocument/2006/relationships/image" Target="../media/image86.png"/><Relationship Id="rId3" Type="http://schemas.openxmlformats.org/officeDocument/2006/relationships/image" Target="../media/image50.png"/><Relationship Id="rId21" Type="http://schemas.openxmlformats.org/officeDocument/2006/relationships/image" Target="../media/image68.png"/><Relationship Id="rId34" Type="http://schemas.openxmlformats.org/officeDocument/2006/relationships/image" Target="../media/image81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72.png"/><Relationship Id="rId33" Type="http://schemas.openxmlformats.org/officeDocument/2006/relationships/image" Target="../media/image80.png"/><Relationship Id="rId38" Type="http://schemas.openxmlformats.org/officeDocument/2006/relationships/image" Target="../media/image85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24" Type="http://schemas.openxmlformats.org/officeDocument/2006/relationships/image" Target="../media/image71.png"/><Relationship Id="rId32" Type="http://schemas.openxmlformats.org/officeDocument/2006/relationships/image" Target="../media/image79.png"/><Relationship Id="rId37" Type="http://schemas.openxmlformats.org/officeDocument/2006/relationships/image" Target="../media/image84.png"/><Relationship Id="rId40" Type="http://schemas.openxmlformats.org/officeDocument/2006/relationships/image" Target="../media/image87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23" Type="http://schemas.openxmlformats.org/officeDocument/2006/relationships/image" Target="../media/image70.png"/><Relationship Id="rId28" Type="http://schemas.openxmlformats.org/officeDocument/2006/relationships/image" Target="../media/image75.png"/><Relationship Id="rId36" Type="http://schemas.openxmlformats.org/officeDocument/2006/relationships/image" Target="../media/image83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31" Type="http://schemas.openxmlformats.org/officeDocument/2006/relationships/image" Target="../media/image78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openxmlformats.org/officeDocument/2006/relationships/image" Target="../media/image69.png"/><Relationship Id="rId27" Type="http://schemas.openxmlformats.org/officeDocument/2006/relationships/image" Target="../media/image74.png"/><Relationship Id="rId30" Type="http://schemas.openxmlformats.org/officeDocument/2006/relationships/image" Target="../media/image77.png"/><Relationship Id="rId35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26" Type="http://schemas.openxmlformats.org/officeDocument/2006/relationships/image" Target="../media/image112.png"/><Relationship Id="rId39" Type="http://schemas.openxmlformats.org/officeDocument/2006/relationships/image" Target="../media/image125.png"/><Relationship Id="rId3" Type="http://schemas.openxmlformats.org/officeDocument/2006/relationships/image" Target="../media/image89.png"/><Relationship Id="rId21" Type="http://schemas.openxmlformats.org/officeDocument/2006/relationships/image" Target="../media/image107.png"/><Relationship Id="rId34" Type="http://schemas.openxmlformats.org/officeDocument/2006/relationships/image" Target="../media/image120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5" Type="http://schemas.openxmlformats.org/officeDocument/2006/relationships/image" Target="../media/image111.png"/><Relationship Id="rId33" Type="http://schemas.openxmlformats.org/officeDocument/2006/relationships/image" Target="../media/image119.png"/><Relationship Id="rId38" Type="http://schemas.openxmlformats.org/officeDocument/2006/relationships/image" Target="../media/image124.png"/><Relationship Id="rId2" Type="http://schemas.openxmlformats.org/officeDocument/2006/relationships/image" Target="../media/image88.png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29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24" Type="http://schemas.openxmlformats.org/officeDocument/2006/relationships/image" Target="../media/image110.png"/><Relationship Id="rId32" Type="http://schemas.openxmlformats.org/officeDocument/2006/relationships/image" Target="../media/image118.png"/><Relationship Id="rId37" Type="http://schemas.openxmlformats.org/officeDocument/2006/relationships/image" Target="../media/image123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23" Type="http://schemas.openxmlformats.org/officeDocument/2006/relationships/image" Target="../media/image109.png"/><Relationship Id="rId28" Type="http://schemas.openxmlformats.org/officeDocument/2006/relationships/image" Target="../media/image114.png"/><Relationship Id="rId36" Type="http://schemas.openxmlformats.org/officeDocument/2006/relationships/image" Target="../media/image122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31" Type="http://schemas.openxmlformats.org/officeDocument/2006/relationships/image" Target="../media/image117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Relationship Id="rId22" Type="http://schemas.openxmlformats.org/officeDocument/2006/relationships/image" Target="../media/image108.png"/><Relationship Id="rId27" Type="http://schemas.openxmlformats.org/officeDocument/2006/relationships/image" Target="../media/image113.png"/><Relationship Id="rId30" Type="http://schemas.openxmlformats.org/officeDocument/2006/relationships/image" Target="../media/image116.png"/><Relationship Id="rId35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0857" y="4124552"/>
            <a:ext cx="9144000" cy="1655762"/>
          </a:xfrm>
        </p:spPr>
        <p:txBody>
          <a:bodyPr/>
          <a:lstStyle/>
          <a:p>
            <a:pPr algn="l"/>
            <a:r>
              <a:rPr lang="en-US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Larry Zitnick</a:t>
            </a:r>
          </a:p>
          <a:p>
            <a:pPr algn="l"/>
            <a:r>
              <a:rPr lang="en-US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Microsoft Research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70857" y="1098122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Moving AI forward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15"/>
          <a:stretch/>
        </p:blipFill>
        <p:spPr>
          <a:xfrm>
            <a:off x="9567194" y="5849225"/>
            <a:ext cx="2624806" cy="94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5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93" y="1029499"/>
            <a:ext cx="6462728" cy="484704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14766" y="285562"/>
            <a:ext cx="9929247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2667" dirty="0">
                <a:solidFill>
                  <a:prstClr val="white"/>
                </a:solidFill>
              </a:rPr>
              <a:t>A man standing next to a fire hydrant in front of a brick building.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193242" y="6093857"/>
            <a:ext cx="43787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1600" dirty="0">
                <a:solidFill>
                  <a:prstClr val="white"/>
                </a:solidFill>
              </a:rPr>
              <a:t>From Captions to Visual Concepts and Back, Fang et al., CVPR 2015</a:t>
            </a:r>
          </a:p>
        </p:txBody>
      </p:sp>
    </p:spTree>
    <p:extLst>
      <p:ext uri="{BB962C8B-B14F-4D97-AF65-F5344CB8AC3E}">
        <p14:creationId xmlns:p14="http://schemas.microsoft.com/office/powerpoint/2010/main" val="409206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8" y="2820679"/>
            <a:ext cx="11656105" cy="1808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367" y="1093561"/>
            <a:ext cx="606742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1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/>
        </p:nvSpPr>
        <p:spPr>
          <a:xfrm>
            <a:off x="634481" y="249759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4000" kern="1200" spc="-70" baseline="0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Light"/>
                <a:ea typeface="+mj-ea"/>
                <a:cs typeface="+mj-cs"/>
              </a:defRPr>
            </a:lvl1pPr>
          </a:lstStyle>
          <a:p>
            <a:r>
              <a:rPr sz="5333">
                <a:gradFill>
                  <a:gsLst>
                    <a:gs pos="125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LSTM</a:t>
            </a:r>
          </a:p>
        </p:txBody>
      </p:sp>
      <p:sp>
        <p:nvSpPr>
          <p:cNvPr id="10" name="Trapezoid 9"/>
          <p:cNvSpPr/>
          <p:nvPr/>
        </p:nvSpPr>
        <p:spPr>
          <a:xfrm>
            <a:off x="4229879" y="2546376"/>
            <a:ext cx="2002972" cy="1903445"/>
          </a:xfrm>
          <a:prstGeom prst="trapezoid">
            <a:avLst>
              <a:gd name="adj" fmla="val 35458"/>
            </a:avLst>
          </a:prstGeom>
          <a:solidFill>
            <a:schemeClr val="accent1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gradFill>
                <a:gsLst>
                  <a:gs pos="0">
                    <a:srgbClr val="00188F"/>
                  </a:gs>
                  <a:gs pos="100000">
                    <a:srgbClr val="00188F"/>
                  </a:gs>
                </a:gsLst>
                <a:lin ang="16200000" scaled="0"/>
              </a:gra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30621" y="3290638"/>
            <a:ext cx="100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CNN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162934" y="2688751"/>
            <a:ext cx="485192" cy="1607053"/>
            <a:chOff x="5514393" y="1976449"/>
            <a:chExt cx="363894" cy="1205290"/>
          </a:xfrm>
        </p:grpSpPr>
        <p:sp>
          <p:nvSpPr>
            <p:cNvPr id="12" name="Rectangle 11"/>
            <p:cNvSpPr/>
            <p:nvPr/>
          </p:nvSpPr>
          <p:spPr>
            <a:xfrm>
              <a:off x="5514393" y="1976449"/>
              <a:ext cx="363894" cy="120529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gradFill>
                  <a:gsLst>
                    <a:gs pos="0">
                      <a:srgbClr val="00188F"/>
                    </a:gs>
                    <a:gs pos="100000">
                      <a:srgbClr val="00188F"/>
                    </a:gs>
                  </a:gsLst>
                  <a:lin ang="16200000" scaled="0"/>
                </a:gra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5311773" y="2421384"/>
              <a:ext cx="783772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133" dirty="0">
                  <a:solidFill>
                    <a:prstClr val="white"/>
                  </a:solidFill>
                </a:rPr>
                <a:t>LSTM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76006" y="2688751"/>
            <a:ext cx="485192" cy="1607053"/>
            <a:chOff x="5514393" y="1976449"/>
            <a:chExt cx="363894" cy="1205290"/>
          </a:xfrm>
        </p:grpSpPr>
        <p:sp>
          <p:nvSpPr>
            <p:cNvPr id="16" name="Rectangle 15"/>
            <p:cNvSpPr/>
            <p:nvPr/>
          </p:nvSpPr>
          <p:spPr>
            <a:xfrm>
              <a:off x="5514393" y="1976449"/>
              <a:ext cx="363894" cy="120529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gradFill>
                  <a:gsLst>
                    <a:gs pos="0">
                      <a:srgbClr val="00188F"/>
                    </a:gs>
                    <a:gs pos="100000">
                      <a:srgbClr val="00188F"/>
                    </a:gs>
                  </a:gsLst>
                  <a:lin ang="16200000" scaled="0"/>
                </a:gra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5311773" y="2421384"/>
              <a:ext cx="783772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133" dirty="0">
                  <a:solidFill>
                    <a:prstClr val="white"/>
                  </a:solidFill>
                </a:rPr>
                <a:t>LSTM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989081" y="2688751"/>
            <a:ext cx="485192" cy="1607053"/>
            <a:chOff x="5514393" y="1976449"/>
            <a:chExt cx="363894" cy="1205290"/>
          </a:xfrm>
        </p:grpSpPr>
        <p:sp>
          <p:nvSpPr>
            <p:cNvPr id="19" name="Rectangle 18"/>
            <p:cNvSpPr/>
            <p:nvPr/>
          </p:nvSpPr>
          <p:spPr>
            <a:xfrm>
              <a:off x="5514393" y="1976449"/>
              <a:ext cx="363894" cy="120529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gradFill>
                  <a:gsLst>
                    <a:gs pos="0">
                      <a:srgbClr val="00188F"/>
                    </a:gs>
                    <a:gs pos="100000">
                      <a:srgbClr val="00188F"/>
                    </a:gs>
                  </a:gsLst>
                  <a:lin ang="16200000" scaled="0"/>
                </a:gra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5311773" y="2421384"/>
              <a:ext cx="783772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133" dirty="0">
                  <a:solidFill>
                    <a:prstClr val="white"/>
                  </a:solidFill>
                </a:rPr>
                <a:t>LSTM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902154" y="2688751"/>
            <a:ext cx="485192" cy="1607053"/>
            <a:chOff x="5514393" y="1976449"/>
            <a:chExt cx="363894" cy="1205290"/>
          </a:xfrm>
        </p:grpSpPr>
        <p:sp>
          <p:nvSpPr>
            <p:cNvPr id="22" name="Rectangle 21"/>
            <p:cNvSpPr/>
            <p:nvPr/>
          </p:nvSpPr>
          <p:spPr>
            <a:xfrm>
              <a:off x="5514393" y="1976449"/>
              <a:ext cx="363894" cy="120529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gradFill>
                  <a:gsLst>
                    <a:gs pos="0">
                      <a:srgbClr val="00188F"/>
                    </a:gs>
                    <a:gs pos="100000">
                      <a:srgbClr val="00188F"/>
                    </a:gs>
                  </a:gsLst>
                  <a:lin ang="16200000" scaled="0"/>
                </a:gra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5311773" y="2421384"/>
              <a:ext cx="783772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133" dirty="0">
                  <a:solidFill>
                    <a:prstClr val="white"/>
                  </a:solidFill>
                </a:rPr>
                <a:t>LSTM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815226" y="2688751"/>
            <a:ext cx="485192" cy="1607053"/>
            <a:chOff x="5514393" y="1976449"/>
            <a:chExt cx="363894" cy="1205290"/>
          </a:xfrm>
        </p:grpSpPr>
        <p:sp>
          <p:nvSpPr>
            <p:cNvPr id="25" name="Rectangle 24"/>
            <p:cNvSpPr/>
            <p:nvPr/>
          </p:nvSpPr>
          <p:spPr>
            <a:xfrm>
              <a:off x="5514393" y="1976449"/>
              <a:ext cx="363894" cy="120529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gradFill>
                  <a:gsLst>
                    <a:gs pos="0">
                      <a:srgbClr val="00188F"/>
                    </a:gs>
                    <a:gs pos="100000">
                      <a:srgbClr val="00188F"/>
                    </a:gs>
                  </a:gsLst>
                  <a:lin ang="16200000" scaled="0"/>
                </a:gra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5311773" y="2421384"/>
              <a:ext cx="783772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133" dirty="0">
                  <a:solidFill>
                    <a:prstClr val="white"/>
                  </a:solidFill>
                </a:rPr>
                <a:t>LSTM</a:t>
              </a:r>
            </a:p>
          </p:txBody>
        </p:sp>
      </p:grpSp>
      <p:sp>
        <p:nvSpPr>
          <p:cNvPr id="27" name="Right Arrow 26"/>
          <p:cNvSpPr/>
          <p:nvPr/>
        </p:nvSpPr>
        <p:spPr>
          <a:xfrm>
            <a:off x="3565768" y="3362131"/>
            <a:ext cx="472456" cy="34658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gradFill>
                <a:gsLst>
                  <a:gs pos="0">
                    <a:srgbClr val="00188F"/>
                  </a:gs>
                  <a:gs pos="100000">
                    <a:srgbClr val="00188F"/>
                  </a:gs>
                </a:gsLst>
                <a:lin ang="16200000" scaled="0"/>
              </a:gra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6289241" y="3362131"/>
            <a:ext cx="472456" cy="34658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gradFill>
                <a:gsLst>
                  <a:gs pos="0">
                    <a:srgbClr val="00188F"/>
                  </a:gs>
                  <a:gs pos="100000">
                    <a:srgbClr val="00188F"/>
                  </a:gs>
                </a:gsLst>
                <a:lin ang="16200000" scaled="0"/>
              </a:gradFill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7757875" y="3324810"/>
            <a:ext cx="203200" cy="34658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gradFill>
                <a:gsLst>
                  <a:gs pos="0">
                    <a:srgbClr val="00188F"/>
                  </a:gs>
                  <a:gs pos="100000">
                    <a:srgbClr val="00188F"/>
                  </a:gs>
                </a:gsLst>
                <a:lin ang="16200000" scaled="0"/>
              </a:gradFill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8683389" y="3324810"/>
            <a:ext cx="203200" cy="34658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gradFill>
                <a:gsLst>
                  <a:gs pos="0">
                    <a:srgbClr val="00188F"/>
                  </a:gs>
                  <a:gs pos="100000">
                    <a:srgbClr val="00188F"/>
                  </a:gs>
                </a:gsLst>
                <a:lin ang="16200000" scaled="0"/>
              </a:gra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9608572" y="3324810"/>
            <a:ext cx="203200" cy="34658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gradFill>
                <a:gsLst>
                  <a:gs pos="0">
                    <a:srgbClr val="00188F"/>
                  </a:gs>
                  <a:gs pos="100000">
                    <a:srgbClr val="00188F"/>
                  </a:gs>
                </a:gsLst>
                <a:lin ang="16200000" scaled="0"/>
              </a:gradFill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10497095" y="3324810"/>
            <a:ext cx="203200" cy="34658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gradFill>
                <a:gsLst>
                  <a:gs pos="0">
                    <a:srgbClr val="00188F"/>
                  </a:gs>
                  <a:gs pos="100000">
                    <a:srgbClr val="00188F"/>
                  </a:gs>
                </a:gsLst>
                <a:lin ang="16200000" scaled="0"/>
              </a:gra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90133" y="1790401"/>
            <a:ext cx="534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56355" y="1783417"/>
            <a:ext cx="1302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dirty="0">
                <a:solidFill>
                  <a:prstClr val="white"/>
                </a:solidFill>
              </a:rPr>
              <a:t>group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930576" y="1794658"/>
            <a:ext cx="534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of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382392" y="1789398"/>
            <a:ext cx="127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young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424664" y="1782093"/>
            <a:ext cx="127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people</a:t>
            </a:r>
          </a:p>
        </p:txBody>
      </p:sp>
      <p:sp>
        <p:nvSpPr>
          <p:cNvPr id="38" name="Right Arrow 37"/>
          <p:cNvSpPr/>
          <p:nvPr/>
        </p:nvSpPr>
        <p:spPr>
          <a:xfrm rot="16200000">
            <a:off x="7313681" y="2327943"/>
            <a:ext cx="203200" cy="18749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gradFill>
                <a:gsLst>
                  <a:gs pos="0">
                    <a:srgbClr val="00188F"/>
                  </a:gs>
                  <a:gs pos="100000">
                    <a:srgbClr val="00188F"/>
                  </a:gs>
                </a:gsLst>
                <a:lin ang="16200000" scaled="0"/>
              </a:gradFill>
            </a:endParaRPr>
          </a:p>
        </p:txBody>
      </p:sp>
      <p:sp>
        <p:nvSpPr>
          <p:cNvPr id="39" name="Right Arrow 38"/>
          <p:cNvSpPr/>
          <p:nvPr/>
        </p:nvSpPr>
        <p:spPr>
          <a:xfrm rot="16200000">
            <a:off x="8212076" y="2327820"/>
            <a:ext cx="203200" cy="18749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gradFill>
                <a:gsLst>
                  <a:gs pos="0">
                    <a:srgbClr val="00188F"/>
                  </a:gs>
                  <a:gs pos="100000">
                    <a:srgbClr val="00188F"/>
                  </a:gs>
                </a:gsLst>
                <a:lin ang="16200000" scaled="0"/>
              </a:gradFill>
            </a:endParaRPr>
          </a:p>
        </p:txBody>
      </p:sp>
      <p:sp>
        <p:nvSpPr>
          <p:cNvPr id="40" name="Right Arrow 39"/>
          <p:cNvSpPr/>
          <p:nvPr/>
        </p:nvSpPr>
        <p:spPr>
          <a:xfrm rot="16200000">
            <a:off x="9120876" y="2327943"/>
            <a:ext cx="203200" cy="18749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gradFill>
                <a:gsLst>
                  <a:gs pos="0">
                    <a:srgbClr val="00188F"/>
                  </a:gs>
                  <a:gs pos="100000">
                    <a:srgbClr val="00188F"/>
                  </a:gs>
                </a:gsLst>
                <a:lin ang="16200000" scaled="0"/>
              </a:gradFill>
            </a:endParaRPr>
          </a:p>
        </p:txBody>
      </p:sp>
      <p:sp>
        <p:nvSpPr>
          <p:cNvPr id="41" name="Right Arrow 40"/>
          <p:cNvSpPr/>
          <p:nvPr/>
        </p:nvSpPr>
        <p:spPr>
          <a:xfrm rot="16200000">
            <a:off x="10036443" y="2327943"/>
            <a:ext cx="203200" cy="18749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gradFill>
                <a:gsLst>
                  <a:gs pos="0">
                    <a:srgbClr val="00188F"/>
                  </a:gs>
                  <a:gs pos="100000">
                    <a:srgbClr val="00188F"/>
                  </a:gs>
                </a:gsLst>
                <a:lin ang="16200000" scaled="0"/>
              </a:gradFill>
            </a:endParaRPr>
          </a:p>
        </p:txBody>
      </p:sp>
      <p:sp>
        <p:nvSpPr>
          <p:cNvPr id="42" name="Right Arrow 41"/>
          <p:cNvSpPr/>
          <p:nvPr/>
        </p:nvSpPr>
        <p:spPr>
          <a:xfrm rot="16200000">
            <a:off x="10956216" y="2335787"/>
            <a:ext cx="203200" cy="18749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gradFill>
                <a:gsLst>
                  <a:gs pos="0">
                    <a:srgbClr val="00188F"/>
                  </a:gs>
                  <a:gs pos="100000">
                    <a:srgbClr val="00188F"/>
                  </a:gs>
                </a:gsLst>
                <a:lin ang="16200000" scaled="0"/>
              </a:gra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353211" y="3013515"/>
            <a:ext cx="69127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3733" dirty="0">
                <a:solidFill>
                  <a:prstClr val="white"/>
                </a:solidFill>
              </a:rPr>
              <a:t>…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93243" y="6093858"/>
            <a:ext cx="49596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1600" dirty="0">
                <a:solidFill>
                  <a:prstClr val="white"/>
                </a:solidFill>
              </a:rPr>
              <a:t>Show and Tell: A Neural Image Caption Generator, Vinyals et al., CVPR 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13" y="2410233"/>
            <a:ext cx="2913672" cy="216975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5226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4382" y="2315996"/>
            <a:ext cx="9201020" cy="1743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20%-30% of human subjects rate the automatically generated sentences equal to or better than human generated sentences.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07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809443" y="3065389"/>
            <a:ext cx="10148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35% - 85% of captions are identical to training captions.  </a:t>
            </a:r>
          </a:p>
        </p:txBody>
      </p:sp>
    </p:spTree>
    <p:extLst>
      <p:ext uri="{BB962C8B-B14F-4D97-AF65-F5344CB8AC3E}">
        <p14:creationId xmlns:p14="http://schemas.microsoft.com/office/powerpoint/2010/main" val="2805590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599" y="1410850"/>
            <a:ext cx="6573909" cy="444926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23136" y="347932"/>
            <a:ext cx="9525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3200" dirty="0">
                <a:solidFill>
                  <a:prstClr val="white"/>
                </a:solidFill>
              </a:rPr>
              <a:t>A man riding a wave on a surfboard in the water.</a:t>
            </a:r>
          </a:p>
        </p:txBody>
      </p:sp>
    </p:spTree>
    <p:extLst>
      <p:ext uri="{BB962C8B-B14F-4D97-AF65-F5344CB8AC3E}">
        <p14:creationId xmlns:p14="http://schemas.microsoft.com/office/powerpoint/2010/main" val="276466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13017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CO_16_80k_2_compres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641077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4320816" y="258597"/>
          <a:ext cx="7871184" cy="6224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198748" y="5692461"/>
            <a:ext cx="4010525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dirty="0" err="1">
                <a:solidFill>
                  <a:schemeClr val="bg1"/>
                </a:solidFill>
              </a:rPr>
              <a:t>CIDEr</a:t>
            </a:r>
            <a:r>
              <a:rPr lang="en-US" sz="1867" dirty="0">
                <a:solidFill>
                  <a:schemeClr val="bg1"/>
                </a:solidFill>
              </a:rPr>
              <a:t>: Consensus-based Image Description Evaluation</a:t>
            </a:r>
          </a:p>
          <a:p>
            <a:r>
              <a:rPr lang="en-US" sz="1867" dirty="0">
                <a:solidFill>
                  <a:schemeClr val="bg1"/>
                </a:solidFill>
              </a:rPr>
              <a:t>Vedantam et al., CVPR, 2015.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7728" y="1257221"/>
            <a:ext cx="2839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MS COCO Caption Challenge</a:t>
            </a:r>
          </a:p>
        </p:txBody>
      </p:sp>
    </p:spTree>
    <p:extLst>
      <p:ext uri="{BB962C8B-B14F-4D97-AF65-F5344CB8AC3E}">
        <p14:creationId xmlns:p14="http://schemas.microsoft.com/office/powerpoint/2010/main" val="254954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4320816" y="258597"/>
          <a:ext cx="7871184" cy="6224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7728" y="1257221"/>
            <a:ext cx="2839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MS COCO Caption Challenge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646822" y="258596"/>
            <a:ext cx="1780673" cy="4890920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75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5879" y="2066600"/>
            <a:ext cx="55401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Why?</a:t>
            </a:r>
            <a:endParaRPr lang="en-US" sz="6600" dirty="0" smtClean="0">
              <a:solidFill>
                <a:schemeClr val="accent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367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4320816" y="258597"/>
          <a:ext cx="7871184" cy="6224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7728" y="1257221"/>
            <a:ext cx="2839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MS COCO Caption Challenge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646822" y="258596"/>
            <a:ext cx="1780673" cy="4890920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833936" y="4700339"/>
            <a:ext cx="365760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Brno University</a:t>
            </a:r>
          </a:p>
        </p:txBody>
      </p:sp>
    </p:spTree>
    <p:extLst>
      <p:ext uri="{BB962C8B-B14F-4D97-AF65-F5344CB8AC3E}">
        <p14:creationId xmlns:p14="http://schemas.microsoft.com/office/powerpoint/2010/main" val="384520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4320816" y="258597"/>
          <a:ext cx="7871184" cy="6224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7728" y="1257221"/>
            <a:ext cx="2839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MS COCO Caption Challenge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646822" y="258596"/>
            <a:ext cx="1780673" cy="4890920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881936" y="1541481"/>
            <a:ext cx="2021307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Humans</a:t>
            </a:r>
          </a:p>
        </p:txBody>
      </p:sp>
    </p:spTree>
    <p:extLst>
      <p:ext uri="{BB962C8B-B14F-4D97-AF65-F5344CB8AC3E}">
        <p14:creationId xmlns:p14="http://schemas.microsoft.com/office/powerpoint/2010/main" val="4025957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5569" y="666591"/>
            <a:ext cx="5607327" cy="1068916"/>
          </a:xfrm>
          <a:effectLst/>
        </p:spPr>
        <p:txBody>
          <a:bodyPr>
            <a:noAutofit/>
          </a:bodyPr>
          <a:lstStyle/>
          <a:p>
            <a:r>
              <a:rPr lang="en-US" sz="3733" dirty="0">
                <a:solidFill>
                  <a:schemeClr val="tx1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 crazy zebra climbing a giraffe to get a better view.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463" y="0"/>
            <a:ext cx="4819135" cy="6858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680563" y="3451823"/>
            <a:ext cx="4087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800" dirty="0">
                <a:solidFill>
                  <a:srgbClr val="505050">
                    <a:lumMod val="75000"/>
                  </a:srgb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limits of vision and language models…</a:t>
            </a:r>
          </a:p>
        </p:txBody>
      </p:sp>
    </p:spTree>
    <p:extLst>
      <p:ext uri="{BB962C8B-B14F-4D97-AF65-F5344CB8AC3E}">
        <p14:creationId xmlns:p14="http://schemas.microsoft.com/office/powerpoint/2010/main" val="340837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1"/>
            <a:ext cx="9914628" cy="1863304"/>
          </a:xfrm>
          <a:prstGeom prst="rect">
            <a:avLst/>
          </a:prstGeom>
          <a:solidFill>
            <a:srgbClr val="1D2125"/>
          </a:solidFill>
          <a:ln>
            <a:noFill/>
          </a:ln>
          <a:effectLst>
            <a:glow rad="76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0" t="55332" r="16211" b="1"/>
          <a:stretch/>
        </p:blipFill>
        <p:spPr>
          <a:xfrm>
            <a:off x="9914628" y="-9397"/>
            <a:ext cx="2277373" cy="688800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64037" y="5532437"/>
            <a:ext cx="52164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white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http://mscoco.org</a:t>
            </a:r>
          </a:p>
        </p:txBody>
      </p:sp>
      <p:sp>
        <p:nvSpPr>
          <p:cNvPr id="9" name="Rectangle 8"/>
          <p:cNvSpPr/>
          <p:nvPr/>
        </p:nvSpPr>
        <p:spPr>
          <a:xfrm>
            <a:off x="564036" y="2326610"/>
            <a:ext cx="61197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3200" dirty="0">
                <a:solidFill>
                  <a:prstClr val="white"/>
                </a:solidFill>
              </a:rPr>
              <a:t>80 object categories</a:t>
            </a:r>
          </a:p>
          <a:p>
            <a:pPr defTabSz="609585"/>
            <a:r>
              <a:rPr lang="en-US" sz="3200" dirty="0">
                <a:solidFill>
                  <a:prstClr val="white"/>
                </a:solidFill>
              </a:rPr>
              <a:t>160k images</a:t>
            </a:r>
          </a:p>
          <a:p>
            <a:pPr defTabSz="609585"/>
            <a:r>
              <a:rPr lang="en-US" sz="3200" dirty="0">
                <a:solidFill>
                  <a:prstClr val="white"/>
                </a:solidFill>
              </a:rPr>
              <a:t>2 million segmentations </a:t>
            </a:r>
          </a:p>
          <a:p>
            <a:pPr defTabSz="609585"/>
            <a:r>
              <a:rPr lang="en-US" sz="3200" dirty="0">
                <a:solidFill>
                  <a:prstClr val="white"/>
                </a:solidFill>
              </a:rPr>
              <a:t>5 sentences per image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1" t="14611" r="21019" b="59362"/>
          <a:stretch/>
        </p:blipFill>
        <p:spPr>
          <a:xfrm>
            <a:off x="332746" y="260123"/>
            <a:ext cx="4449781" cy="121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7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1703204"/>
          </a:xfrm>
          <a:prstGeom prst="rect">
            <a:avLst/>
          </a:prstGeom>
          <a:solidFill>
            <a:srgbClr val="1D2125"/>
          </a:solidFill>
          <a:ln>
            <a:noFill/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1" t="14611" r="21019" b="59362"/>
          <a:stretch/>
        </p:blipFill>
        <p:spPr>
          <a:xfrm>
            <a:off x="162960" y="180340"/>
            <a:ext cx="5001793" cy="1366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2" t="1" r="17181" b="30249"/>
          <a:stretch/>
        </p:blipFill>
        <p:spPr>
          <a:xfrm>
            <a:off x="10296572" y="2370422"/>
            <a:ext cx="1075237" cy="131686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5" r="15258" b="30267"/>
          <a:stretch/>
        </p:blipFill>
        <p:spPr>
          <a:xfrm>
            <a:off x="7544809" y="2373875"/>
            <a:ext cx="1108552" cy="13157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r="19887" b="29832"/>
          <a:stretch/>
        </p:blipFill>
        <p:spPr>
          <a:xfrm>
            <a:off x="8929422" y="2366491"/>
            <a:ext cx="1091093" cy="132475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0" r="14979" b="29486"/>
          <a:stretch/>
        </p:blipFill>
        <p:spPr>
          <a:xfrm>
            <a:off x="6149403" y="2366101"/>
            <a:ext cx="1119347" cy="133127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2" r="21334" b="30162"/>
          <a:stretch/>
        </p:blipFill>
        <p:spPr>
          <a:xfrm>
            <a:off x="6829908" y="4430235"/>
            <a:ext cx="1060379" cy="13185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6" r="15076" b="30177"/>
          <a:stretch/>
        </p:blipFill>
        <p:spPr>
          <a:xfrm>
            <a:off x="9835651" y="4451130"/>
            <a:ext cx="1118427" cy="13182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2" t="-1" r="18738" b="29949"/>
          <a:stretch/>
        </p:blipFill>
        <p:spPr>
          <a:xfrm>
            <a:off x="5290269" y="4433645"/>
            <a:ext cx="1115092" cy="133585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1"/>
          <a:srcRect l="18743"/>
          <a:stretch/>
        </p:blipFill>
        <p:spPr>
          <a:xfrm>
            <a:off x="8314835" y="4439029"/>
            <a:ext cx="1096268" cy="1343876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61" name="Group 60"/>
          <p:cNvGrpSpPr/>
          <p:nvPr/>
        </p:nvGrpSpPr>
        <p:grpSpPr>
          <a:xfrm>
            <a:off x="8190870" y="5769387"/>
            <a:ext cx="1517181" cy="527237"/>
            <a:chOff x="4603170" y="4413565"/>
            <a:chExt cx="1069071" cy="371514"/>
          </a:xfrm>
        </p:grpSpPr>
        <p:sp>
          <p:nvSpPr>
            <p:cNvPr id="42" name="Content Placeholder 2"/>
            <p:cNvSpPr txBox="1">
              <a:spLocks/>
            </p:cNvSpPr>
            <p:nvPr/>
          </p:nvSpPr>
          <p:spPr>
            <a:xfrm>
              <a:off x="4605087" y="4413565"/>
              <a:ext cx="1067154" cy="229494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prstClr val="white"/>
                  </a:solidFill>
                  <a:cs typeface="Segoe UI"/>
                </a:rPr>
                <a:t>Ross Girshick</a:t>
              </a:r>
            </a:p>
          </p:txBody>
        </p:sp>
        <p:sp>
          <p:nvSpPr>
            <p:cNvPr id="43" name="Content Placeholder 2"/>
            <p:cNvSpPr txBox="1">
              <a:spLocks/>
            </p:cNvSpPr>
            <p:nvPr/>
          </p:nvSpPr>
          <p:spPr>
            <a:xfrm>
              <a:off x="4603170" y="4555585"/>
              <a:ext cx="1067154" cy="229494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prstClr val="white"/>
                  </a:solidFill>
                  <a:latin typeface="Segoe UI Light"/>
                  <a:cs typeface="Segoe UI Light"/>
                </a:rPr>
                <a:t>Facebook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170131" y="3676033"/>
            <a:ext cx="1517181" cy="548707"/>
            <a:chOff x="210487" y="4373997"/>
            <a:chExt cx="1380375" cy="499229"/>
          </a:xfrm>
        </p:grpSpPr>
        <p:sp>
          <p:nvSpPr>
            <p:cNvPr id="39" name="Content Placeholder 2"/>
            <p:cNvSpPr txBox="1">
              <a:spLocks/>
            </p:cNvSpPr>
            <p:nvPr/>
          </p:nvSpPr>
          <p:spPr>
            <a:xfrm>
              <a:off x="212962" y="4373997"/>
              <a:ext cx="1377900" cy="296321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prstClr val="white"/>
                  </a:solidFill>
                  <a:cs typeface="Segoe UI"/>
                </a:rPr>
                <a:t>Michael Maire</a:t>
              </a:r>
            </a:p>
          </p:txBody>
        </p:sp>
        <p:sp>
          <p:nvSpPr>
            <p:cNvPr id="40" name="Content Placeholder 2"/>
            <p:cNvSpPr txBox="1">
              <a:spLocks/>
            </p:cNvSpPr>
            <p:nvPr/>
          </p:nvSpPr>
          <p:spPr>
            <a:xfrm>
              <a:off x="210487" y="4576905"/>
              <a:ext cx="1377900" cy="296321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prstClr val="white"/>
                  </a:solidFill>
                  <a:latin typeface="Segoe UI Light"/>
                  <a:cs typeface="Segoe UI Light"/>
                </a:rPr>
                <a:t>TTI Chicago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76754" y="3678915"/>
            <a:ext cx="1517181" cy="548707"/>
            <a:chOff x="210487" y="4373997"/>
            <a:chExt cx="1380375" cy="499229"/>
          </a:xfrm>
        </p:grpSpPr>
        <p:sp>
          <p:nvSpPr>
            <p:cNvPr id="37" name="Content Placeholder 2"/>
            <p:cNvSpPr txBox="1">
              <a:spLocks/>
            </p:cNvSpPr>
            <p:nvPr/>
          </p:nvSpPr>
          <p:spPr>
            <a:xfrm>
              <a:off x="212962" y="4373997"/>
              <a:ext cx="1377900" cy="296321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prstClr val="white"/>
                  </a:solidFill>
                  <a:cs typeface="Segoe UI"/>
                </a:rPr>
                <a:t>Serge Belongie</a:t>
              </a:r>
            </a:p>
          </p:txBody>
        </p:sp>
        <p:sp>
          <p:nvSpPr>
            <p:cNvPr id="38" name="Content Placeholder 2"/>
            <p:cNvSpPr txBox="1">
              <a:spLocks/>
            </p:cNvSpPr>
            <p:nvPr/>
          </p:nvSpPr>
          <p:spPr>
            <a:xfrm>
              <a:off x="210487" y="4576905"/>
              <a:ext cx="1377900" cy="296321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prstClr val="white"/>
                  </a:solidFill>
                  <a:latin typeface="Segoe UI Light"/>
                  <a:cs typeface="Segoe UI Light"/>
                </a:rPr>
                <a:t>Cornell Tech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148606" y="5748751"/>
            <a:ext cx="1517181" cy="548707"/>
            <a:chOff x="210487" y="4373997"/>
            <a:chExt cx="1380375" cy="499229"/>
          </a:xfrm>
        </p:grpSpPr>
        <p:sp>
          <p:nvSpPr>
            <p:cNvPr id="35" name="Content Placeholder 2"/>
            <p:cNvSpPr txBox="1">
              <a:spLocks/>
            </p:cNvSpPr>
            <p:nvPr/>
          </p:nvSpPr>
          <p:spPr>
            <a:xfrm>
              <a:off x="212962" y="4373997"/>
              <a:ext cx="1377900" cy="296321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prstClr val="white"/>
                  </a:solidFill>
                  <a:cs typeface="Segoe UI"/>
                </a:rPr>
                <a:t>Lubomir Bourdev</a:t>
              </a:r>
            </a:p>
          </p:txBody>
        </p:sp>
        <p:sp>
          <p:nvSpPr>
            <p:cNvPr id="36" name="Content Placeholder 2"/>
            <p:cNvSpPr txBox="1">
              <a:spLocks/>
            </p:cNvSpPr>
            <p:nvPr/>
          </p:nvSpPr>
          <p:spPr>
            <a:xfrm>
              <a:off x="210487" y="4576905"/>
              <a:ext cx="1377900" cy="296321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sz="1200" dirty="0">
                <a:solidFill>
                  <a:prstClr val="white"/>
                </a:solidFill>
                <a:latin typeface="Segoe UI Light"/>
                <a:cs typeface="Segoe UI Ligh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406879" y="3678915"/>
            <a:ext cx="1517181" cy="548707"/>
            <a:chOff x="210487" y="4373997"/>
            <a:chExt cx="1380375" cy="499229"/>
          </a:xfrm>
        </p:grpSpPr>
        <p:sp>
          <p:nvSpPr>
            <p:cNvPr id="33" name="Content Placeholder 2"/>
            <p:cNvSpPr txBox="1">
              <a:spLocks/>
            </p:cNvSpPr>
            <p:nvPr/>
          </p:nvSpPr>
          <p:spPr>
            <a:xfrm>
              <a:off x="212962" y="4373997"/>
              <a:ext cx="1377900" cy="296321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prstClr val="white"/>
                  </a:solidFill>
                  <a:cs typeface="Segoe UI"/>
                </a:rPr>
                <a:t>James Hays</a:t>
              </a:r>
            </a:p>
          </p:txBody>
        </p:sp>
        <p:sp>
          <p:nvSpPr>
            <p:cNvPr id="34" name="Content Placeholder 2"/>
            <p:cNvSpPr txBox="1">
              <a:spLocks/>
            </p:cNvSpPr>
            <p:nvPr/>
          </p:nvSpPr>
          <p:spPr>
            <a:xfrm>
              <a:off x="210487" y="4576905"/>
              <a:ext cx="1377900" cy="296321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prstClr val="white"/>
                  </a:solidFill>
                  <a:latin typeface="Segoe UI Light"/>
                  <a:cs typeface="Segoe UI Light"/>
                </a:rPr>
                <a:t>Georgia Tech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18286" y="3678915"/>
            <a:ext cx="1517181" cy="548707"/>
            <a:chOff x="210487" y="4373997"/>
            <a:chExt cx="1380375" cy="499229"/>
          </a:xfrm>
        </p:grpSpPr>
        <p:sp>
          <p:nvSpPr>
            <p:cNvPr id="31" name="Content Placeholder 2"/>
            <p:cNvSpPr txBox="1">
              <a:spLocks/>
            </p:cNvSpPr>
            <p:nvPr/>
          </p:nvSpPr>
          <p:spPr>
            <a:xfrm>
              <a:off x="212962" y="4373997"/>
              <a:ext cx="1377900" cy="296321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prstClr val="white"/>
                  </a:solidFill>
                  <a:cs typeface="Segoe UI"/>
                </a:rPr>
                <a:t>Pietro Perona</a:t>
              </a:r>
            </a:p>
          </p:txBody>
        </p:sp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210487" y="4576905"/>
              <a:ext cx="1377900" cy="296321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prstClr val="white"/>
                  </a:solidFill>
                  <a:latin typeface="Segoe UI Light"/>
                  <a:cs typeface="Segoe UI Light"/>
                </a:rPr>
                <a:t>Caltech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790747" y="3687291"/>
            <a:ext cx="1517181" cy="548707"/>
            <a:chOff x="210487" y="4373997"/>
            <a:chExt cx="1380375" cy="499229"/>
          </a:xfrm>
        </p:grpSpPr>
        <p:sp>
          <p:nvSpPr>
            <p:cNvPr id="29" name="Content Placeholder 2"/>
            <p:cNvSpPr txBox="1">
              <a:spLocks/>
            </p:cNvSpPr>
            <p:nvPr/>
          </p:nvSpPr>
          <p:spPr>
            <a:xfrm>
              <a:off x="212962" y="4373997"/>
              <a:ext cx="1377900" cy="296321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prstClr val="white"/>
                  </a:solidFill>
                  <a:cs typeface="Segoe UI"/>
                </a:rPr>
                <a:t>Deva Ramanan</a:t>
              </a:r>
            </a:p>
          </p:txBody>
        </p:sp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210487" y="4576905"/>
              <a:ext cx="1377900" cy="296321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prstClr val="white"/>
                  </a:solidFill>
                  <a:latin typeface="Segoe UI Light"/>
                  <a:cs typeface="Segoe UI Light"/>
                </a:rPr>
                <a:t>CMU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04710" y="5747917"/>
            <a:ext cx="1517181" cy="548707"/>
            <a:chOff x="210487" y="4373997"/>
            <a:chExt cx="1380375" cy="499229"/>
          </a:xfrm>
        </p:grpSpPr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212962" y="4373997"/>
              <a:ext cx="1377900" cy="296321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prstClr val="white"/>
                  </a:solidFill>
                  <a:cs typeface="Segoe UI"/>
                </a:rPr>
                <a:t>Piotr Dollar</a:t>
              </a:r>
            </a:p>
          </p:txBody>
        </p:sp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210487" y="4576905"/>
              <a:ext cx="1377900" cy="296321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prstClr val="white"/>
                  </a:solidFill>
                  <a:latin typeface="Segoe UI Light"/>
                  <a:cs typeface="Segoe UI Light"/>
                </a:rPr>
                <a:t>Facebook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725387" y="5768668"/>
            <a:ext cx="1517181" cy="548707"/>
            <a:chOff x="210487" y="4373997"/>
            <a:chExt cx="1380375" cy="499229"/>
          </a:xfrm>
        </p:grpSpPr>
        <p:sp>
          <p:nvSpPr>
            <p:cNvPr id="25" name="Content Placeholder 2"/>
            <p:cNvSpPr txBox="1">
              <a:spLocks/>
            </p:cNvSpPr>
            <p:nvPr/>
          </p:nvSpPr>
          <p:spPr>
            <a:xfrm>
              <a:off x="212962" y="4373997"/>
              <a:ext cx="1377900" cy="296321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prstClr val="white"/>
                  </a:solidFill>
                  <a:cs typeface="Segoe UI"/>
                </a:rPr>
                <a:t>Larry Zitnick</a:t>
              </a:r>
            </a:p>
          </p:txBody>
        </p:sp>
        <p:sp>
          <p:nvSpPr>
            <p:cNvPr id="26" name="Content Placeholder 2"/>
            <p:cNvSpPr txBox="1">
              <a:spLocks/>
            </p:cNvSpPr>
            <p:nvPr/>
          </p:nvSpPr>
          <p:spPr>
            <a:xfrm>
              <a:off x="210487" y="4576905"/>
              <a:ext cx="1377900" cy="296321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prstClr val="white"/>
                  </a:solidFill>
                  <a:latin typeface="Segoe UI Light"/>
                  <a:cs typeface="Segoe UI Light"/>
                </a:rPr>
                <a:t>Microsoft Research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17918" y="5823722"/>
            <a:ext cx="1454205" cy="463673"/>
            <a:chOff x="210487" y="4373990"/>
            <a:chExt cx="1665142" cy="530931"/>
          </a:xfrm>
        </p:grpSpPr>
        <p:sp>
          <p:nvSpPr>
            <p:cNvPr id="55" name="Content Placeholder 2"/>
            <p:cNvSpPr txBox="1">
              <a:spLocks/>
            </p:cNvSpPr>
            <p:nvPr/>
          </p:nvSpPr>
          <p:spPr>
            <a:xfrm>
              <a:off x="212962" y="4373990"/>
              <a:ext cx="1662667" cy="296322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prstClr val="white"/>
                  </a:solidFill>
                  <a:cs typeface="Segoe UI"/>
                </a:rPr>
                <a:t>Matteo Ronchi</a:t>
              </a:r>
            </a:p>
          </p:txBody>
        </p:sp>
        <p:sp>
          <p:nvSpPr>
            <p:cNvPr id="56" name="Content Placeholder 2"/>
            <p:cNvSpPr txBox="1">
              <a:spLocks/>
            </p:cNvSpPr>
            <p:nvPr/>
          </p:nvSpPr>
          <p:spPr>
            <a:xfrm>
              <a:off x="210487" y="4608600"/>
              <a:ext cx="1377900" cy="296321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prstClr val="white"/>
                  </a:solidFill>
                  <a:latin typeface="Segoe UI Light"/>
                  <a:cs typeface="Segoe UI Light"/>
                </a:rPr>
                <a:t>Caltech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185340" y="5830816"/>
            <a:ext cx="1205513" cy="435987"/>
            <a:chOff x="210487" y="4373998"/>
            <a:chExt cx="1380375" cy="499228"/>
          </a:xfrm>
        </p:grpSpPr>
        <p:sp>
          <p:nvSpPr>
            <p:cNvPr id="53" name="Content Placeholder 2"/>
            <p:cNvSpPr txBox="1">
              <a:spLocks/>
            </p:cNvSpPr>
            <p:nvPr/>
          </p:nvSpPr>
          <p:spPr>
            <a:xfrm>
              <a:off x="212962" y="4373998"/>
              <a:ext cx="1377900" cy="296321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prstClr val="white"/>
                  </a:solidFill>
                  <a:cs typeface="Segoe UI"/>
                </a:rPr>
                <a:t>Yin Cui</a:t>
              </a:r>
            </a:p>
          </p:txBody>
        </p:sp>
        <p:sp>
          <p:nvSpPr>
            <p:cNvPr id="54" name="Content Placeholder 2"/>
            <p:cNvSpPr txBox="1">
              <a:spLocks/>
            </p:cNvSpPr>
            <p:nvPr/>
          </p:nvSpPr>
          <p:spPr>
            <a:xfrm>
              <a:off x="210487" y="4576905"/>
              <a:ext cx="1377900" cy="296321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prstClr val="white"/>
                  </a:solidFill>
                  <a:latin typeface="Segoe UI Light"/>
                  <a:cs typeface="Segoe UI Light"/>
                </a:rPr>
                <a:t>Cornell</a:t>
              </a:r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9"/>
          <a:stretch/>
        </p:blipFill>
        <p:spPr>
          <a:xfrm>
            <a:off x="768404" y="4445647"/>
            <a:ext cx="1151745" cy="13892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2" t="10682" r="25183" b="38606"/>
          <a:stretch/>
        </p:blipFill>
        <p:spPr>
          <a:xfrm>
            <a:off x="2301777" y="4439378"/>
            <a:ext cx="1155900" cy="1395537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2194961" y="3732686"/>
            <a:ext cx="1921748" cy="500839"/>
            <a:chOff x="1040076" y="2833845"/>
            <a:chExt cx="1441311" cy="375629"/>
          </a:xfrm>
        </p:grpSpPr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1050939" y="2833845"/>
              <a:ext cx="1430448" cy="244266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prstClr val="white"/>
                  </a:solidFill>
                  <a:cs typeface="Segoe UI"/>
                </a:rPr>
                <a:t>Genevieve Patterson</a:t>
              </a:r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1040076" y="2965208"/>
              <a:ext cx="1135846" cy="244266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prstClr val="white"/>
                  </a:solidFill>
                  <a:latin typeface="Segoe UI Light"/>
                  <a:cs typeface="Segoe UI Light"/>
                </a:rPr>
                <a:t>Brown University</a:t>
              </a:r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97558" y="2366491"/>
            <a:ext cx="1175785" cy="1330493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57" name="Group 56"/>
          <p:cNvGrpSpPr/>
          <p:nvPr/>
        </p:nvGrpSpPr>
        <p:grpSpPr>
          <a:xfrm>
            <a:off x="656082" y="2394172"/>
            <a:ext cx="1528945" cy="1839353"/>
            <a:chOff x="1040076" y="1829959"/>
            <a:chExt cx="1146709" cy="1379515"/>
          </a:xfrm>
        </p:grpSpPr>
        <p:sp>
          <p:nvSpPr>
            <p:cNvPr id="58" name="Content Placeholder 2"/>
            <p:cNvSpPr txBox="1">
              <a:spLocks/>
            </p:cNvSpPr>
            <p:nvPr/>
          </p:nvSpPr>
          <p:spPr>
            <a:xfrm>
              <a:off x="1050939" y="2833845"/>
              <a:ext cx="1135846" cy="244266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prstClr val="white"/>
                  </a:solidFill>
                  <a:cs typeface="Segoe UI"/>
                </a:rPr>
                <a:t>Tsung-Yi Lin</a:t>
              </a:r>
            </a:p>
          </p:txBody>
        </p:sp>
        <p:sp>
          <p:nvSpPr>
            <p:cNvPr id="62" name="Content Placeholder 2"/>
            <p:cNvSpPr txBox="1">
              <a:spLocks/>
            </p:cNvSpPr>
            <p:nvPr/>
          </p:nvSpPr>
          <p:spPr>
            <a:xfrm>
              <a:off x="1040076" y="2965208"/>
              <a:ext cx="1135846" cy="244266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prstClr val="white"/>
                  </a:solidFill>
                  <a:latin typeface="Segoe UI Light"/>
                  <a:cs typeface="Segoe UI Light"/>
                </a:rPr>
                <a:t>Cornell Tech</a:t>
              </a: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40155" y="1829959"/>
              <a:ext cx="875398" cy="98997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01775" y="2394169"/>
            <a:ext cx="1159343" cy="133646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9" name="Content Placeholder 2"/>
          <p:cNvSpPr txBox="1">
            <a:spLocks/>
          </p:cNvSpPr>
          <p:nvPr/>
        </p:nvSpPr>
        <p:spPr>
          <a:xfrm>
            <a:off x="5173896" y="5951018"/>
            <a:ext cx="1514461" cy="32568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prstClr val="white"/>
                </a:solidFill>
                <a:latin typeface="Segoe UI Light"/>
                <a:cs typeface="Segoe UI Light"/>
              </a:rPr>
              <a:t>Berkeley</a:t>
            </a:r>
          </a:p>
        </p:txBody>
      </p:sp>
    </p:spTree>
    <p:extLst>
      <p:ext uri="{BB962C8B-B14F-4D97-AF65-F5344CB8AC3E}">
        <p14:creationId xmlns:p14="http://schemas.microsoft.com/office/powerpoint/2010/main" val="399612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0892" cy="752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563" y="-62886"/>
            <a:ext cx="5194407" cy="699703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5816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051"/>
            <a:ext cx="10392076" cy="692805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716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115" y="1182379"/>
            <a:ext cx="7184325" cy="538824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0061022" y="6092094"/>
            <a:ext cx="17148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en-US" sz="1400" b="1" dirty="0">
                <a:solidFill>
                  <a:srgbClr val="505050"/>
                </a:solidFill>
              </a:rPr>
              <a:t>Virginia M. </a:t>
            </a:r>
            <a:r>
              <a:rPr lang="en-US" sz="1400" b="1" dirty="0" err="1">
                <a:solidFill>
                  <a:srgbClr val="505050"/>
                </a:solidFill>
              </a:rPr>
              <a:t>Schau</a:t>
            </a:r>
            <a:r>
              <a:rPr lang="en-US" sz="1400" dirty="0">
                <a:solidFill>
                  <a:srgbClr val="505050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1801" y="249756"/>
            <a:ext cx="10887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3200" dirty="0">
                <a:solidFill>
                  <a:srgbClr val="505050">
                    <a:lumMod val="75000"/>
                  </a:srgb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 man is rescued from his truck that is hanging dangerously from a bridge.</a:t>
            </a:r>
          </a:p>
        </p:txBody>
      </p:sp>
    </p:spTree>
    <p:extLst>
      <p:ext uri="{BB962C8B-B14F-4D97-AF65-F5344CB8AC3E}">
        <p14:creationId xmlns:p14="http://schemas.microsoft.com/office/powerpoint/2010/main" val="404933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36" y="-1726"/>
            <a:ext cx="5276712" cy="685972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7279291" y="5053601"/>
            <a:ext cx="23256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2400" i="1" dirty="0">
                <a:solidFill>
                  <a:srgbClr val="505050">
                    <a:lumMod val="75000"/>
                  </a:srgbClr>
                </a:solidFill>
              </a:rPr>
              <a:t>Migrant Mother,</a:t>
            </a:r>
            <a:r>
              <a:rPr lang="en-US" sz="2400" dirty="0">
                <a:solidFill>
                  <a:srgbClr val="505050">
                    <a:lumMod val="75000"/>
                  </a:srgbClr>
                </a:solidFill>
              </a:rPr>
              <a:t> Dorothea Lange</a:t>
            </a:r>
          </a:p>
        </p:txBody>
      </p:sp>
    </p:spTree>
    <p:extLst>
      <p:ext uri="{BB962C8B-B14F-4D97-AF65-F5344CB8AC3E}">
        <p14:creationId xmlns:p14="http://schemas.microsoft.com/office/powerpoint/2010/main" val="174088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4" y="1393328"/>
            <a:ext cx="44270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Data</a:t>
            </a:r>
          </a:p>
          <a:p>
            <a:pPr algn="r"/>
            <a:r>
              <a:rPr lang="en-US" sz="4400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GPUs</a:t>
            </a:r>
          </a:p>
          <a:p>
            <a:pPr algn="r"/>
            <a:r>
              <a:rPr lang="en-US" sz="4400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Deep Learning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9268" y="2359770"/>
            <a:ext cx="821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+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19350" y="3791412"/>
            <a:ext cx="5319132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68180" y="4034276"/>
            <a:ext cx="821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174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65172" y="1259111"/>
            <a:ext cx="5380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Generalize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8251" y="2385274"/>
            <a:ext cx="5380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Reason</a:t>
            </a:r>
            <a:endParaRPr lang="en-US" sz="440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1104" y="4050451"/>
            <a:ext cx="5380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Knowledgeable</a:t>
            </a:r>
            <a:endParaRPr lang="en-US" sz="4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63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76629" y="2120161"/>
            <a:ext cx="5540189" cy="1107996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4472C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How?</a:t>
            </a:r>
            <a:endParaRPr lang="en-US" sz="6600" dirty="0">
              <a:solidFill>
                <a:srgbClr val="4472C4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981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9819" y="857985"/>
            <a:ext cx="9361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photorealism necessary?</a:t>
            </a:r>
            <a:endParaRPr lang="en-US" sz="4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753" y="2295019"/>
            <a:ext cx="120967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4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753" y="2295019"/>
            <a:ext cx="1209675" cy="2705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93" y="1484986"/>
            <a:ext cx="876300" cy="3076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033" y="2076449"/>
            <a:ext cx="1924051" cy="3295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64" y="3182387"/>
            <a:ext cx="1133475" cy="297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157" y="3023271"/>
            <a:ext cx="1028700" cy="27622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85" y="3643153"/>
            <a:ext cx="1390651" cy="2914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436" y="4668287"/>
            <a:ext cx="733425" cy="1962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863" y="69451"/>
            <a:ext cx="923925" cy="26860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43" y="3828543"/>
            <a:ext cx="1409700" cy="26860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46" y="713618"/>
            <a:ext cx="485775" cy="7429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14" y="-435186"/>
            <a:ext cx="1628775" cy="32956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98" y="314325"/>
            <a:ext cx="876300" cy="31146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795" y="4295775"/>
            <a:ext cx="1076325" cy="21526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968" y="314326"/>
            <a:ext cx="1152525" cy="1943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16" y="351888"/>
            <a:ext cx="137160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25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563" y="1532585"/>
            <a:ext cx="1059912" cy="724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6" y="5704783"/>
            <a:ext cx="3013885" cy="994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745" y="4462569"/>
            <a:ext cx="476251" cy="102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45" y="1299390"/>
            <a:ext cx="1752600" cy="1190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91" y="3159415"/>
            <a:ext cx="1181100" cy="800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88" y="2118709"/>
            <a:ext cx="352425" cy="276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897" y="3429000"/>
            <a:ext cx="523875" cy="695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266" y="541985"/>
            <a:ext cx="1228725" cy="1981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35" y="5106473"/>
            <a:ext cx="1915143" cy="1593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273" y="1023814"/>
            <a:ext cx="866775" cy="4381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172" y="5722285"/>
            <a:ext cx="1050349" cy="812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143" y="2033856"/>
            <a:ext cx="942975" cy="10763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53" y="484218"/>
            <a:ext cx="844435" cy="12341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723" y="439961"/>
            <a:ext cx="1000125" cy="952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325" y="4008682"/>
            <a:ext cx="1396363" cy="14300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25" y="2250058"/>
            <a:ext cx="828675" cy="9715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48" y="1230517"/>
            <a:ext cx="885825" cy="762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881" y="2705099"/>
            <a:ext cx="781051" cy="723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723" y="4224128"/>
            <a:ext cx="785971" cy="8216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435" y="2272596"/>
            <a:ext cx="932496" cy="159408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759" y="3110181"/>
            <a:ext cx="1847476" cy="1207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293" y="3866679"/>
            <a:ext cx="1134859" cy="93526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51" y="1751633"/>
            <a:ext cx="715896" cy="10758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682" y="363541"/>
            <a:ext cx="700079" cy="6208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795" y="3501657"/>
            <a:ext cx="632060" cy="92779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835" y="121421"/>
            <a:ext cx="636261" cy="12001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26" y="4146617"/>
            <a:ext cx="1104900" cy="6000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776" y="2539952"/>
            <a:ext cx="323851" cy="6191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858" y="4212601"/>
            <a:ext cx="819151" cy="5238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146" y="3927528"/>
            <a:ext cx="600572" cy="957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584" y="2718663"/>
            <a:ext cx="937997" cy="54890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091" y="3459040"/>
            <a:ext cx="723947" cy="72394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384" y="4564710"/>
            <a:ext cx="1263904" cy="96223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57" y="1604611"/>
            <a:ext cx="1096143" cy="65117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66" y="4884590"/>
            <a:ext cx="594695" cy="59469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22" y="2871657"/>
            <a:ext cx="1809421" cy="101950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039" y="2658671"/>
            <a:ext cx="542079" cy="58973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012" y="5500679"/>
            <a:ext cx="1557933" cy="103423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794" y="4753499"/>
            <a:ext cx="633684" cy="8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3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731" y="2906116"/>
            <a:ext cx="562924" cy="638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15" y="3386345"/>
            <a:ext cx="647700" cy="552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895" y="144356"/>
            <a:ext cx="508756" cy="480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775" y="3662569"/>
            <a:ext cx="487487" cy="887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786" y="5694565"/>
            <a:ext cx="741543" cy="855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79" y="5551582"/>
            <a:ext cx="775048" cy="10602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87" y="2969410"/>
            <a:ext cx="1334260" cy="7287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562" y="1879325"/>
            <a:ext cx="1063276" cy="8996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061" y="3933380"/>
            <a:ext cx="935843" cy="8794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81" y="3156968"/>
            <a:ext cx="1318395" cy="7194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399" y="4633912"/>
            <a:ext cx="590551" cy="4476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188" y="1789775"/>
            <a:ext cx="557307" cy="9578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761" y="2257662"/>
            <a:ext cx="1237001" cy="7635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945" y="3626803"/>
            <a:ext cx="1252491" cy="9855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114" y="2566300"/>
            <a:ext cx="1019175" cy="6286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553767"/>
            <a:ext cx="542925" cy="5238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899" y="1500187"/>
            <a:ext cx="1133475" cy="5524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057" y="5491481"/>
            <a:ext cx="840441" cy="952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205" y="1118773"/>
            <a:ext cx="862921" cy="8318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423" y="4178388"/>
            <a:ext cx="1028700" cy="9174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404" y="3285984"/>
            <a:ext cx="1257301" cy="8214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02" y="4710850"/>
            <a:ext cx="1502645" cy="7279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38" y="3690938"/>
            <a:ext cx="409575" cy="3333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527" y="1807858"/>
            <a:ext cx="571500" cy="4667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87" y="688637"/>
            <a:ext cx="1314451" cy="8823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961" y="1688795"/>
            <a:ext cx="1571625" cy="70485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63" y="384758"/>
            <a:ext cx="1271587" cy="7997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31" y="4764277"/>
            <a:ext cx="982280" cy="63461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3" y="5219701"/>
            <a:ext cx="1269575" cy="10962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908" y="4452938"/>
            <a:ext cx="1798293" cy="17621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46" y="2779019"/>
            <a:ext cx="1090612" cy="4562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891" y="1950880"/>
            <a:ext cx="1076325" cy="93345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33" y="619126"/>
            <a:ext cx="876300" cy="10001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043" y="4119563"/>
            <a:ext cx="952500" cy="8763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11" y="384758"/>
            <a:ext cx="1370228" cy="113253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907" y="384757"/>
            <a:ext cx="1981200" cy="1143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88" y="5585474"/>
            <a:ext cx="600075" cy="5810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749" y="5406084"/>
            <a:ext cx="1467185" cy="108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50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bstractReal1S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599" y="493484"/>
            <a:ext cx="10379360" cy="583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61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t="2137" r="3541" b="5251"/>
          <a:stretch/>
        </p:blipFill>
        <p:spPr>
          <a:xfrm>
            <a:off x="7252296" y="1454275"/>
            <a:ext cx="3902622" cy="45816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4912" y="1184095"/>
            <a:ext cx="1706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Algorithm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61751" y="1254220"/>
            <a:ext cx="1706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Dataset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3381" y="2143192"/>
            <a:ext cx="4651687" cy="254031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How to write a paper:</a:t>
            </a:r>
            <a:endParaRPr lang="en-US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1. Come up with algorithm.</a:t>
            </a:r>
          </a:p>
          <a:p>
            <a:pPr marL="0" indent="0">
              <a:buNone/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2. Find/create dataset that works.</a:t>
            </a:r>
          </a:p>
          <a:p>
            <a:pPr marL="0" indent="0">
              <a:buNone/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892" y="290479"/>
            <a:ext cx="3022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2005…</a:t>
            </a:r>
            <a:endParaRPr lang="en-US" sz="5400" dirty="0">
              <a:solidFill>
                <a:schemeClr val="accent5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23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6068" y="2436542"/>
            <a:ext cx="6641475" cy="32486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       Large = Expensive</a:t>
            </a:r>
          </a:p>
          <a:p>
            <a:pPr marL="0" indent="0" algn="ctr">
              <a:buNone/>
            </a:pPr>
            <a:r>
              <a:rPr lang="en-US" sz="4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Expensive = </a:t>
            </a:r>
            <a:r>
              <a:rPr lang="en-US" sz="4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Scarce         </a:t>
            </a:r>
            <a:endParaRPr lang="en-US" sz="4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3520" y="319119"/>
            <a:ext cx="3022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Datasets</a:t>
            </a:r>
            <a:endParaRPr lang="en-US" sz="5400" dirty="0">
              <a:solidFill>
                <a:schemeClr val="accent5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885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4893" y="1228675"/>
            <a:ext cx="3952576" cy="9503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Scarce = Few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70" y="1027636"/>
            <a:ext cx="404812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2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4725" y="293060"/>
            <a:ext cx="7471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2012 </a:t>
            </a:r>
            <a:r>
              <a:rPr lang="en-US" sz="40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ImageNet </a:t>
            </a:r>
          </a:p>
          <a:p>
            <a:r>
              <a:rPr lang="en-US" sz="40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1,000 </a:t>
            </a:r>
            <a:r>
              <a:rPr lang="en-US" sz="24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</a:t>
            </a:r>
            <a:r>
              <a:rPr lang="en-US" sz="24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ategory classification</a:t>
            </a:r>
            <a:endParaRPr lang="en-US" sz="1600" dirty="0">
              <a:solidFill>
                <a:prstClr val="black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424668" y="1788318"/>
          <a:ext cx="9014732" cy="4688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7815943" y="5453743"/>
            <a:ext cx="2471057" cy="947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76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841" y="2763304"/>
            <a:ext cx="5401185" cy="35044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3491" y="2216263"/>
            <a:ext cx="4651687" cy="254031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How to write a paper:</a:t>
            </a:r>
            <a:endParaRPr lang="en-US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1. Pick a dataset.</a:t>
            </a:r>
          </a:p>
          <a:p>
            <a:pPr marL="0" indent="0">
              <a:buNone/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2. Find an algorithm that works.</a:t>
            </a:r>
          </a:p>
          <a:p>
            <a:pPr marL="0" indent="0">
              <a:buNone/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17749" y="3760161"/>
            <a:ext cx="170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Algorithms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39239" y="3116928"/>
            <a:ext cx="170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Dataset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892" y="290479"/>
            <a:ext cx="3022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2015…</a:t>
            </a:r>
            <a:endParaRPr lang="en-US" sz="5400" dirty="0">
              <a:solidFill>
                <a:schemeClr val="accent5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77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create a dataset: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2771" y="232859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Pick problem (Generalize, Reason, Knowledgeable)</a:t>
            </a:r>
          </a:p>
          <a:p>
            <a:pPr marL="0" indent="0">
              <a:buNone/>
            </a:pPr>
            <a:r>
              <a:rPr lang="en-US" sz="4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Find collaborators* </a:t>
            </a:r>
          </a:p>
          <a:p>
            <a:pPr marL="0" indent="0">
              <a:buNone/>
            </a:pP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Gather </a:t>
            </a:r>
            <a:r>
              <a:rPr lang="en-US" sz="3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lots</a:t>
            </a: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of data</a:t>
            </a:r>
          </a:p>
          <a:p>
            <a:pPr marL="0" indent="0">
              <a:buNone/>
            </a:pP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Create evaluation sever</a:t>
            </a:r>
          </a:p>
          <a:p>
            <a:pPr marL="0" indent="0">
              <a:buNone/>
            </a:pP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Host challenges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94922" y="6133290"/>
            <a:ext cx="6102416" cy="546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*don’t skip this step, more = better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716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01054" y="131376"/>
            <a:ext cx="7886700" cy="1325033"/>
          </a:xfrm>
        </p:spPr>
        <p:txBody>
          <a:bodyPr/>
          <a:lstStyle/>
          <a:p>
            <a:r>
              <a:rPr lang="en-US" sz="4800" dirty="0">
                <a:solidFill>
                  <a:schemeClr val="accent1"/>
                </a:solidFill>
              </a:rPr>
              <a:t>VQA: </a:t>
            </a:r>
            <a:r>
              <a:rPr lang="en-US" sz="3600" dirty="0">
                <a:solidFill>
                  <a:schemeClr val="accent1"/>
                </a:solidFill>
              </a:rPr>
              <a:t>Visual Question Answering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483" y="1534112"/>
            <a:ext cx="7402831" cy="44011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7206" y="6007509"/>
            <a:ext cx="5102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dirty="0">
                <a:solidFill>
                  <a:srgbClr val="505050"/>
                </a:solidFill>
              </a:rPr>
              <a:t>VQA: Visual Question Answering </a:t>
            </a:r>
          </a:p>
          <a:p>
            <a:pPr defTabSz="609585"/>
            <a:r>
              <a:rPr lang="en-US" dirty="0">
                <a:solidFill>
                  <a:srgbClr val="505050"/>
                </a:solidFill>
              </a:rPr>
              <a:t>Antol et al., ICCV, 2015. </a:t>
            </a:r>
          </a:p>
          <a:p>
            <a:pPr defTabSz="609585"/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91081" y="6111890"/>
            <a:ext cx="1996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dirty="0">
                <a:solidFill>
                  <a:srgbClr val="50505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visualqa.org</a:t>
            </a:r>
          </a:p>
          <a:p>
            <a:pPr defTabSz="609585"/>
            <a:endParaRPr lang="en-US" sz="2400" dirty="0">
              <a:solidFill>
                <a:srgbClr val="50505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81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7886700" cy="1325033"/>
          </a:xfrm>
        </p:spPr>
        <p:txBody>
          <a:bodyPr/>
          <a:lstStyle/>
          <a:p>
            <a:r>
              <a:rPr lang="en-US" sz="4800" dirty="0"/>
              <a:t>VQA: </a:t>
            </a:r>
            <a:r>
              <a:rPr lang="en-US" sz="3600" dirty="0"/>
              <a:t>Visual Question Answering</a:t>
            </a:r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01054" y="131376"/>
            <a:ext cx="7886700" cy="132503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spc="-70" baseline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Ligh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0078D7"/>
                </a:solidFill>
              </a:rPr>
              <a:t>VQA: </a:t>
            </a:r>
            <a:r>
              <a:rPr lang="en-US" sz="3600" dirty="0">
                <a:solidFill>
                  <a:srgbClr val="0078D7"/>
                </a:solidFill>
              </a:rPr>
              <a:t>Visual Question Answering</a:t>
            </a:r>
            <a:endParaRPr lang="en-US" sz="5333" dirty="0">
              <a:solidFill>
                <a:srgbClr val="0078D7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27761" y="2099502"/>
            <a:ext cx="11313265" cy="3045935"/>
            <a:chOff x="320820" y="1326654"/>
            <a:chExt cx="6976653" cy="18783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4684" b="50447"/>
            <a:stretch/>
          </p:blipFill>
          <p:spPr>
            <a:xfrm>
              <a:off x="320820" y="1334435"/>
              <a:ext cx="2168467" cy="187058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50713" r="48216"/>
            <a:stretch/>
          </p:blipFill>
          <p:spPr>
            <a:xfrm>
              <a:off x="4819478" y="1326654"/>
              <a:ext cx="2477995" cy="186057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54514" t="50856"/>
            <a:stretch/>
          </p:blipFill>
          <p:spPr>
            <a:xfrm>
              <a:off x="2566065" y="1332079"/>
              <a:ext cx="2176635" cy="1855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824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5819" y="1524646"/>
            <a:ext cx="10727053" cy="4607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endParaRPr lang="en-US" sz="2667" dirty="0">
              <a:solidFill>
                <a:srgbClr val="505050"/>
              </a:solidFill>
            </a:endParaRPr>
          </a:p>
          <a:p>
            <a:pPr defTabSz="609585"/>
            <a:r>
              <a:rPr lang="en-US" sz="2667" dirty="0">
                <a:solidFill>
                  <a:srgbClr val="505050"/>
                </a:solidFill>
              </a:rPr>
              <a:t>September 2015 (Full release) </a:t>
            </a:r>
          </a:p>
          <a:p>
            <a:pPr defTabSz="609585"/>
            <a:endParaRPr lang="en-US" sz="2667" dirty="0">
              <a:solidFill>
                <a:srgbClr val="505050"/>
              </a:solidFill>
            </a:endParaRPr>
          </a:p>
          <a:p>
            <a:pPr marL="742932" lvl="1" indent="-285744" defTabSz="609585"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rgbClr val="505050"/>
                </a:solidFill>
              </a:rPr>
              <a:t>204,721 MS COCO images (train, </a:t>
            </a:r>
            <a:r>
              <a:rPr lang="en-US" sz="2667" dirty="0" err="1">
                <a:solidFill>
                  <a:srgbClr val="505050"/>
                </a:solidFill>
              </a:rPr>
              <a:t>val</a:t>
            </a:r>
            <a:r>
              <a:rPr lang="en-US" sz="2667" dirty="0">
                <a:solidFill>
                  <a:srgbClr val="505050"/>
                </a:solidFill>
              </a:rPr>
              <a:t>, test)</a:t>
            </a:r>
          </a:p>
          <a:p>
            <a:pPr marL="742932" lvl="1" indent="-285744" defTabSz="609585"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rgbClr val="505050"/>
                </a:solidFill>
              </a:rPr>
              <a:t>50,000 abstract scenes</a:t>
            </a:r>
          </a:p>
          <a:p>
            <a:pPr marL="742932" lvl="1" indent="-285744" defTabSz="609585">
              <a:buFont typeface="Arial" panose="020B0604020202020204" pitchFamily="34" charset="0"/>
              <a:buChar char="•"/>
            </a:pPr>
            <a:endParaRPr lang="en-US" sz="2667" dirty="0">
              <a:solidFill>
                <a:srgbClr val="505050"/>
              </a:solidFill>
            </a:endParaRPr>
          </a:p>
          <a:p>
            <a:pPr marL="742932" lvl="1" indent="-285744" defTabSz="609585"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rgbClr val="505050"/>
                </a:solidFill>
              </a:rPr>
              <a:t>764,163 questions </a:t>
            </a:r>
          </a:p>
          <a:p>
            <a:pPr marL="742932" lvl="1" indent="-285744" defTabSz="609585"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rgbClr val="505050"/>
                </a:solidFill>
              </a:rPr>
              <a:t>9,934,119 answers</a:t>
            </a:r>
          </a:p>
          <a:p>
            <a:pPr marL="742932" lvl="1" indent="-285744" defTabSz="609585">
              <a:buFont typeface="Arial" panose="020B0604020202020204" pitchFamily="34" charset="0"/>
              <a:buChar char="•"/>
            </a:pPr>
            <a:endParaRPr lang="en-US" sz="2667" dirty="0">
              <a:solidFill>
                <a:srgbClr val="505050"/>
              </a:solidFill>
            </a:endParaRPr>
          </a:p>
          <a:p>
            <a:pPr marL="457189" lvl="1" defTabSz="609585"/>
            <a:r>
              <a:rPr lang="en-US" sz="2667" b="1" dirty="0">
                <a:solidFill>
                  <a:srgbClr val="0078D7">
                    <a:lumMod val="75000"/>
                  </a:srgbClr>
                </a:solidFill>
              </a:rPr>
              <a:t>20+ person-job-years</a:t>
            </a:r>
            <a:r>
              <a:rPr lang="en-US" sz="2667" dirty="0">
                <a:solidFill>
                  <a:srgbClr val="505050"/>
                </a:solidFill>
              </a:rPr>
              <a:t/>
            </a:r>
            <a:br>
              <a:rPr lang="en-US" sz="2667" dirty="0">
                <a:solidFill>
                  <a:srgbClr val="505050"/>
                </a:solidFill>
              </a:rPr>
            </a:br>
            <a:endParaRPr lang="en-US" sz="2667" dirty="0">
              <a:solidFill>
                <a:srgbClr val="505050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01054" y="131376"/>
            <a:ext cx="7886700" cy="132503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spc="-70" baseline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Ligh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0078D7"/>
                </a:solidFill>
              </a:rPr>
              <a:t>VQA: </a:t>
            </a:r>
            <a:r>
              <a:rPr lang="en-US" sz="3600" dirty="0">
                <a:solidFill>
                  <a:srgbClr val="0078D7"/>
                </a:solidFill>
              </a:rPr>
              <a:t>Visual Question Answering</a:t>
            </a:r>
            <a:endParaRPr lang="en-US" sz="5333" dirty="0">
              <a:solidFill>
                <a:srgbClr val="0078D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86872" y="5780989"/>
            <a:ext cx="316719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4267" dirty="0">
                <a:solidFill>
                  <a:srgbClr val="0078D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visualqa.org</a:t>
            </a:r>
          </a:p>
          <a:p>
            <a:pPr defTabSz="609585"/>
            <a:endParaRPr lang="en-US" sz="4267" dirty="0">
              <a:solidFill>
                <a:srgbClr val="0078D7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99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28" y="80215"/>
            <a:ext cx="6868920" cy="672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9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19008" y="518257"/>
          <a:ext cx="11955949" cy="5724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1189"/>
                <a:gridCol w="2391189"/>
                <a:gridCol w="2177421"/>
                <a:gridCol w="2601731"/>
                <a:gridCol w="2394419"/>
              </a:tblGrid>
              <a:tr h="6814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1"/>
                          </a:solidFill>
                        </a:rPr>
                        <a:t>3-4 </a:t>
                      </a:r>
                      <a:r>
                        <a:rPr lang="en-US" sz="1700" b="0" dirty="0" smtClean="0">
                          <a:solidFill>
                            <a:sysClr val="windowText" lastClr="000000"/>
                          </a:solidFill>
                        </a:rPr>
                        <a:t>(15.3%)</a:t>
                      </a:r>
                      <a:endParaRPr lang="en-US" sz="17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9508" marR="99508" marT="49753" marB="497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1"/>
                          </a:solidFill>
                        </a:rPr>
                        <a:t>5-8</a:t>
                      </a:r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1700" b="0" dirty="0" smtClean="0">
                          <a:solidFill>
                            <a:sysClr val="windowText" lastClr="000000"/>
                          </a:solidFill>
                        </a:rPr>
                        <a:t>(39.7%)</a:t>
                      </a:r>
                      <a:endParaRPr lang="en-US" sz="17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1"/>
                          </a:solidFill>
                        </a:rPr>
                        <a:t>9-12 </a:t>
                      </a:r>
                      <a:r>
                        <a:rPr lang="en-US" sz="1700" b="0" dirty="0" smtClean="0">
                          <a:solidFill>
                            <a:sysClr val="windowText" lastClr="000000"/>
                          </a:solidFill>
                        </a:rPr>
                        <a:t>(28.4%)</a:t>
                      </a:r>
                      <a:endParaRPr lang="en-US" sz="17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1"/>
                          </a:solidFill>
                        </a:rPr>
                        <a:t>13-17</a:t>
                      </a:r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1700" b="0" dirty="0" smtClean="0">
                          <a:solidFill>
                            <a:sysClr val="windowText" lastClr="000000"/>
                          </a:solidFill>
                        </a:rPr>
                        <a:t>(11.2%)</a:t>
                      </a:r>
                      <a:endParaRPr lang="en-US" sz="17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accent1"/>
                          </a:solidFill>
                        </a:rPr>
                        <a:t>18+</a:t>
                      </a:r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1700" b="0" dirty="0" smtClean="0">
                          <a:solidFill>
                            <a:sysClr val="windowText" lastClr="000000"/>
                          </a:solidFill>
                        </a:rPr>
                        <a:t>(5.5%)</a:t>
                      </a:r>
                      <a:endParaRPr lang="en-US" sz="17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3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effectLst/>
                        </a:rPr>
                        <a:t>Is that a bird in the sky? </a:t>
                      </a:r>
                      <a:endParaRPr lang="en-US" sz="1500" dirty="0" smtClean="0"/>
                    </a:p>
                  </a:txBody>
                  <a:tcPr marL="99508" marR="99508" marT="49753" marB="497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effectLst/>
                        </a:rPr>
                        <a:t>How many pizzas are shown? </a:t>
                      </a:r>
                      <a:endParaRPr lang="en-US" sz="1500" dirty="0"/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effectLst/>
                        </a:rPr>
                        <a:t>Where was this picture taken?</a:t>
                      </a:r>
                      <a:endParaRPr lang="en-US" sz="1500" dirty="0"/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effectLst/>
                        </a:rPr>
                        <a:t>Is he likely to get mugged if he walked down a dark alleyway like this?</a:t>
                      </a:r>
                      <a:endParaRPr lang="en-US" sz="1500" dirty="0" smtClean="0"/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effectLst/>
                        </a:rPr>
                        <a:t>What type of architecture is this? </a:t>
                      </a:r>
                      <a:endParaRPr lang="en-US" sz="1500" dirty="0"/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36796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effectLst/>
                        </a:rPr>
                        <a:t>What color is the shoe?</a:t>
                      </a:r>
                      <a:endParaRPr lang="en-US" sz="1500" dirty="0"/>
                    </a:p>
                  </a:txBody>
                  <a:tcPr marL="99508" marR="99508" marT="49753" marB="497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effectLst/>
                        </a:rPr>
                        <a:t>What are the sheep eating?</a:t>
                      </a:r>
                      <a:endParaRPr lang="en-US" sz="1500" dirty="0"/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effectLst/>
                        </a:rPr>
                        <a:t>What ceremony does the cake commemorate?</a:t>
                      </a:r>
                      <a:endParaRPr lang="en-US" sz="1500" dirty="0" smtClean="0"/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effectLst/>
                        </a:rPr>
                        <a:t>Is this a vegetarian meal?</a:t>
                      </a:r>
                      <a:endParaRPr lang="en-US" sz="1500" dirty="0" smtClean="0"/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effectLst/>
                        </a:rPr>
                        <a:t>Is this a Flemish bricklaying pattern?</a:t>
                      </a:r>
                      <a:endParaRPr lang="en-US" sz="1500" dirty="0" smtClean="0"/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30999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effectLst/>
                        </a:rPr>
                        <a:t>How many zebras are there?</a:t>
                      </a:r>
                      <a:endParaRPr lang="en-US" sz="1500" dirty="0"/>
                    </a:p>
                  </a:txBody>
                  <a:tcPr marL="99508" marR="99508" marT="49753" marB="497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effectLst/>
                        </a:rPr>
                        <a:t>What color is his hair?</a:t>
                      </a:r>
                      <a:endParaRPr lang="en-US" sz="1500" dirty="0"/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effectLst/>
                        </a:rPr>
                        <a:t>Are these boats too tall to fit under the bridge?</a:t>
                      </a:r>
                      <a:endParaRPr lang="en-US" sz="1500" dirty="0" smtClean="0"/>
                    </a:p>
                    <a:p>
                      <a:endParaRPr lang="en-US" sz="1500" dirty="0"/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effectLst/>
                        </a:rPr>
                        <a:t>What type of beverage is in the glass?</a:t>
                      </a:r>
                      <a:endParaRPr lang="en-US" sz="1500" dirty="0" smtClean="0"/>
                    </a:p>
                    <a:p>
                      <a:endParaRPr lang="en-US" sz="1500" dirty="0"/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effectLst/>
                        </a:rPr>
                        <a:t>How many calories are in this pizza?</a:t>
                      </a:r>
                      <a:endParaRPr lang="en-US" sz="1500" dirty="0" smtClean="0"/>
                    </a:p>
                    <a:p>
                      <a:endParaRPr lang="en-US" sz="1500" dirty="0"/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07020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effectLst/>
                        </a:rPr>
                        <a:t>Is there food on the table?</a:t>
                      </a:r>
                      <a:endParaRPr lang="en-US" sz="1500" dirty="0"/>
                    </a:p>
                  </a:txBody>
                  <a:tcPr marL="99508" marR="99508" marT="49753" marB="497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effectLst/>
                        </a:rPr>
                        <a:t>What sport is being played?</a:t>
                      </a:r>
                      <a:endParaRPr lang="en-US" sz="1500" dirty="0" smtClean="0"/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effectLst/>
                        </a:rPr>
                        <a:t>What is the name of the white shape under the batter?</a:t>
                      </a:r>
                      <a:endParaRPr lang="en-US" sz="1500" dirty="0" smtClean="0"/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effectLst/>
                        </a:rPr>
                        <a:t>Can you name the performer in the purple costume?</a:t>
                      </a:r>
                      <a:endParaRPr lang="en-US" sz="1500" dirty="0" smtClean="0"/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effectLst/>
                        </a:rPr>
                        <a:t>What government document is needed to partake in this activity?</a:t>
                      </a:r>
                      <a:endParaRPr lang="en-US" sz="1500" dirty="0" smtClean="0"/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36796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effectLst/>
                        </a:rPr>
                        <a:t>Is this man wearing shoes?</a:t>
                      </a:r>
                      <a:endParaRPr lang="en-US" sz="1500" dirty="0"/>
                    </a:p>
                  </a:txBody>
                  <a:tcPr marL="99508" marR="99508" marT="49753" marB="497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effectLst/>
                        </a:rPr>
                        <a:t>Name one ingredient in the skillet.</a:t>
                      </a:r>
                      <a:endParaRPr lang="en-US" sz="1500" dirty="0"/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effectLst/>
                        </a:rPr>
                        <a:t>Is this at the stadium?</a:t>
                      </a:r>
                      <a:endParaRPr lang="en-US" sz="1500" dirty="0"/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effectLst/>
                        </a:rPr>
                        <a:t>Besides these humans, what other animals eat here?</a:t>
                      </a:r>
                      <a:endParaRPr lang="en-US" sz="1500" dirty="0" smtClean="0"/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effectLst/>
                        </a:rPr>
                        <a:t>What is the make and model of this vehicle?</a:t>
                      </a:r>
                      <a:endParaRPr lang="en-US" sz="1500" dirty="0" smtClean="0"/>
                    </a:p>
                  </a:txBody>
                  <a:tcPr marL="99508" marR="99508" marT="49753" marB="49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1892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81" y="498597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Conclusion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05856" y="132559"/>
            <a:ext cx="3827024" cy="3450239"/>
            <a:chOff x="4277163" y="1363540"/>
            <a:chExt cx="3827024" cy="3450239"/>
          </a:xfrm>
        </p:grpSpPr>
        <p:sp>
          <p:nvSpPr>
            <p:cNvPr id="3" name="Oval 2"/>
            <p:cNvSpPr/>
            <p:nvPr/>
          </p:nvSpPr>
          <p:spPr>
            <a:xfrm>
              <a:off x="4277163" y="1363540"/>
              <a:ext cx="3627588" cy="3450239"/>
            </a:xfrm>
            <a:prstGeom prst="ellipse">
              <a:avLst/>
            </a:prstGeom>
            <a:solidFill>
              <a:srgbClr val="0078D7">
                <a:alpha val="5019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 sz="2400">
                <a:gradFill>
                  <a:gsLst>
                    <a:gs pos="0">
                      <a:srgbClr val="00188F"/>
                    </a:gs>
                    <a:gs pos="100000">
                      <a:srgbClr val="00188F"/>
                    </a:gs>
                  </a:gsLst>
                  <a:lin ang="16200000" scaled="0"/>
                </a:gradFill>
              </a:endParaRPr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>
            <a:xfrm>
              <a:off x="4708706" y="2028699"/>
              <a:ext cx="3395481" cy="114300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lang="en-US" sz="4000" kern="1200" spc="-70" baseline="0" dirty="0">
                  <a:gradFill>
                    <a:gsLst>
                      <a:gs pos="125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Segoe UI Light"/>
                  <a:ea typeface="+mj-ea"/>
                  <a:cs typeface="+mj-cs"/>
                </a:defRPr>
              </a:lvl1pPr>
            </a:lstStyle>
            <a:p>
              <a:r>
                <a:rPr sz="3200">
                  <a:solidFill>
                    <a:prstClr val="white"/>
                  </a:solidFill>
                </a:rPr>
                <a:t>Vision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03431" y="3310178"/>
            <a:ext cx="3627588" cy="3450239"/>
            <a:chOff x="4810303" y="2783980"/>
            <a:chExt cx="3627588" cy="3450239"/>
          </a:xfrm>
        </p:grpSpPr>
        <p:sp>
          <p:nvSpPr>
            <p:cNvPr id="4" name="Oval 3"/>
            <p:cNvSpPr/>
            <p:nvPr/>
          </p:nvSpPr>
          <p:spPr>
            <a:xfrm>
              <a:off x="4810303" y="2783980"/>
              <a:ext cx="3627588" cy="3450239"/>
            </a:xfrm>
            <a:prstGeom prst="ellipse">
              <a:avLst/>
            </a:prstGeom>
            <a:solidFill>
              <a:srgbClr val="00B050">
                <a:alpha val="4902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 sz="2400">
                <a:gradFill>
                  <a:gsLst>
                    <a:gs pos="0">
                      <a:srgbClr val="00188F"/>
                    </a:gs>
                    <a:gs pos="100000">
                      <a:srgbClr val="00188F"/>
                    </a:gs>
                  </a:gsLst>
                  <a:lin ang="16200000" scaled="0"/>
                </a:gradFill>
              </a:endParaRPr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042410" y="4597388"/>
              <a:ext cx="3395481" cy="114300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lang="en-US" sz="4000" kern="1200" spc="-70" baseline="0" dirty="0">
                  <a:gradFill>
                    <a:gsLst>
                      <a:gs pos="125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Segoe UI Light"/>
                  <a:ea typeface="+mj-ea"/>
                  <a:cs typeface="+mj-cs"/>
                </a:defRPr>
              </a:lvl1pPr>
            </a:lstStyle>
            <a:p>
              <a:r>
                <a:rPr sz="3200">
                  <a:solidFill>
                    <a:prstClr val="white"/>
                  </a:solidFill>
                </a:rPr>
                <a:t>Commonsense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54907" y="3173570"/>
            <a:ext cx="4923588" cy="3450239"/>
            <a:chOff x="7011382" y="2073759"/>
            <a:chExt cx="4923588" cy="3450239"/>
          </a:xfrm>
        </p:grpSpPr>
        <p:sp>
          <p:nvSpPr>
            <p:cNvPr id="5" name="Oval 4"/>
            <p:cNvSpPr/>
            <p:nvPr/>
          </p:nvSpPr>
          <p:spPr>
            <a:xfrm>
              <a:off x="7011382" y="2073759"/>
              <a:ext cx="3627588" cy="3450239"/>
            </a:xfrm>
            <a:prstGeom prst="ellipse">
              <a:avLst/>
            </a:prstGeom>
            <a:solidFill>
              <a:srgbClr val="FFFF00">
                <a:alpha val="47843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 sz="2400">
                <a:gradFill>
                  <a:gsLst>
                    <a:gs pos="0">
                      <a:srgbClr val="00188F"/>
                    </a:gs>
                    <a:gs pos="100000">
                      <a:srgbClr val="00188F"/>
                    </a:gs>
                  </a:gsLst>
                  <a:lin ang="16200000" scaled="0"/>
                </a:gradFill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8539489" y="3558801"/>
              <a:ext cx="3395481" cy="114300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lang="en-US" sz="4000" kern="1200" spc="-70" baseline="0" dirty="0">
                  <a:gradFill>
                    <a:gsLst>
                      <a:gs pos="125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Segoe UI Light"/>
                  <a:ea typeface="+mj-ea"/>
                  <a:cs typeface="+mj-cs"/>
                </a:defRPr>
              </a:lvl1pPr>
            </a:lstStyle>
            <a:p>
              <a:r>
                <a:rPr sz="3200">
                  <a:solidFill>
                    <a:srgbClr val="FF0000"/>
                  </a:solidFill>
                </a:rPr>
                <a:t>Knowledge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154886" y="132561"/>
            <a:ext cx="4539093" cy="3450239"/>
            <a:chOff x="6145336" y="498598"/>
            <a:chExt cx="4539093" cy="3450239"/>
          </a:xfrm>
        </p:grpSpPr>
        <p:sp>
          <p:nvSpPr>
            <p:cNvPr id="6" name="Oval 5"/>
            <p:cNvSpPr/>
            <p:nvPr/>
          </p:nvSpPr>
          <p:spPr>
            <a:xfrm>
              <a:off x="6145336" y="498598"/>
              <a:ext cx="3627588" cy="3450239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 sz="2400">
                <a:gradFill>
                  <a:gsLst>
                    <a:gs pos="0">
                      <a:srgbClr val="00188F"/>
                    </a:gs>
                    <a:gs pos="100000">
                      <a:srgbClr val="00188F"/>
                    </a:gs>
                  </a:gsLst>
                  <a:lin ang="16200000" scaled="0"/>
                </a:gradFill>
              </a:endParaRP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7288948" y="792039"/>
              <a:ext cx="3395481" cy="114300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lang="en-US" sz="4000" kern="1200" spc="-70" baseline="0" dirty="0">
                  <a:gradFill>
                    <a:gsLst>
                      <a:gs pos="125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Segoe UI Light"/>
                  <a:ea typeface="+mj-ea"/>
                  <a:cs typeface="+mj-cs"/>
                </a:defRPr>
              </a:lvl1pPr>
            </a:lstStyle>
            <a:p>
              <a:r>
                <a:rPr sz="3200">
                  <a:solidFill>
                    <a:prstClr val="white"/>
                  </a:solidFill>
                </a:rPr>
                <a:t>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314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07396 -0.148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74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03489 0.174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87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0.28945 -0.071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-35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16133 0.03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4725" y="293060"/>
            <a:ext cx="7471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2012 </a:t>
            </a:r>
            <a:r>
              <a:rPr lang="en-US" sz="40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ImageNet </a:t>
            </a:r>
          </a:p>
          <a:p>
            <a:r>
              <a:rPr lang="en-US" sz="40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1,000 </a:t>
            </a:r>
            <a:r>
              <a:rPr lang="en-US" sz="24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</a:t>
            </a:r>
            <a:r>
              <a:rPr lang="en-US" sz="24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ategory classification</a:t>
            </a:r>
            <a:endParaRPr lang="en-US" sz="1600" dirty="0">
              <a:solidFill>
                <a:prstClr val="black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424668" y="1788318"/>
          <a:ext cx="9014732" cy="4688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9187543" y="5453743"/>
            <a:ext cx="1099457" cy="947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85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4725" y="293060"/>
            <a:ext cx="7471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2012 </a:t>
            </a:r>
            <a:r>
              <a:rPr lang="en-US" sz="40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ImageNet </a:t>
            </a:r>
          </a:p>
          <a:p>
            <a:r>
              <a:rPr lang="en-US" sz="40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1,000 </a:t>
            </a:r>
            <a:r>
              <a:rPr lang="en-US" sz="2400" dirty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</a:t>
            </a:r>
            <a:r>
              <a:rPr lang="en-US" sz="24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ategory classification</a:t>
            </a:r>
            <a:endParaRPr lang="en-US" sz="1600" dirty="0">
              <a:solidFill>
                <a:prstClr val="black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424668" y="1788318"/>
          <a:ext cx="9014732" cy="4688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08944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5879" y="2066600"/>
            <a:ext cx="55401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What?</a:t>
            </a:r>
          </a:p>
        </p:txBody>
      </p:sp>
    </p:spTree>
    <p:extLst>
      <p:ext uri="{BB962C8B-B14F-4D97-AF65-F5344CB8AC3E}">
        <p14:creationId xmlns:p14="http://schemas.microsoft.com/office/powerpoint/2010/main" val="1398686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4748"/>
          <a:stretch/>
        </p:blipFill>
        <p:spPr>
          <a:xfrm>
            <a:off x="0" y="1"/>
            <a:ext cx="12192000" cy="688109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495440" y="2046199"/>
            <a:ext cx="7754841" cy="57442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800"/>
              </a:spcBef>
              <a:buFont typeface="Arial"/>
              <a:buChar char="•"/>
              <a:defRPr sz="2800" b="0" i="0" kern="120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800"/>
              </a:spcBef>
              <a:buFont typeface="Arial"/>
              <a:buChar char="–"/>
              <a:defRPr sz="2000" b="0" i="0" kern="120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800"/>
              </a:spcBef>
              <a:buFont typeface="Arial"/>
              <a:buChar char="•"/>
              <a:defRPr sz="1800" b="0" i="0" kern="120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800"/>
              </a:spcBef>
              <a:buFont typeface="Arial"/>
              <a:buChar char="–"/>
              <a:defRPr sz="1800" b="0" i="0" kern="120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800"/>
              </a:spcBef>
              <a:buFont typeface="Arial"/>
              <a:buChar char="»"/>
              <a:defRPr sz="1800" b="0" i="0" kern="120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EEECE1">
                    <a:lumMod val="10000"/>
                  </a:srgb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“Long, blue, spiky-edged shadows crept out across the snow-fields, while a rosy glow, at first scarce discernible, gradually deepened and suffused every mountain-top, flushing the glaciers and the harsh crags above them.” John Muir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300879" y="80206"/>
            <a:ext cx="3140660" cy="907500"/>
          </a:xfrm>
        </p:spPr>
        <p:txBody>
          <a:bodyPr>
            <a:normAutofit/>
          </a:bodyPr>
          <a:lstStyle/>
          <a:p>
            <a:r>
              <a:rPr lang="en-US" sz="2667" dirty="0"/>
              <a:t>Case study:</a:t>
            </a:r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300879" y="533955"/>
            <a:ext cx="807198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4000" kern="1200" spc="-70" baseline="0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Light"/>
                <a:ea typeface="+mj-ea"/>
                <a:cs typeface="+mj-cs"/>
              </a:defRPr>
            </a:lvl1pPr>
          </a:lstStyle>
          <a:p>
            <a:r>
              <a:rPr sz="4800">
                <a:gradFill>
                  <a:gsLst>
                    <a:gs pos="125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Image captioning</a:t>
            </a:r>
          </a:p>
        </p:txBody>
      </p:sp>
    </p:spTree>
    <p:extLst>
      <p:ext uri="{BB962C8B-B14F-4D97-AF65-F5344CB8AC3E}">
        <p14:creationId xmlns:p14="http://schemas.microsoft.com/office/powerpoint/2010/main" val="415338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81549" y="1224134"/>
            <a:ext cx="9658031" cy="5295979"/>
            <a:chOff x="775260" y="576648"/>
            <a:chExt cx="8249480" cy="5718752"/>
          </a:xfrm>
        </p:grpSpPr>
        <p:sp>
          <p:nvSpPr>
            <p:cNvPr id="6" name="Rectangle 5"/>
            <p:cNvSpPr/>
            <p:nvPr/>
          </p:nvSpPr>
          <p:spPr>
            <a:xfrm>
              <a:off x="775261" y="1377842"/>
              <a:ext cx="7390737" cy="941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09585"/>
              <a:r>
                <a:rPr lang="en-US" sz="1467" dirty="0">
                  <a:solidFill>
                    <a:prstClr val="white"/>
                  </a:solidFill>
                </a:rPr>
                <a:t>From Captions to Visual Concepts and Back </a:t>
              </a:r>
            </a:p>
            <a:p>
              <a:pPr defTabSz="609585"/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Hao Fang, Saurabh Gupta, Forrest Iandola, Rupesh Srivastava, Li Deng, Piotr </a:t>
              </a:r>
              <a:r>
                <a:rPr lang="en-US" sz="1200" dirty="0" err="1">
                  <a:solidFill>
                    <a:prstClr val="white">
                      <a:lumMod val="85000"/>
                    </a:prstClr>
                  </a:solidFill>
                </a:rPr>
                <a:t>Dollár</a:t>
              </a: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, Jianfeng Gao, Xiaodong He, Margaret Mitchell, John C. Platt, C. Lawrence Zitnick, Geoffrey Zweig </a:t>
              </a:r>
            </a:p>
            <a:p>
              <a:pPr defTabSz="609585"/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(arXiv:1411.4952)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75261" y="576648"/>
              <a:ext cx="7112443" cy="742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09585"/>
              <a:r>
                <a:rPr lang="en-US" sz="1467" dirty="0">
                  <a:solidFill>
                    <a:prstClr val="white"/>
                  </a:solidFill>
                </a:rPr>
                <a:t>Mind's Eye: A Recurrent Visual Representation for Image Caption Generation</a:t>
              </a:r>
            </a:p>
            <a:p>
              <a:pPr defTabSz="609585"/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Xinlei Chen, C. Lawrence Zitnick </a:t>
              </a:r>
            </a:p>
            <a:p>
              <a:pPr defTabSz="609585"/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(arXiv:1411.5654)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75261" y="2348314"/>
              <a:ext cx="8249479" cy="742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09585"/>
              <a:r>
                <a:rPr lang="en-US" sz="1467" dirty="0">
                  <a:solidFill>
                    <a:prstClr val="white"/>
                  </a:solidFill>
                </a:rPr>
                <a:t>Long-term Recurrent Convolutional Networks for Visual Recognition and Description</a:t>
              </a:r>
            </a:p>
            <a:p>
              <a:pPr defTabSz="609585"/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Jeff Donahue, Lisa Anne Hendricks, Sergio Guadarrama, Marcus </a:t>
              </a:r>
              <a:r>
                <a:rPr lang="en-US" sz="1200" dirty="0" err="1">
                  <a:solidFill>
                    <a:prstClr val="white">
                      <a:lumMod val="85000"/>
                    </a:prstClr>
                  </a:solidFill>
                </a:rPr>
                <a:t>Rohrbach</a:t>
              </a: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, Subhashini Venugopalan, Kate Saenko, Trevor Darrell (arXiv:1411.4389)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75261" y="3149508"/>
              <a:ext cx="6054919" cy="742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09585"/>
              <a:r>
                <a:rPr lang="en-US" sz="1467" dirty="0">
                  <a:solidFill>
                    <a:prstClr val="white"/>
                  </a:solidFill>
                </a:rPr>
                <a:t>Explain Images with Multimodal Recurrent Neural Networks</a:t>
              </a:r>
              <a:endParaRPr lang="en-US" sz="1400" dirty="0">
                <a:solidFill>
                  <a:prstClr val="white"/>
                </a:solidFill>
              </a:endParaRPr>
            </a:p>
            <a:p>
              <a:pPr defTabSz="609585"/>
              <a:r>
                <a:rPr lang="en-US" sz="1200" dirty="0" err="1">
                  <a:solidFill>
                    <a:prstClr val="white">
                      <a:lumMod val="85000"/>
                    </a:prstClr>
                  </a:solidFill>
                </a:rPr>
                <a:t>Junhua</a:t>
              </a: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 Mao, Wei Xu, Yi Yang, Jiang Wang, Alan L. </a:t>
              </a:r>
              <a:r>
                <a:rPr lang="en-US" sz="1200" dirty="0" err="1">
                  <a:solidFill>
                    <a:prstClr val="white">
                      <a:lumMod val="85000"/>
                    </a:prstClr>
                  </a:solidFill>
                </a:rPr>
                <a:t>Yuille</a:t>
              </a: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 </a:t>
              </a:r>
            </a:p>
            <a:p>
              <a:pPr defTabSz="609585"/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(arXiv:1410.1090)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75261" y="3950701"/>
              <a:ext cx="5872039" cy="742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09585"/>
              <a:r>
                <a:rPr lang="en-US" sz="1467" dirty="0">
                  <a:solidFill>
                    <a:prstClr val="white"/>
                  </a:solidFill>
                </a:rPr>
                <a:t>Show and Tell: A Neural Image Caption Generator </a:t>
              </a:r>
              <a:endParaRPr lang="en-US" sz="1400" dirty="0">
                <a:solidFill>
                  <a:prstClr val="white"/>
                </a:solidFill>
              </a:endParaRPr>
            </a:p>
            <a:p>
              <a:pPr defTabSz="609585"/>
              <a:r>
                <a:rPr lang="en-US" sz="1200" dirty="0" err="1">
                  <a:solidFill>
                    <a:prstClr val="white">
                      <a:lumMod val="85000"/>
                    </a:prstClr>
                  </a:solidFill>
                </a:rPr>
                <a:t>Oriol</a:t>
              </a: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 </a:t>
              </a:r>
              <a:r>
                <a:rPr lang="en-US" sz="1200" dirty="0" err="1">
                  <a:solidFill>
                    <a:prstClr val="white">
                      <a:lumMod val="85000"/>
                    </a:prstClr>
                  </a:solidFill>
                </a:rPr>
                <a:t>Vinyals</a:t>
              </a: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, Alexander </a:t>
              </a:r>
              <a:r>
                <a:rPr lang="en-US" sz="1200" dirty="0" err="1">
                  <a:solidFill>
                    <a:prstClr val="white">
                      <a:lumMod val="85000"/>
                    </a:prstClr>
                  </a:solidFill>
                </a:rPr>
                <a:t>Toshev</a:t>
              </a: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, </a:t>
              </a:r>
              <a:r>
                <a:rPr lang="en-US" sz="1200" dirty="0" err="1">
                  <a:solidFill>
                    <a:prstClr val="white">
                      <a:lumMod val="85000"/>
                    </a:prstClr>
                  </a:solidFill>
                </a:rPr>
                <a:t>Samy</a:t>
              </a: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 </a:t>
              </a:r>
              <a:r>
                <a:rPr lang="en-US" sz="1200" dirty="0" err="1">
                  <a:solidFill>
                    <a:prstClr val="white">
                      <a:lumMod val="85000"/>
                    </a:prstClr>
                  </a:solidFill>
                </a:rPr>
                <a:t>Bengio</a:t>
              </a: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, </a:t>
              </a:r>
              <a:r>
                <a:rPr lang="en-US" sz="1200" dirty="0" err="1">
                  <a:solidFill>
                    <a:prstClr val="white">
                      <a:lumMod val="85000"/>
                    </a:prstClr>
                  </a:solidFill>
                </a:rPr>
                <a:t>Dumitru</a:t>
              </a: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 </a:t>
              </a:r>
              <a:r>
                <a:rPr lang="en-US" sz="1200" dirty="0" err="1">
                  <a:solidFill>
                    <a:prstClr val="white">
                      <a:lumMod val="85000"/>
                    </a:prstClr>
                  </a:solidFill>
                </a:rPr>
                <a:t>Erhan</a:t>
              </a: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 </a:t>
              </a:r>
            </a:p>
            <a:p>
              <a:pPr defTabSz="609585"/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(arXiv:1411.4555) 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75260" y="4751896"/>
              <a:ext cx="7931428" cy="742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09585"/>
              <a:r>
                <a:rPr lang="en-US" sz="1467" dirty="0">
                  <a:solidFill>
                    <a:prstClr val="white"/>
                  </a:solidFill>
                </a:rPr>
                <a:t>Deep Visual-Semantic Alignments for Generating Image Descriptions</a:t>
              </a:r>
            </a:p>
            <a:p>
              <a:pPr defTabSz="609585"/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Andrej </a:t>
              </a:r>
              <a:r>
                <a:rPr lang="en-US" sz="1200" dirty="0" err="1">
                  <a:solidFill>
                    <a:prstClr val="white">
                      <a:lumMod val="85000"/>
                    </a:prstClr>
                  </a:solidFill>
                </a:rPr>
                <a:t>Karpathy</a:t>
              </a: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, Li Fei-Fei</a:t>
              </a:r>
            </a:p>
            <a:p>
              <a:pPr defTabSz="609585"/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(arXiv:1412.2306)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75260" y="5553091"/>
              <a:ext cx="7390737" cy="742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09585"/>
              <a:r>
                <a:rPr lang="en-US" sz="1467" dirty="0">
                  <a:solidFill>
                    <a:prstClr val="white"/>
                  </a:solidFill>
                </a:rPr>
                <a:t>Unifying Visual-Semantic </a:t>
              </a:r>
              <a:r>
                <a:rPr lang="en-US" sz="1467" dirty="0" err="1">
                  <a:solidFill>
                    <a:prstClr val="white"/>
                  </a:solidFill>
                </a:rPr>
                <a:t>Embeddings</a:t>
              </a:r>
              <a:r>
                <a:rPr lang="en-US" sz="1467" dirty="0">
                  <a:solidFill>
                    <a:prstClr val="white"/>
                  </a:solidFill>
                </a:rPr>
                <a:t> with Multimodal Neural Language Models </a:t>
              </a:r>
            </a:p>
            <a:p>
              <a:pPr defTabSz="609585"/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Ryan </a:t>
              </a:r>
              <a:r>
                <a:rPr lang="en-US" sz="1200" dirty="0" err="1">
                  <a:solidFill>
                    <a:prstClr val="white">
                      <a:lumMod val="85000"/>
                    </a:prstClr>
                  </a:solidFill>
                </a:rPr>
                <a:t>Kiros</a:t>
              </a: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, </a:t>
              </a:r>
              <a:r>
                <a:rPr lang="en-US" sz="1200" dirty="0" err="1">
                  <a:solidFill>
                    <a:prstClr val="white">
                      <a:lumMod val="85000"/>
                    </a:prstClr>
                  </a:solidFill>
                </a:rPr>
                <a:t>Ruslan</a:t>
              </a: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 </a:t>
              </a:r>
              <a:r>
                <a:rPr lang="en-US" sz="1200" dirty="0" err="1">
                  <a:solidFill>
                    <a:prstClr val="white">
                      <a:lumMod val="85000"/>
                    </a:prstClr>
                  </a:solidFill>
                </a:rPr>
                <a:t>Salakhutdinov</a:t>
              </a: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, Richard S. </a:t>
              </a:r>
              <a:r>
                <a:rPr lang="en-US" sz="1200" dirty="0" err="1">
                  <a:solidFill>
                    <a:prstClr val="white">
                      <a:lumMod val="85000"/>
                    </a:prstClr>
                  </a:solidFill>
                </a:rPr>
                <a:t>Zemel</a:t>
              </a: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 </a:t>
              </a:r>
            </a:p>
            <a:p>
              <a:pPr defTabSz="609585"/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</a:rPr>
                <a:t>(arXiv:1411.2539)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92825" y="250071"/>
            <a:ext cx="762385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3733" dirty="0">
                <a:solidFill>
                  <a:prstClr val="white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November 2014</a:t>
            </a:r>
          </a:p>
        </p:txBody>
      </p:sp>
    </p:spTree>
    <p:extLst>
      <p:ext uri="{BB962C8B-B14F-4D97-AF65-F5344CB8AC3E}">
        <p14:creationId xmlns:p14="http://schemas.microsoft.com/office/powerpoint/2010/main" val="3866284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ulty Summit 2015">
  <a:themeElements>
    <a:clrScheme name="Custom 7">
      <a:dk1>
        <a:srgbClr val="505050"/>
      </a:dk1>
      <a:lt1>
        <a:sysClr val="window" lastClr="FFFFFF"/>
      </a:lt1>
      <a:dk2>
        <a:srgbClr val="00188F"/>
      </a:dk2>
      <a:lt2>
        <a:srgbClr val="EEECE1"/>
      </a:lt2>
      <a:accent1>
        <a:srgbClr val="0078D7"/>
      </a:accent1>
      <a:accent2>
        <a:srgbClr val="00BCF2"/>
      </a:accent2>
      <a:accent3>
        <a:srgbClr val="008272"/>
      </a:accent3>
      <a:accent4>
        <a:srgbClr val="00B294"/>
      </a:accent4>
      <a:accent5>
        <a:srgbClr val="002050"/>
      </a:accent5>
      <a:accent6>
        <a:srgbClr val="FF8C00"/>
      </a:accent6>
      <a:hlink>
        <a:srgbClr val="0000FF"/>
      </a:hlink>
      <a:folHlink>
        <a:srgbClr val="800080"/>
      </a:folHlink>
    </a:clrScheme>
    <a:fontScheme name="Custom 3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>
            <a:gradFill>
              <a:gsLst>
                <a:gs pos="0">
                  <a:schemeClr val="tx2"/>
                </a:gs>
                <a:gs pos="100000">
                  <a:schemeClr val="tx2"/>
                </a:gs>
              </a:gsLst>
              <a:lin ang="16200000" scaled="0"/>
            </a:gra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S02159_FacSum2015_PPT-Template_16-9_r02.potx" id="{C237E90A-F36A-4C47-B7DD-FB7D88269995}" vid="{97CEC05E-96AF-4034-B788-93269D869AFC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Faculty Summit 2015">
  <a:themeElements>
    <a:clrScheme name="Custom 7">
      <a:dk1>
        <a:srgbClr val="505050"/>
      </a:dk1>
      <a:lt1>
        <a:sysClr val="window" lastClr="FFFFFF"/>
      </a:lt1>
      <a:dk2>
        <a:srgbClr val="00188F"/>
      </a:dk2>
      <a:lt2>
        <a:srgbClr val="EEECE1"/>
      </a:lt2>
      <a:accent1>
        <a:srgbClr val="0078D7"/>
      </a:accent1>
      <a:accent2>
        <a:srgbClr val="00BCF2"/>
      </a:accent2>
      <a:accent3>
        <a:srgbClr val="008272"/>
      </a:accent3>
      <a:accent4>
        <a:srgbClr val="00B294"/>
      </a:accent4>
      <a:accent5>
        <a:srgbClr val="002050"/>
      </a:accent5>
      <a:accent6>
        <a:srgbClr val="FF8C00"/>
      </a:accent6>
      <a:hlink>
        <a:srgbClr val="0000FF"/>
      </a:hlink>
      <a:folHlink>
        <a:srgbClr val="800080"/>
      </a:folHlink>
    </a:clrScheme>
    <a:fontScheme name="Custom 3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>
            <a:gradFill>
              <a:gsLst>
                <a:gs pos="0">
                  <a:schemeClr val="tx2"/>
                </a:gs>
                <a:gs pos="100000">
                  <a:schemeClr val="tx2"/>
                </a:gs>
              </a:gsLst>
              <a:lin ang="16200000" scaled="0"/>
            </a:gra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S02159_FacSum2015_PPT-Template_16-9_r02.potx" id="{C237E90A-F36A-4C47-B7DD-FB7D88269995}" vid="{97CEC05E-96AF-4034-B788-93269D869AFC}"/>
    </a:ext>
  </a:extLst>
</a:theme>
</file>

<file path=ppt/theme/theme5.xml><?xml version="1.0" encoding="utf-8"?>
<a:theme xmlns:a="http://schemas.openxmlformats.org/drawingml/2006/main" name="2_Faculty Summit 2015">
  <a:themeElements>
    <a:clrScheme name="Custom 7">
      <a:dk1>
        <a:srgbClr val="505050"/>
      </a:dk1>
      <a:lt1>
        <a:sysClr val="window" lastClr="FFFFFF"/>
      </a:lt1>
      <a:dk2>
        <a:srgbClr val="00188F"/>
      </a:dk2>
      <a:lt2>
        <a:srgbClr val="EEECE1"/>
      </a:lt2>
      <a:accent1>
        <a:srgbClr val="0078D7"/>
      </a:accent1>
      <a:accent2>
        <a:srgbClr val="00BCF2"/>
      </a:accent2>
      <a:accent3>
        <a:srgbClr val="008272"/>
      </a:accent3>
      <a:accent4>
        <a:srgbClr val="00B294"/>
      </a:accent4>
      <a:accent5>
        <a:srgbClr val="002050"/>
      </a:accent5>
      <a:accent6>
        <a:srgbClr val="FF8C00"/>
      </a:accent6>
      <a:hlink>
        <a:srgbClr val="0000FF"/>
      </a:hlink>
      <a:folHlink>
        <a:srgbClr val="800080"/>
      </a:folHlink>
    </a:clrScheme>
    <a:fontScheme name="Custom 3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>
            <a:gradFill>
              <a:gsLst>
                <a:gs pos="0">
                  <a:schemeClr val="tx2"/>
                </a:gs>
                <a:gs pos="100000">
                  <a:schemeClr val="tx2"/>
                </a:gs>
              </a:gsLst>
              <a:lin ang="16200000" scaled="0"/>
            </a:gra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S02159_FacSum2015_PPT-Template_16-9_r02.potx" id="{C237E90A-F36A-4C47-B7DD-FB7D88269995}" vid="{97CEC05E-96AF-4034-B788-93269D869AFC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Faculty Summit 2015">
  <a:themeElements>
    <a:clrScheme name="Custom 7">
      <a:dk1>
        <a:srgbClr val="505050"/>
      </a:dk1>
      <a:lt1>
        <a:sysClr val="window" lastClr="FFFFFF"/>
      </a:lt1>
      <a:dk2>
        <a:srgbClr val="00188F"/>
      </a:dk2>
      <a:lt2>
        <a:srgbClr val="EEECE1"/>
      </a:lt2>
      <a:accent1>
        <a:srgbClr val="0078D7"/>
      </a:accent1>
      <a:accent2>
        <a:srgbClr val="00BCF2"/>
      </a:accent2>
      <a:accent3>
        <a:srgbClr val="008272"/>
      </a:accent3>
      <a:accent4>
        <a:srgbClr val="00B294"/>
      </a:accent4>
      <a:accent5>
        <a:srgbClr val="002050"/>
      </a:accent5>
      <a:accent6>
        <a:srgbClr val="FF8C00"/>
      </a:accent6>
      <a:hlink>
        <a:srgbClr val="0000FF"/>
      </a:hlink>
      <a:folHlink>
        <a:srgbClr val="800080"/>
      </a:folHlink>
    </a:clrScheme>
    <a:fontScheme name="Custom 3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>
            <a:gradFill>
              <a:gsLst>
                <a:gs pos="0">
                  <a:schemeClr val="tx2"/>
                </a:gs>
                <a:gs pos="100000">
                  <a:schemeClr val="tx2"/>
                </a:gs>
              </a:gsLst>
              <a:lin ang="16200000" scaled="0"/>
            </a:gra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S02159_FacSum2015_PPT-Template_16-9_r02.potx" id="{C237E90A-F36A-4C47-B7DD-FB7D88269995}" vid="{97CEC05E-96AF-4034-B788-93269D869AFC}"/>
    </a:ext>
  </a:extLst>
</a:theme>
</file>

<file path=ppt/theme/theme8.xml><?xml version="1.0" encoding="utf-8"?>
<a:theme xmlns:a="http://schemas.openxmlformats.org/drawingml/2006/main" name="4_Faculty Summit 2015">
  <a:themeElements>
    <a:clrScheme name="Custom 7">
      <a:dk1>
        <a:srgbClr val="505050"/>
      </a:dk1>
      <a:lt1>
        <a:sysClr val="window" lastClr="FFFFFF"/>
      </a:lt1>
      <a:dk2>
        <a:srgbClr val="00188F"/>
      </a:dk2>
      <a:lt2>
        <a:srgbClr val="EEECE1"/>
      </a:lt2>
      <a:accent1>
        <a:srgbClr val="0078D7"/>
      </a:accent1>
      <a:accent2>
        <a:srgbClr val="00BCF2"/>
      </a:accent2>
      <a:accent3>
        <a:srgbClr val="008272"/>
      </a:accent3>
      <a:accent4>
        <a:srgbClr val="00B294"/>
      </a:accent4>
      <a:accent5>
        <a:srgbClr val="002050"/>
      </a:accent5>
      <a:accent6>
        <a:srgbClr val="FF8C00"/>
      </a:accent6>
      <a:hlink>
        <a:srgbClr val="0000FF"/>
      </a:hlink>
      <a:folHlink>
        <a:srgbClr val="800080"/>
      </a:folHlink>
    </a:clrScheme>
    <a:fontScheme name="Custom 3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>
            <a:gradFill>
              <a:gsLst>
                <a:gs pos="0">
                  <a:schemeClr val="tx2"/>
                </a:gs>
                <a:gs pos="100000">
                  <a:schemeClr val="tx2"/>
                </a:gs>
              </a:gsLst>
              <a:lin ang="16200000" scaled="0"/>
            </a:gra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S02159_FacSum2015_PPT-Template_16-9_r02.potx" id="{C237E90A-F36A-4C47-B7DD-FB7D88269995}" vid="{97CEC05E-96AF-4034-B788-93269D869AFC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980</Words>
  <Application>Microsoft Office PowerPoint</Application>
  <PresentationFormat>Widescreen</PresentationFormat>
  <Paragraphs>215</Paragraphs>
  <Slides>47</Slides>
  <Notes>3</Notes>
  <HiddenSlides>1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Arial</vt:lpstr>
      <vt:lpstr>Calibri</vt:lpstr>
      <vt:lpstr>Calibri Light</vt:lpstr>
      <vt:lpstr>Segoe UI</vt:lpstr>
      <vt:lpstr>Segoe UI Light</vt:lpstr>
      <vt:lpstr>Segoe UI Semilight</vt:lpstr>
      <vt:lpstr>Office Theme</vt:lpstr>
      <vt:lpstr>Faculty Summit 2015</vt:lpstr>
      <vt:lpstr>1_Office Theme</vt:lpstr>
      <vt:lpstr>1_Faculty Summit 2015</vt:lpstr>
      <vt:lpstr>2_Faculty Summit 2015</vt:lpstr>
      <vt:lpstr>2_Office Theme</vt:lpstr>
      <vt:lpstr>3_Faculty Summit 2015</vt:lpstr>
      <vt:lpstr>4_Faculty Summit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Evaluation</vt:lpstr>
      <vt:lpstr>Evaluation</vt:lpstr>
      <vt:lpstr>Evaluation</vt:lpstr>
      <vt:lpstr>Evaluation</vt:lpstr>
      <vt:lpstr>A crazy zebra climbing a giraffe to get a better view.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create a dataset:</vt:lpstr>
      <vt:lpstr>VQA: Visual Question Answering</vt:lpstr>
      <vt:lpstr>VQA: Visual Question Answering</vt:lpstr>
      <vt:lpstr>PowerPoint Presentation</vt:lpstr>
      <vt:lpstr>PowerPoint Presentation</vt:lpstr>
      <vt:lpstr>PowerPoint Presentation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Moving AI forward</dc:title>
  <dc:creator>Larry Zitnick</dc:creator>
  <cp:lastModifiedBy>Larry Zitnick</cp:lastModifiedBy>
  <cp:revision>12</cp:revision>
  <dcterms:created xsi:type="dcterms:W3CDTF">2015-11-09T19:23:02Z</dcterms:created>
  <dcterms:modified xsi:type="dcterms:W3CDTF">2015-11-12T14:57:14Z</dcterms:modified>
</cp:coreProperties>
</file>